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 id="2147483788" r:id="rId2"/>
  </p:sldMasterIdLst>
  <p:notesMasterIdLst>
    <p:notesMasterId r:id="rId85"/>
  </p:notesMasterIdLst>
  <p:sldIdLst>
    <p:sldId id="486" r:id="rId3"/>
    <p:sldId id="487" r:id="rId4"/>
    <p:sldId id="664" r:id="rId5"/>
    <p:sldId id="464" r:id="rId6"/>
    <p:sldId id="458" r:id="rId7"/>
    <p:sldId id="545" r:id="rId8"/>
    <p:sldId id="546" r:id="rId9"/>
    <p:sldId id="547" r:id="rId10"/>
    <p:sldId id="662" r:id="rId11"/>
    <p:sldId id="663" r:id="rId12"/>
    <p:sldId id="554" r:id="rId13"/>
    <p:sldId id="555" r:id="rId14"/>
    <p:sldId id="671" r:id="rId15"/>
    <p:sldId id="676" r:id="rId16"/>
    <p:sldId id="672" r:id="rId17"/>
    <p:sldId id="559" r:id="rId18"/>
    <p:sldId id="659" r:id="rId19"/>
    <p:sldId id="660" r:id="rId20"/>
    <p:sldId id="661" r:id="rId21"/>
    <p:sldId id="560" r:id="rId22"/>
    <p:sldId id="561" r:id="rId23"/>
    <p:sldId id="677" r:id="rId24"/>
    <p:sldId id="678" r:id="rId25"/>
    <p:sldId id="679" r:id="rId26"/>
    <p:sldId id="674" r:id="rId27"/>
    <p:sldId id="673" r:id="rId28"/>
    <p:sldId id="665" r:id="rId29"/>
    <p:sldId id="666" r:id="rId30"/>
    <p:sldId id="667" r:id="rId31"/>
    <p:sldId id="668" r:id="rId32"/>
    <p:sldId id="670" r:id="rId33"/>
    <p:sldId id="562" r:id="rId34"/>
    <p:sldId id="606" r:id="rId35"/>
    <p:sldId id="607" r:id="rId36"/>
    <p:sldId id="608" r:id="rId37"/>
    <p:sldId id="609" r:id="rId38"/>
    <p:sldId id="610" r:id="rId39"/>
    <p:sldId id="611" r:id="rId40"/>
    <p:sldId id="612" r:id="rId41"/>
    <p:sldId id="613" r:id="rId42"/>
    <p:sldId id="614" r:id="rId43"/>
    <p:sldId id="615" r:id="rId44"/>
    <p:sldId id="616" r:id="rId45"/>
    <p:sldId id="617" r:id="rId46"/>
    <p:sldId id="618" r:id="rId47"/>
    <p:sldId id="619" r:id="rId48"/>
    <p:sldId id="680" r:id="rId49"/>
    <p:sldId id="682" r:id="rId50"/>
    <p:sldId id="683" r:id="rId51"/>
    <p:sldId id="620" r:id="rId52"/>
    <p:sldId id="624" r:id="rId53"/>
    <p:sldId id="625" r:id="rId54"/>
    <p:sldId id="626" r:id="rId55"/>
    <p:sldId id="627" r:id="rId56"/>
    <p:sldId id="628" r:id="rId57"/>
    <p:sldId id="629" r:id="rId58"/>
    <p:sldId id="630" r:id="rId59"/>
    <p:sldId id="631" r:id="rId60"/>
    <p:sldId id="632" r:id="rId61"/>
    <p:sldId id="633" r:id="rId62"/>
    <p:sldId id="634" r:id="rId63"/>
    <p:sldId id="635" r:id="rId64"/>
    <p:sldId id="636" r:id="rId65"/>
    <p:sldId id="637" r:id="rId66"/>
    <p:sldId id="638" r:id="rId67"/>
    <p:sldId id="639" r:id="rId68"/>
    <p:sldId id="640" r:id="rId69"/>
    <p:sldId id="641" r:id="rId70"/>
    <p:sldId id="642" r:id="rId71"/>
    <p:sldId id="644" r:id="rId72"/>
    <p:sldId id="645" r:id="rId73"/>
    <p:sldId id="646" r:id="rId74"/>
    <p:sldId id="647" r:id="rId75"/>
    <p:sldId id="648" r:id="rId76"/>
    <p:sldId id="649" r:id="rId77"/>
    <p:sldId id="650" r:id="rId78"/>
    <p:sldId id="651" r:id="rId79"/>
    <p:sldId id="652" r:id="rId80"/>
    <p:sldId id="653" r:id="rId81"/>
    <p:sldId id="654" r:id="rId82"/>
    <p:sldId id="655" r:id="rId83"/>
    <p:sldId id="656" r:id="rId84"/>
  </p:sldIdLst>
  <p:sldSz cx="9144000" cy="6858000" type="screen4x3"/>
  <p:notesSz cx="6858000" cy="9144000"/>
  <p:defaultTextStyle>
    <a:defPPr>
      <a:defRPr lang="zh-CN"/>
    </a:defPPr>
    <a:lvl1pPr algn="l" rtl="0" eaLnBrk="0" fontAlgn="base" hangingPunct="0">
      <a:spcBef>
        <a:spcPct val="0"/>
      </a:spcBef>
      <a:spcAft>
        <a:spcPct val="0"/>
      </a:spcAft>
      <a:defRPr sz="2000" kern="1200">
        <a:solidFill>
          <a:schemeClr val="tx1"/>
        </a:solidFill>
        <a:latin typeface="Arial" charset="0"/>
        <a:ea typeface="宋体" pitchFamily="2" charset="-122"/>
        <a:cs typeface="+mn-cs"/>
      </a:defRPr>
    </a:lvl1pPr>
    <a:lvl2pPr marL="457200" algn="l" rtl="0" eaLnBrk="0" fontAlgn="base" hangingPunct="0">
      <a:spcBef>
        <a:spcPct val="0"/>
      </a:spcBef>
      <a:spcAft>
        <a:spcPct val="0"/>
      </a:spcAft>
      <a:defRPr sz="2000" kern="1200">
        <a:solidFill>
          <a:schemeClr val="tx1"/>
        </a:solidFill>
        <a:latin typeface="Arial" charset="0"/>
        <a:ea typeface="宋体" pitchFamily="2" charset="-122"/>
        <a:cs typeface="+mn-cs"/>
      </a:defRPr>
    </a:lvl2pPr>
    <a:lvl3pPr marL="914400" algn="l" rtl="0" eaLnBrk="0" fontAlgn="base" hangingPunct="0">
      <a:spcBef>
        <a:spcPct val="0"/>
      </a:spcBef>
      <a:spcAft>
        <a:spcPct val="0"/>
      </a:spcAft>
      <a:defRPr sz="2000" kern="1200">
        <a:solidFill>
          <a:schemeClr val="tx1"/>
        </a:solidFill>
        <a:latin typeface="Arial" charset="0"/>
        <a:ea typeface="宋体" pitchFamily="2" charset="-122"/>
        <a:cs typeface="+mn-cs"/>
      </a:defRPr>
    </a:lvl3pPr>
    <a:lvl4pPr marL="1371600" algn="l" rtl="0" eaLnBrk="0" fontAlgn="base" hangingPunct="0">
      <a:spcBef>
        <a:spcPct val="0"/>
      </a:spcBef>
      <a:spcAft>
        <a:spcPct val="0"/>
      </a:spcAft>
      <a:defRPr sz="2000" kern="1200">
        <a:solidFill>
          <a:schemeClr val="tx1"/>
        </a:solidFill>
        <a:latin typeface="Arial" charset="0"/>
        <a:ea typeface="宋体" pitchFamily="2" charset="-122"/>
        <a:cs typeface="+mn-cs"/>
      </a:defRPr>
    </a:lvl4pPr>
    <a:lvl5pPr marL="1828800" algn="l" rtl="0" eaLnBrk="0" fontAlgn="base" hangingPunct="0">
      <a:spcBef>
        <a:spcPct val="0"/>
      </a:spcBef>
      <a:spcAft>
        <a:spcPct val="0"/>
      </a:spcAft>
      <a:defRPr sz="2000" kern="1200">
        <a:solidFill>
          <a:schemeClr val="tx1"/>
        </a:solidFill>
        <a:latin typeface="Arial" charset="0"/>
        <a:ea typeface="宋体" pitchFamily="2" charset="-122"/>
        <a:cs typeface="+mn-cs"/>
      </a:defRPr>
    </a:lvl5pPr>
    <a:lvl6pPr marL="2286000" algn="l" defTabSz="914400" rtl="0" eaLnBrk="1" latinLnBrk="0" hangingPunct="1">
      <a:defRPr sz="2000" kern="1200">
        <a:solidFill>
          <a:schemeClr val="tx1"/>
        </a:solidFill>
        <a:latin typeface="Arial" charset="0"/>
        <a:ea typeface="宋体" pitchFamily="2" charset="-122"/>
        <a:cs typeface="+mn-cs"/>
      </a:defRPr>
    </a:lvl6pPr>
    <a:lvl7pPr marL="2743200" algn="l" defTabSz="914400" rtl="0" eaLnBrk="1" latinLnBrk="0" hangingPunct="1">
      <a:defRPr sz="2000" kern="1200">
        <a:solidFill>
          <a:schemeClr val="tx1"/>
        </a:solidFill>
        <a:latin typeface="Arial" charset="0"/>
        <a:ea typeface="宋体" pitchFamily="2" charset="-122"/>
        <a:cs typeface="+mn-cs"/>
      </a:defRPr>
    </a:lvl7pPr>
    <a:lvl8pPr marL="3200400" algn="l" defTabSz="914400" rtl="0" eaLnBrk="1" latinLnBrk="0" hangingPunct="1">
      <a:defRPr sz="2000" kern="1200">
        <a:solidFill>
          <a:schemeClr val="tx1"/>
        </a:solidFill>
        <a:latin typeface="Arial" charset="0"/>
        <a:ea typeface="宋体" pitchFamily="2" charset="-122"/>
        <a:cs typeface="+mn-cs"/>
      </a:defRPr>
    </a:lvl8pPr>
    <a:lvl9pPr marL="3657600" algn="l" defTabSz="914400" rtl="0" eaLnBrk="1" latinLnBrk="0" hangingPunct="1">
      <a:defRPr sz="2000" kern="1200">
        <a:solidFill>
          <a:schemeClr val="tx1"/>
        </a:solidFill>
        <a:latin typeface="Arial"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990000"/>
    <a:srgbClr val="9900FF"/>
    <a:srgbClr val="CCFFFF"/>
    <a:srgbClr val="9966FF"/>
    <a:srgbClr val="FF0066"/>
    <a:srgbClr val="FFCCFF"/>
    <a:srgbClr val="FF99FF"/>
    <a:srgbClr val="000099"/>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3584" autoAdjust="0"/>
    <p:restoredTop sz="86420" autoAdjust="0"/>
  </p:normalViewPr>
  <p:slideViewPr>
    <p:cSldViewPr>
      <p:cViewPr varScale="1">
        <p:scale>
          <a:sx n="78" d="100"/>
          <a:sy n="78" d="100"/>
        </p:scale>
        <p:origin x="1032" y="67"/>
      </p:cViewPr>
      <p:guideLst>
        <p:guide orient="horz" pos="2160"/>
        <p:guide pos="2880"/>
      </p:guideLst>
    </p:cSldViewPr>
  </p:slideViewPr>
  <p:outlineViewPr>
    <p:cViewPr>
      <p:scale>
        <a:sx n="33" d="100"/>
        <a:sy n="33" d="100"/>
      </p:scale>
      <p:origin x="0" y="144"/>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notesMaster" Target="notesMasters/notes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viewProps" Target="viewProps.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s>
</file>

<file path=ppt/media/image1.jpeg>
</file>

<file path=ppt/media/image10.png>
</file>

<file path=ppt/media/image11.png>
</file>

<file path=ppt/media/image13.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6.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US" altLang="zh-CN"/>
          </a:p>
        </p:txBody>
      </p:sp>
      <p:sp>
        <p:nvSpPr>
          <p:cNvPr id="143363"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ltLang="zh-CN"/>
          </a:p>
        </p:txBody>
      </p:sp>
      <p:sp>
        <p:nvSpPr>
          <p:cNvPr id="410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65"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143366"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US" altLang="zh-CN"/>
          </a:p>
        </p:txBody>
      </p:sp>
      <p:sp>
        <p:nvSpPr>
          <p:cNvPr id="143367"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fld id="{5D11BF7F-82DC-4A77-866B-CB5D389691E1}" type="slidenum">
              <a:rPr lang="en-US" altLang="zh-CN"/>
              <a:pPr/>
              <a:t>‹#›</a:t>
            </a:fld>
            <a:endParaRPr lang="en-US" altLang="zh-CN"/>
          </a:p>
        </p:txBody>
      </p:sp>
    </p:spTree>
    <p:extLst>
      <p:ext uri="{BB962C8B-B14F-4D97-AF65-F5344CB8AC3E}">
        <p14:creationId xmlns:p14="http://schemas.microsoft.com/office/powerpoint/2010/main" val="312977018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11BF7F-82DC-4A77-866B-CB5D389691E1}" type="slidenum">
              <a:rPr lang="en-US" altLang="zh-CN" smtClean="0"/>
              <a:pPr/>
              <a:t>22</a:t>
            </a:fld>
            <a:endParaRPr lang="en-US" altLang="zh-CN"/>
          </a:p>
        </p:txBody>
      </p:sp>
    </p:spTree>
    <p:extLst>
      <p:ext uri="{BB962C8B-B14F-4D97-AF65-F5344CB8AC3E}">
        <p14:creationId xmlns:p14="http://schemas.microsoft.com/office/powerpoint/2010/main" val="14110541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11BF7F-82DC-4A77-866B-CB5D389691E1}" type="slidenum">
              <a:rPr lang="en-US" altLang="zh-CN" smtClean="0">
                <a:solidFill>
                  <a:prstClr val="black"/>
                </a:solidFill>
              </a:rPr>
              <a:pPr/>
              <a:t>28</a:t>
            </a:fld>
            <a:endParaRPr lang="en-US" altLang="zh-CN">
              <a:solidFill>
                <a:prstClr val="black"/>
              </a:solidFill>
            </a:endParaRPr>
          </a:p>
        </p:txBody>
      </p:sp>
    </p:spTree>
    <p:extLst>
      <p:ext uri="{BB962C8B-B14F-4D97-AF65-F5344CB8AC3E}">
        <p14:creationId xmlns:p14="http://schemas.microsoft.com/office/powerpoint/2010/main" val="2353882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a:ln/>
        </p:spPr>
      </p:sp>
      <p:sp>
        <p:nvSpPr>
          <p:cNvPr id="1433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1434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charset="0"/>
                <a:ea typeface="宋体" pitchFamily="2" charset="-122"/>
              </a:defRPr>
            </a:lvl1pPr>
            <a:lvl2pPr marL="742950" indent="-285750">
              <a:defRPr sz="2000">
                <a:solidFill>
                  <a:schemeClr val="tx1"/>
                </a:solidFill>
                <a:latin typeface="Arial" charset="0"/>
                <a:ea typeface="宋体" pitchFamily="2" charset="-122"/>
              </a:defRPr>
            </a:lvl2pPr>
            <a:lvl3pPr marL="1143000" indent="-228600">
              <a:defRPr sz="2000">
                <a:solidFill>
                  <a:schemeClr val="tx1"/>
                </a:solidFill>
                <a:latin typeface="Arial" charset="0"/>
                <a:ea typeface="宋体" pitchFamily="2" charset="-122"/>
              </a:defRPr>
            </a:lvl3pPr>
            <a:lvl4pPr marL="1600200" indent="-228600">
              <a:defRPr sz="2000">
                <a:solidFill>
                  <a:schemeClr val="tx1"/>
                </a:solidFill>
                <a:latin typeface="Arial" charset="0"/>
                <a:ea typeface="宋体" pitchFamily="2" charset="-122"/>
              </a:defRPr>
            </a:lvl4pPr>
            <a:lvl5pPr marL="2057400" indent="-228600">
              <a:defRPr sz="2000">
                <a:solidFill>
                  <a:schemeClr val="tx1"/>
                </a:solidFill>
                <a:latin typeface="Arial" charset="0"/>
                <a:ea typeface="宋体" pitchFamily="2" charset="-122"/>
              </a:defRPr>
            </a:lvl5pPr>
            <a:lvl6pPr marL="2514600" indent="-228600" eaLnBrk="0" fontAlgn="base" hangingPunct="0">
              <a:spcBef>
                <a:spcPct val="0"/>
              </a:spcBef>
              <a:spcAft>
                <a:spcPct val="0"/>
              </a:spcAft>
              <a:defRPr sz="2000">
                <a:solidFill>
                  <a:schemeClr val="tx1"/>
                </a:solidFill>
                <a:latin typeface="Arial" charset="0"/>
                <a:ea typeface="宋体" pitchFamily="2" charset="-122"/>
              </a:defRPr>
            </a:lvl6pPr>
            <a:lvl7pPr marL="2971800" indent="-228600" eaLnBrk="0" fontAlgn="base" hangingPunct="0">
              <a:spcBef>
                <a:spcPct val="0"/>
              </a:spcBef>
              <a:spcAft>
                <a:spcPct val="0"/>
              </a:spcAft>
              <a:defRPr sz="2000">
                <a:solidFill>
                  <a:schemeClr val="tx1"/>
                </a:solidFill>
                <a:latin typeface="Arial" charset="0"/>
                <a:ea typeface="宋体" pitchFamily="2" charset="-122"/>
              </a:defRPr>
            </a:lvl7pPr>
            <a:lvl8pPr marL="3429000" indent="-228600" eaLnBrk="0" fontAlgn="base" hangingPunct="0">
              <a:spcBef>
                <a:spcPct val="0"/>
              </a:spcBef>
              <a:spcAft>
                <a:spcPct val="0"/>
              </a:spcAft>
              <a:defRPr sz="2000">
                <a:solidFill>
                  <a:schemeClr val="tx1"/>
                </a:solidFill>
                <a:latin typeface="Arial" charset="0"/>
                <a:ea typeface="宋体" pitchFamily="2" charset="-122"/>
              </a:defRPr>
            </a:lvl8pPr>
            <a:lvl9pPr marL="3886200" indent="-228600" eaLnBrk="0" fontAlgn="base" hangingPunct="0">
              <a:spcBef>
                <a:spcPct val="0"/>
              </a:spcBef>
              <a:spcAft>
                <a:spcPct val="0"/>
              </a:spcAft>
              <a:defRPr sz="2000">
                <a:solidFill>
                  <a:schemeClr val="tx1"/>
                </a:solidFill>
                <a:latin typeface="Arial" charset="0"/>
                <a:ea typeface="宋体" pitchFamily="2" charset="-122"/>
              </a:defRPr>
            </a:lvl9pPr>
          </a:lstStyle>
          <a:p>
            <a:fld id="{75597883-70C1-4A8F-9B2E-3E0F9AA8858B}" type="slidenum">
              <a:rPr lang="en-US" altLang="zh-CN" sz="1200">
                <a:solidFill>
                  <a:prstClr val="black"/>
                </a:solidFill>
              </a:rPr>
              <a:pPr/>
              <a:t>52</a:t>
            </a:fld>
            <a:endParaRPr lang="en-US" altLang="zh-CN" sz="1200">
              <a:solidFill>
                <a:prstClr val="black"/>
              </a:solidFill>
            </a:endParaRPr>
          </a:p>
        </p:txBody>
      </p:sp>
    </p:spTree>
    <p:extLst>
      <p:ext uri="{BB962C8B-B14F-4D97-AF65-F5344CB8AC3E}">
        <p14:creationId xmlns:p14="http://schemas.microsoft.com/office/powerpoint/2010/main" val="1344608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TextEdit="1"/>
          </p:cNvSpPr>
          <p:nvPr>
            <p:ph type="sldImg"/>
          </p:nvPr>
        </p:nvSpPr>
        <p:spPr>
          <a:ln/>
        </p:spPr>
      </p:sp>
      <p:sp>
        <p:nvSpPr>
          <p:cNvPr id="2150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2150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charset="0"/>
                <a:ea typeface="宋体" pitchFamily="2" charset="-122"/>
              </a:defRPr>
            </a:lvl1pPr>
            <a:lvl2pPr marL="742950" indent="-285750">
              <a:defRPr sz="2000">
                <a:solidFill>
                  <a:schemeClr val="tx1"/>
                </a:solidFill>
                <a:latin typeface="Arial" charset="0"/>
                <a:ea typeface="宋体" pitchFamily="2" charset="-122"/>
              </a:defRPr>
            </a:lvl2pPr>
            <a:lvl3pPr marL="1143000" indent="-228600">
              <a:defRPr sz="2000">
                <a:solidFill>
                  <a:schemeClr val="tx1"/>
                </a:solidFill>
                <a:latin typeface="Arial" charset="0"/>
                <a:ea typeface="宋体" pitchFamily="2" charset="-122"/>
              </a:defRPr>
            </a:lvl3pPr>
            <a:lvl4pPr marL="1600200" indent="-228600">
              <a:defRPr sz="2000">
                <a:solidFill>
                  <a:schemeClr val="tx1"/>
                </a:solidFill>
                <a:latin typeface="Arial" charset="0"/>
                <a:ea typeface="宋体" pitchFamily="2" charset="-122"/>
              </a:defRPr>
            </a:lvl4pPr>
            <a:lvl5pPr marL="2057400" indent="-228600">
              <a:defRPr sz="2000">
                <a:solidFill>
                  <a:schemeClr val="tx1"/>
                </a:solidFill>
                <a:latin typeface="Arial" charset="0"/>
                <a:ea typeface="宋体" pitchFamily="2" charset="-122"/>
              </a:defRPr>
            </a:lvl5pPr>
            <a:lvl6pPr marL="2514600" indent="-228600" eaLnBrk="0" fontAlgn="base" hangingPunct="0">
              <a:spcBef>
                <a:spcPct val="0"/>
              </a:spcBef>
              <a:spcAft>
                <a:spcPct val="0"/>
              </a:spcAft>
              <a:defRPr sz="2000">
                <a:solidFill>
                  <a:schemeClr val="tx1"/>
                </a:solidFill>
                <a:latin typeface="Arial" charset="0"/>
                <a:ea typeface="宋体" pitchFamily="2" charset="-122"/>
              </a:defRPr>
            </a:lvl6pPr>
            <a:lvl7pPr marL="2971800" indent="-228600" eaLnBrk="0" fontAlgn="base" hangingPunct="0">
              <a:spcBef>
                <a:spcPct val="0"/>
              </a:spcBef>
              <a:spcAft>
                <a:spcPct val="0"/>
              </a:spcAft>
              <a:defRPr sz="2000">
                <a:solidFill>
                  <a:schemeClr val="tx1"/>
                </a:solidFill>
                <a:latin typeface="Arial" charset="0"/>
                <a:ea typeface="宋体" pitchFamily="2" charset="-122"/>
              </a:defRPr>
            </a:lvl7pPr>
            <a:lvl8pPr marL="3429000" indent="-228600" eaLnBrk="0" fontAlgn="base" hangingPunct="0">
              <a:spcBef>
                <a:spcPct val="0"/>
              </a:spcBef>
              <a:spcAft>
                <a:spcPct val="0"/>
              </a:spcAft>
              <a:defRPr sz="2000">
                <a:solidFill>
                  <a:schemeClr val="tx1"/>
                </a:solidFill>
                <a:latin typeface="Arial" charset="0"/>
                <a:ea typeface="宋体" pitchFamily="2" charset="-122"/>
              </a:defRPr>
            </a:lvl8pPr>
            <a:lvl9pPr marL="3886200" indent="-228600" eaLnBrk="0" fontAlgn="base" hangingPunct="0">
              <a:spcBef>
                <a:spcPct val="0"/>
              </a:spcBef>
              <a:spcAft>
                <a:spcPct val="0"/>
              </a:spcAft>
              <a:defRPr sz="2000">
                <a:solidFill>
                  <a:schemeClr val="tx1"/>
                </a:solidFill>
                <a:latin typeface="Arial" charset="0"/>
                <a:ea typeface="宋体" pitchFamily="2" charset="-122"/>
              </a:defRPr>
            </a:lvl9pPr>
          </a:lstStyle>
          <a:p>
            <a:fld id="{E86AE410-C5E9-467A-A718-431AE8C43F2F}" type="slidenum">
              <a:rPr lang="en-US" altLang="zh-CN" sz="1200">
                <a:solidFill>
                  <a:prstClr val="black"/>
                </a:solidFill>
              </a:rPr>
              <a:pPr/>
              <a:t>58</a:t>
            </a:fld>
            <a:endParaRPr lang="en-US" altLang="zh-CN" sz="1200">
              <a:solidFill>
                <a:prstClr val="black"/>
              </a:solidFill>
            </a:endParaRPr>
          </a:p>
        </p:txBody>
      </p:sp>
    </p:spTree>
    <p:extLst>
      <p:ext uri="{BB962C8B-B14F-4D97-AF65-F5344CB8AC3E}">
        <p14:creationId xmlns:p14="http://schemas.microsoft.com/office/powerpoint/2010/main" val="2500852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p:cNvSpPr>
            <a:spLocks noGrp="1" noRot="1" noChangeAspect="1" noTextEdit="1"/>
          </p:cNvSpPr>
          <p:nvPr>
            <p:ph type="sldImg"/>
          </p:nvPr>
        </p:nvSpPr>
        <p:spPr>
          <a:ln/>
        </p:spPr>
      </p:sp>
      <p:sp>
        <p:nvSpPr>
          <p:cNvPr id="33795"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33796"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charset="0"/>
                <a:ea typeface="宋体" pitchFamily="2" charset="-122"/>
              </a:defRPr>
            </a:lvl1pPr>
            <a:lvl2pPr marL="742950" indent="-285750">
              <a:defRPr sz="2000">
                <a:solidFill>
                  <a:schemeClr val="tx1"/>
                </a:solidFill>
                <a:latin typeface="Arial" charset="0"/>
                <a:ea typeface="宋体" pitchFamily="2" charset="-122"/>
              </a:defRPr>
            </a:lvl2pPr>
            <a:lvl3pPr marL="1143000" indent="-228600">
              <a:defRPr sz="2000">
                <a:solidFill>
                  <a:schemeClr val="tx1"/>
                </a:solidFill>
                <a:latin typeface="Arial" charset="0"/>
                <a:ea typeface="宋体" pitchFamily="2" charset="-122"/>
              </a:defRPr>
            </a:lvl3pPr>
            <a:lvl4pPr marL="1600200" indent="-228600">
              <a:defRPr sz="2000">
                <a:solidFill>
                  <a:schemeClr val="tx1"/>
                </a:solidFill>
                <a:latin typeface="Arial" charset="0"/>
                <a:ea typeface="宋体" pitchFamily="2" charset="-122"/>
              </a:defRPr>
            </a:lvl4pPr>
            <a:lvl5pPr marL="2057400" indent="-228600">
              <a:defRPr sz="2000">
                <a:solidFill>
                  <a:schemeClr val="tx1"/>
                </a:solidFill>
                <a:latin typeface="Arial" charset="0"/>
                <a:ea typeface="宋体" pitchFamily="2" charset="-122"/>
              </a:defRPr>
            </a:lvl5pPr>
            <a:lvl6pPr marL="2514600" indent="-228600" eaLnBrk="0" fontAlgn="base" hangingPunct="0">
              <a:spcBef>
                <a:spcPct val="0"/>
              </a:spcBef>
              <a:spcAft>
                <a:spcPct val="0"/>
              </a:spcAft>
              <a:defRPr sz="2000">
                <a:solidFill>
                  <a:schemeClr val="tx1"/>
                </a:solidFill>
                <a:latin typeface="Arial" charset="0"/>
                <a:ea typeface="宋体" pitchFamily="2" charset="-122"/>
              </a:defRPr>
            </a:lvl6pPr>
            <a:lvl7pPr marL="2971800" indent="-228600" eaLnBrk="0" fontAlgn="base" hangingPunct="0">
              <a:spcBef>
                <a:spcPct val="0"/>
              </a:spcBef>
              <a:spcAft>
                <a:spcPct val="0"/>
              </a:spcAft>
              <a:defRPr sz="2000">
                <a:solidFill>
                  <a:schemeClr val="tx1"/>
                </a:solidFill>
                <a:latin typeface="Arial" charset="0"/>
                <a:ea typeface="宋体" pitchFamily="2" charset="-122"/>
              </a:defRPr>
            </a:lvl7pPr>
            <a:lvl8pPr marL="3429000" indent="-228600" eaLnBrk="0" fontAlgn="base" hangingPunct="0">
              <a:spcBef>
                <a:spcPct val="0"/>
              </a:spcBef>
              <a:spcAft>
                <a:spcPct val="0"/>
              </a:spcAft>
              <a:defRPr sz="2000">
                <a:solidFill>
                  <a:schemeClr val="tx1"/>
                </a:solidFill>
                <a:latin typeface="Arial" charset="0"/>
                <a:ea typeface="宋体" pitchFamily="2" charset="-122"/>
              </a:defRPr>
            </a:lvl8pPr>
            <a:lvl9pPr marL="3886200" indent="-228600" eaLnBrk="0" fontAlgn="base" hangingPunct="0">
              <a:spcBef>
                <a:spcPct val="0"/>
              </a:spcBef>
              <a:spcAft>
                <a:spcPct val="0"/>
              </a:spcAft>
              <a:defRPr sz="2000">
                <a:solidFill>
                  <a:schemeClr val="tx1"/>
                </a:solidFill>
                <a:latin typeface="Arial" charset="0"/>
                <a:ea typeface="宋体" pitchFamily="2" charset="-122"/>
              </a:defRPr>
            </a:lvl9pPr>
          </a:lstStyle>
          <a:p>
            <a:fld id="{23E55B4B-6C01-4A74-927B-61C49E584F35}" type="slidenum">
              <a:rPr lang="en-US" altLang="zh-CN" sz="1200">
                <a:solidFill>
                  <a:prstClr val="black"/>
                </a:solidFill>
              </a:rPr>
              <a:pPr/>
              <a:t>68</a:t>
            </a:fld>
            <a:endParaRPr lang="en-US" altLang="zh-CN" sz="1200">
              <a:solidFill>
                <a:prstClr val="black"/>
              </a:solidFill>
            </a:endParaRPr>
          </a:p>
        </p:txBody>
      </p:sp>
    </p:spTree>
    <p:extLst>
      <p:ext uri="{BB962C8B-B14F-4D97-AF65-F5344CB8AC3E}">
        <p14:creationId xmlns:p14="http://schemas.microsoft.com/office/powerpoint/2010/main" val="18447751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幻灯片图像占位符 1"/>
          <p:cNvSpPr>
            <a:spLocks noGrp="1" noRot="1" noChangeAspect="1" noTextEdit="1"/>
          </p:cNvSpPr>
          <p:nvPr>
            <p:ph type="sldImg"/>
          </p:nvPr>
        </p:nvSpPr>
        <p:spPr>
          <a:ln/>
        </p:spPr>
      </p:sp>
      <p:sp>
        <p:nvSpPr>
          <p:cNvPr id="3993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p>
        </p:txBody>
      </p:sp>
      <p:sp>
        <p:nvSpPr>
          <p:cNvPr id="39940"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charset="0"/>
                <a:ea typeface="宋体" pitchFamily="2" charset="-122"/>
              </a:defRPr>
            </a:lvl1pPr>
            <a:lvl2pPr marL="742950" indent="-285750">
              <a:defRPr sz="2000">
                <a:solidFill>
                  <a:schemeClr val="tx1"/>
                </a:solidFill>
                <a:latin typeface="Arial" charset="0"/>
                <a:ea typeface="宋体" pitchFamily="2" charset="-122"/>
              </a:defRPr>
            </a:lvl2pPr>
            <a:lvl3pPr marL="1143000" indent="-228600">
              <a:defRPr sz="2000">
                <a:solidFill>
                  <a:schemeClr val="tx1"/>
                </a:solidFill>
                <a:latin typeface="Arial" charset="0"/>
                <a:ea typeface="宋体" pitchFamily="2" charset="-122"/>
              </a:defRPr>
            </a:lvl3pPr>
            <a:lvl4pPr marL="1600200" indent="-228600">
              <a:defRPr sz="2000">
                <a:solidFill>
                  <a:schemeClr val="tx1"/>
                </a:solidFill>
                <a:latin typeface="Arial" charset="0"/>
                <a:ea typeface="宋体" pitchFamily="2" charset="-122"/>
              </a:defRPr>
            </a:lvl4pPr>
            <a:lvl5pPr marL="2057400" indent="-228600">
              <a:defRPr sz="2000">
                <a:solidFill>
                  <a:schemeClr val="tx1"/>
                </a:solidFill>
                <a:latin typeface="Arial" charset="0"/>
                <a:ea typeface="宋体" pitchFamily="2" charset="-122"/>
              </a:defRPr>
            </a:lvl5pPr>
            <a:lvl6pPr marL="2514600" indent="-228600" eaLnBrk="0" fontAlgn="base" hangingPunct="0">
              <a:spcBef>
                <a:spcPct val="0"/>
              </a:spcBef>
              <a:spcAft>
                <a:spcPct val="0"/>
              </a:spcAft>
              <a:defRPr sz="2000">
                <a:solidFill>
                  <a:schemeClr val="tx1"/>
                </a:solidFill>
                <a:latin typeface="Arial" charset="0"/>
                <a:ea typeface="宋体" pitchFamily="2" charset="-122"/>
              </a:defRPr>
            </a:lvl6pPr>
            <a:lvl7pPr marL="2971800" indent="-228600" eaLnBrk="0" fontAlgn="base" hangingPunct="0">
              <a:spcBef>
                <a:spcPct val="0"/>
              </a:spcBef>
              <a:spcAft>
                <a:spcPct val="0"/>
              </a:spcAft>
              <a:defRPr sz="2000">
                <a:solidFill>
                  <a:schemeClr val="tx1"/>
                </a:solidFill>
                <a:latin typeface="Arial" charset="0"/>
                <a:ea typeface="宋体" pitchFamily="2" charset="-122"/>
              </a:defRPr>
            </a:lvl7pPr>
            <a:lvl8pPr marL="3429000" indent="-228600" eaLnBrk="0" fontAlgn="base" hangingPunct="0">
              <a:spcBef>
                <a:spcPct val="0"/>
              </a:spcBef>
              <a:spcAft>
                <a:spcPct val="0"/>
              </a:spcAft>
              <a:defRPr sz="2000">
                <a:solidFill>
                  <a:schemeClr val="tx1"/>
                </a:solidFill>
                <a:latin typeface="Arial" charset="0"/>
                <a:ea typeface="宋体" pitchFamily="2" charset="-122"/>
              </a:defRPr>
            </a:lvl8pPr>
            <a:lvl9pPr marL="3886200" indent="-228600" eaLnBrk="0" fontAlgn="base" hangingPunct="0">
              <a:spcBef>
                <a:spcPct val="0"/>
              </a:spcBef>
              <a:spcAft>
                <a:spcPct val="0"/>
              </a:spcAft>
              <a:defRPr sz="2000">
                <a:solidFill>
                  <a:schemeClr val="tx1"/>
                </a:solidFill>
                <a:latin typeface="Arial" charset="0"/>
                <a:ea typeface="宋体" pitchFamily="2" charset="-122"/>
              </a:defRPr>
            </a:lvl9pPr>
          </a:lstStyle>
          <a:p>
            <a:fld id="{E37BB1A1-14F9-43EB-B758-77664505589F}" type="slidenum">
              <a:rPr lang="en-US" altLang="zh-CN" sz="1200">
                <a:solidFill>
                  <a:prstClr val="black"/>
                </a:solidFill>
              </a:rPr>
              <a:pPr/>
              <a:t>73</a:t>
            </a:fld>
            <a:endParaRPr lang="en-US" altLang="zh-CN" sz="1200">
              <a:solidFill>
                <a:prstClr val="black"/>
              </a:solidFill>
            </a:endParaRPr>
          </a:p>
        </p:txBody>
      </p:sp>
    </p:spTree>
    <p:extLst>
      <p:ext uri="{BB962C8B-B14F-4D97-AF65-F5344CB8AC3E}">
        <p14:creationId xmlns:p14="http://schemas.microsoft.com/office/powerpoint/2010/main" val="681218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11BF7F-82DC-4A77-866B-CB5D389691E1}" type="slidenum">
              <a:rPr lang="en-US" altLang="zh-CN" smtClean="0">
                <a:solidFill>
                  <a:prstClr val="black"/>
                </a:solidFill>
              </a:rPr>
              <a:pPr/>
              <a:t>79</a:t>
            </a:fld>
            <a:endParaRPr lang="en-US" altLang="zh-CN">
              <a:solidFill>
                <a:prstClr val="black"/>
              </a:solidFill>
            </a:endParaRPr>
          </a:p>
        </p:txBody>
      </p:sp>
    </p:spTree>
    <p:extLst>
      <p:ext uri="{BB962C8B-B14F-4D97-AF65-F5344CB8AC3E}">
        <p14:creationId xmlns:p14="http://schemas.microsoft.com/office/powerpoint/2010/main" val="2368965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4413A64A-735E-4671-900B-2D67052CDE04}" type="slidenum">
              <a:rPr lang="en-US" altLang="zh-CN"/>
              <a:pPr/>
              <a:t>‹#›</a:t>
            </a:fld>
            <a:endParaRPr lang="en-US" altLang="zh-CN"/>
          </a:p>
        </p:txBody>
      </p:sp>
    </p:spTree>
    <p:extLst>
      <p:ext uri="{BB962C8B-B14F-4D97-AF65-F5344CB8AC3E}">
        <p14:creationId xmlns:p14="http://schemas.microsoft.com/office/powerpoint/2010/main" val="1650199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16DA7DEC-B097-407E-8F67-7FF59E1F9E11}" type="slidenum">
              <a:rPr lang="en-US" altLang="zh-CN"/>
              <a:pPr/>
              <a:t>‹#›</a:t>
            </a:fld>
            <a:endParaRPr lang="en-US" altLang="zh-CN"/>
          </a:p>
        </p:txBody>
      </p:sp>
    </p:spTree>
    <p:extLst>
      <p:ext uri="{BB962C8B-B14F-4D97-AF65-F5344CB8AC3E}">
        <p14:creationId xmlns:p14="http://schemas.microsoft.com/office/powerpoint/2010/main" val="1005183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CB335DFB-C29F-4E46-B000-D4BDA6D34266}" type="slidenum">
              <a:rPr lang="en-US" altLang="zh-CN"/>
              <a:pPr/>
              <a:t>‹#›</a:t>
            </a:fld>
            <a:endParaRPr lang="en-US" altLang="zh-CN"/>
          </a:p>
        </p:txBody>
      </p:sp>
    </p:spTree>
    <p:extLst>
      <p:ext uri="{BB962C8B-B14F-4D97-AF65-F5344CB8AC3E}">
        <p14:creationId xmlns:p14="http://schemas.microsoft.com/office/powerpoint/2010/main" val="20595447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5444138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30012450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31062887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762000" y="1295400"/>
            <a:ext cx="3733800" cy="4724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295400"/>
            <a:ext cx="3733800" cy="4724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40628273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22520575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6481960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ftr" sz="quarter" idx="10"/>
          </p:nvPr>
        </p:nvSpPr>
        <p:spPr>
          <a:xfrm>
            <a:off x="3203848" y="6385437"/>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21125801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10690610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0A00D806-BC4E-48B5-B542-F099E5AD2047}" type="slidenum">
              <a:rPr lang="en-US" altLang="zh-CN"/>
              <a:pPr/>
              <a:t>‹#›</a:t>
            </a:fld>
            <a:endParaRPr lang="en-US" altLang="zh-CN"/>
          </a:p>
        </p:txBody>
      </p:sp>
    </p:spTree>
    <p:extLst>
      <p:ext uri="{BB962C8B-B14F-4D97-AF65-F5344CB8AC3E}">
        <p14:creationId xmlns:p14="http://schemas.microsoft.com/office/powerpoint/2010/main" val="35000189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11573717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16497184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457950" y="304800"/>
            <a:ext cx="1924050" cy="57150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85800" y="304800"/>
            <a:ext cx="5619750" cy="57150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ftr" sz="quarter" idx="10"/>
          </p:nvPr>
        </p:nvSpPr>
        <p:spPr>
          <a:xfrm>
            <a:off x="3124200" y="6400800"/>
            <a:ext cx="2895600" cy="457200"/>
          </a:xfrm>
          <a:prstGeom prst="rect">
            <a:avLst/>
          </a:prstGeom>
          <a:ln/>
        </p:spPr>
        <p:txBody>
          <a:bodyPr/>
          <a:lstStyle>
            <a:lvl1pPr>
              <a:defRPr/>
            </a:lvl1pPr>
          </a:lstStyle>
          <a:p>
            <a:pPr>
              <a:defRPr/>
            </a:pPr>
            <a:endParaRPr lang="en-US" altLang="zh-CN"/>
          </a:p>
        </p:txBody>
      </p:sp>
    </p:spTree>
    <p:extLst>
      <p:ext uri="{BB962C8B-B14F-4D97-AF65-F5344CB8AC3E}">
        <p14:creationId xmlns:p14="http://schemas.microsoft.com/office/powerpoint/2010/main" val="36019241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301625" y="228600"/>
            <a:ext cx="8540750" cy="587057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Rectangle 4"/>
          <p:cNvSpPr>
            <a:spLocks noGrp="1" noChangeArrowheads="1"/>
          </p:cNvSpPr>
          <p:nvPr>
            <p:ph type="dt" sz="half" idx="10"/>
          </p:nvPr>
        </p:nvSpPr>
        <p:spPr>
          <a:xfrm>
            <a:off x="301625" y="6245225"/>
            <a:ext cx="2289175" cy="476250"/>
          </a:xfrm>
          <a:prstGeom prst="rect">
            <a:avLst/>
          </a:prstGeom>
        </p:spPr>
        <p:txBody>
          <a:bodyPr/>
          <a:lstStyle>
            <a:lvl1pPr>
              <a:defRPr>
                <a:ea typeface="宋体" pitchFamily="2" charset="-122"/>
              </a:defRPr>
            </a:lvl1pPr>
          </a:lstStyle>
          <a:p>
            <a:pPr eaLnBrk="1" hangingPunct="1">
              <a:defRPr/>
            </a:pPr>
            <a:endParaRPr lang="en-US" altLang="zh-CN" sz="6000">
              <a:solidFill>
                <a:srgbClr val="000000"/>
              </a:solidFill>
            </a:endParaRPr>
          </a:p>
        </p:txBody>
      </p:sp>
      <p:sp>
        <p:nvSpPr>
          <p:cNvPr id="4" name="Rectangle 5"/>
          <p:cNvSpPr>
            <a:spLocks noGrp="1" noChangeArrowheads="1"/>
          </p:cNvSpPr>
          <p:nvPr>
            <p:ph type="ftr" sz="quarter" idx="11"/>
          </p:nvPr>
        </p:nvSpPr>
        <p:spPr>
          <a:xfrm>
            <a:off x="3124200" y="6400800"/>
            <a:ext cx="2895600" cy="457200"/>
          </a:xfrm>
          <a:prstGeom prst="rect">
            <a:avLst/>
          </a:prstGeom>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xfrm>
            <a:off x="6553200" y="6245225"/>
            <a:ext cx="2289175" cy="476250"/>
          </a:xfrm>
          <a:prstGeom prst="rect">
            <a:avLst/>
          </a:prstGeom>
        </p:spPr>
        <p:txBody>
          <a:bodyPr/>
          <a:lstStyle>
            <a:lvl1pPr>
              <a:defRPr>
                <a:ea typeface="宋体" pitchFamily="2" charset="-122"/>
              </a:defRPr>
            </a:lvl1pPr>
          </a:lstStyle>
          <a:p>
            <a:pPr eaLnBrk="1" hangingPunct="1">
              <a:defRPr/>
            </a:pPr>
            <a:fld id="{64BDBA86-3334-42A6-A2B6-6153E42D8EB3}" type="slidenum">
              <a:rPr lang="en-US" altLang="zh-CN" sz="6000">
                <a:solidFill>
                  <a:srgbClr val="000000"/>
                </a:solidFill>
              </a:rPr>
              <a:pPr eaLnBrk="1" hangingPunct="1">
                <a:defRPr/>
              </a:pPr>
              <a:t>‹#›</a:t>
            </a:fld>
            <a:endParaRPr lang="en-US" altLang="zh-CN" sz="6000">
              <a:solidFill>
                <a:srgbClr val="000000"/>
              </a:solidFill>
            </a:endParaRPr>
          </a:p>
        </p:txBody>
      </p:sp>
    </p:spTree>
    <p:extLst>
      <p:ext uri="{BB962C8B-B14F-4D97-AF65-F5344CB8AC3E}">
        <p14:creationId xmlns:p14="http://schemas.microsoft.com/office/powerpoint/2010/main" val="34798270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OverObj">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a:xfrm>
            <a:off x="301625" y="228600"/>
            <a:ext cx="8540750" cy="114300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301625" y="1600200"/>
            <a:ext cx="8540750" cy="21732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301625" y="3925888"/>
            <a:ext cx="8540750" cy="2173287"/>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xfrm>
            <a:off x="301625" y="6245225"/>
            <a:ext cx="2289175" cy="476250"/>
          </a:xfrm>
          <a:prstGeom prst="rect">
            <a:avLst/>
          </a:prstGeom>
        </p:spPr>
        <p:txBody>
          <a:bodyPr/>
          <a:lstStyle>
            <a:lvl1pPr>
              <a:defRPr>
                <a:ea typeface="宋体" pitchFamily="2" charset="-122"/>
              </a:defRPr>
            </a:lvl1pPr>
          </a:lstStyle>
          <a:p>
            <a:pPr eaLnBrk="1" hangingPunct="1">
              <a:defRPr/>
            </a:pPr>
            <a:endParaRPr lang="en-US" altLang="zh-CN" sz="6000">
              <a:solidFill>
                <a:srgbClr val="000000"/>
              </a:solidFill>
            </a:endParaRPr>
          </a:p>
        </p:txBody>
      </p:sp>
      <p:sp>
        <p:nvSpPr>
          <p:cNvPr id="6" name="Rectangle 5"/>
          <p:cNvSpPr>
            <a:spLocks noGrp="1" noChangeArrowheads="1"/>
          </p:cNvSpPr>
          <p:nvPr>
            <p:ph type="ftr" sz="quarter" idx="11"/>
          </p:nvPr>
        </p:nvSpPr>
        <p:spPr>
          <a:xfrm>
            <a:off x="3124200" y="6400800"/>
            <a:ext cx="2895600" cy="457200"/>
          </a:xfrm>
          <a:prstGeom prst="rect">
            <a:avLst/>
          </a:prstGeom>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xfrm>
            <a:off x="6553200" y="6245225"/>
            <a:ext cx="2289175" cy="476250"/>
          </a:xfrm>
          <a:prstGeom prst="rect">
            <a:avLst/>
          </a:prstGeom>
        </p:spPr>
        <p:txBody>
          <a:bodyPr/>
          <a:lstStyle>
            <a:lvl1pPr>
              <a:defRPr>
                <a:ea typeface="宋体" pitchFamily="2" charset="-122"/>
              </a:defRPr>
            </a:lvl1pPr>
          </a:lstStyle>
          <a:p>
            <a:pPr eaLnBrk="1" hangingPunct="1">
              <a:defRPr/>
            </a:pPr>
            <a:fld id="{1E4D4F51-F75D-4E0C-AC3C-115190444F50}" type="slidenum">
              <a:rPr lang="en-US" altLang="zh-CN" sz="6000">
                <a:solidFill>
                  <a:srgbClr val="000000"/>
                </a:solidFill>
              </a:rPr>
              <a:pPr eaLnBrk="1" hangingPunct="1">
                <a:defRPr/>
              </a:pPr>
              <a:t>‹#›</a:t>
            </a:fld>
            <a:endParaRPr lang="en-US" altLang="zh-CN" sz="6000">
              <a:solidFill>
                <a:srgbClr val="000000"/>
              </a:solidFill>
            </a:endParaRPr>
          </a:p>
        </p:txBody>
      </p:sp>
    </p:spTree>
    <p:extLst>
      <p:ext uri="{BB962C8B-B14F-4D97-AF65-F5344CB8AC3E}">
        <p14:creationId xmlns:p14="http://schemas.microsoft.com/office/powerpoint/2010/main" val="1034092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fld id="{A54448CD-6AE7-4E66-B0D2-6FCBBF9819F1}" type="slidenum">
              <a:rPr lang="en-US" altLang="zh-CN"/>
              <a:pPr/>
              <a:t>‹#›</a:t>
            </a:fld>
            <a:endParaRPr lang="en-US" altLang="zh-CN"/>
          </a:p>
        </p:txBody>
      </p:sp>
    </p:spTree>
    <p:extLst>
      <p:ext uri="{BB962C8B-B14F-4D97-AF65-F5344CB8AC3E}">
        <p14:creationId xmlns:p14="http://schemas.microsoft.com/office/powerpoint/2010/main" val="3621300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6179946A-A2C4-45B7-AE70-A09C1BA26ED9}" type="slidenum">
              <a:rPr lang="en-US" altLang="zh-CN"/>
              <a:pPr/>
              <a:t>‹#›</a:t>
            </a:fld>
            <a:endParaRPr lang="en-US" altLang="zh-CN"/>
          </a:p>
        </p:txBody>
      </p:sp>
    </p:spTree>
    <p:extLst>
      <p:ext uri="{BB962C8B-B14F-4D97-AF65-F5344CB8AC3E}">
        <p14:creationId xmlns:p14="http://schemas.microsoft.com/office/powerpoint/2010/main" val="814056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fld id="{BE7B83A1-F869-4D21-AA47-0B75EE5AA37C}" type="slidenum">
              <a:rPr lang="en-US" altLang="zh-CN"/>
              <a:pPr/>
              <a:t>‹#›</a:t>
            </a:fld>
            <a:endParaRPr lang="en-US" altLang="zh-CN"/>
          </a:p>
        </p:txBody>
      </p:sp>
    </p:spTree>
    <p:extLst>
      <p:ext uri="{BB962C8B-B14F-4D97-AF65-F5344CB8AC3E}">
        <p14:creationId xmlns:p14="http://schemas.microsoft.com/office/powerpoint/2010/main" val="2772005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fld id="{0B2BC028-D84B-4E1F-B312-AD359E38BE1E}" type="slidenum">
              <a:rPr lang="en-US" altLang="zh-CN"/>
              <a:pPr/>
              <a:t>‹#›</a:t>
            </a:fld>
            <a:endParaRPr lang="en-US" altLang="zh-CN"/>
          </a:p>
        </p:txBody>
      </p:sp>
    </p:spTree>
    <p:extLst>
      <p:ext uri="{BB962C8B-B14F-4D97-AF65-F5344CB8AC3E}">
        <p14:creationId xmlns:p14="http://schemas.microsoft.com/office/powerpoint/2010/main" val="1954398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fld id="{268F02E6-9213-4FD7-95CD-DFF726D0D015}" type="slidenum">
              <a:rPr lang="en-US" altLang="zh-CN"/>
              <a:pPr/>
              <a:t>‹#›</a:t>
            </a:fld>
            <a:endParaRPr lang="en-US" altLang="zh-CN"/>
          </a:p>
        </p:txBody>
      </p:sp>
    </p:spTree>
    <p:extLst>
      <p:ext uri="{BB962C8B-B14F-4D97-AF65-F5344CB8AC3E}">
        <p14:creationId xmlns:p14="http://schemas.microsoft.com/office/powerpoint/2010/main" val="3871090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30F89EE2-66B3-4803-8170-C21C4D5BD8A5}" type="slidenum">
              <a:rPr lang="en-US" altLang="zh-CN"/>
              <a:pPr/>
              <a:t>‹#›</a:t>
            </a:fld>
            <a:endParaRPr lang="en-US" altLang="zh-CN"/>
          </a:p>
        </p:txBody>
      </p:sp>
    </p:spTree>
    <p:extLst>
      <p:ext uri="{BB962C8B-B14F-4D97-AF65-F5344CB8AC3E}">
        <p14:creationId xmlns:p14="http://schemas.microsoft.com/office/powerpoint/2010/main" val="3365218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fld id="{91B78F0F-C971-402B-856E-B52BF24AE196}" type="slidenum">
              <a:rPr lang="en-US" altLang="zh-CN"/>
              <a:pPr/>
              <a:t>‹#›</a:t>
            </a:fld>
            <a:endParaRPr lang="en-US" altLang="zh-CN"/>
          </a:p>
        </p:txBody>
      </p:sp>
    </p:spTree>
    <p:extLst>
      <p:ext uri="{BB962C8B-B14F-4D97-AF65-F5344CB8AC3E}">
        <p14:creationId xmlns:p14="http://schemas.microsoft.com/office/powerpoint/2010/main" val="765253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tile tx="0" ty="0" sx="100000" sy="100000" flip="none" algn="tl"/>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3076"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defRPr>
            </a:lvl1pPr>
          </a:lstStyle>
          <a:p>
            <a:pPr>
              <a:defRPr/>
            </a:pPr>
            <a:endParaRPr lang="en-US" altLang="zh-CN"/>
          </a:p>
        </p:txBody>
      </p:sp>
      <p:sp>
        <p:nvSpPr>
          <p:cNvPr id="3077"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n-US" altLang="zh-CN"/>
          </a:p>
        </p:txBody>
      </p:sp>
      <p:sp>
        <p:nvSpPr>
          <p:cNvPr id="3078"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fld id="{DFC6CB13-2E4B-4133-880F-842171428D03}" type="slidenum">
              <a:rPr lang="en-US" altLang="zh-CN"/>
              <a:pPr/>
              <a:t>‹#›</a:t>
            </a:fld>
            <a:endParaRPr lang="en-US" altLang="zh-CN"/>
          </a:p>
        </p:txBody>
      </p:sp>
    </p:spTree>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Lst>
  <p:hf hd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pitchFamily="2" charset="-122"/>
        </a:defRPr>
      </a:lvl2pPr>
      <a:lvl3pPr algn="ctr" rtl="0" eaLnBrk="0" fontAlgn="base" hangingPunct="0">
        <a:spcBef>
          <a:spcPct val="0"/>
        </a:spcBef>
        <a:spcAft>
          <a:spcPct val="0"/>
        </a:spcAft>
        <a:defRPr sz="4400">
          <a:solidFill>
            <a:schemeClr val="tx2"/>
          </a:solidFill>
          <a:latin typeface="Arial" charset="0"/>
          <a:ea typeface="宋体" pitchFamily="2" charset="-122"/>
        </a:defRPr>
      </a:lvl3pPr>
      <a:lvl4pPr algn="ctr" rtl="0" eaLnBrk="0" fontAlgn="base" hangingPunct="0">
        <a:spcBef>
          <a:spcPct val="0"/>
        </a:spcBef>
        <a:spcAft>
          <a:spcPct val="0"/>
        </a:spcAft>
        <a:defRPr sz="4400">
          <a:solidFill>
            <a:schemeClr val="tx2"/>
          </a:solidFill>
          <a:latin typeface="Arial" charset="0"/>
          <a:ea typeface="宋体" pitchFamily="2" charset="-122"/>
        </a:defRPr>
      </a:lvl4pPr>
      <a:lvl5pPr algn="ctr" rtl="0" eaLnBrk="0" fontAlgn="base" hangingPunct="0">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ChangeArrowheads="1"/>
          </p:cNvSpPr>
          <p:nvPr userDrawn="1"/>
        </p:nvSpPr>
        <p:spPr bwMode="auto">
          <a:xfrm>
            <a:off x="0" y="0"/>
            <a:ext cx="9144000" cy="260350"/>
          </a:xfrm>
          <a:prstGeom prst="rect">
            <a:avLst/>
          </a:prstGeom>
          <a:gradFill rotWithShape="1">
            <a:gsLst>
              <a:gs pos="0">
                <a:srgbClr val="33CCFF"/>
              </a:gs>
              <a:gs pos="100000">
                <a:schemeClr val="bg1"/>
              </a:gs>
            </a:gsLst>
            <a:lin ang="5400000" scaled="1"/>
          </a:gradFill>
          <a:ln w="9525">
            <a:noFill/>
            <a:miter lim="800000"/>
            <a:headEnd/>
            <a:tailEnd/>
          </a:ln>
          <a:effectLst/>
        </p:spPr>
        <p:txBody>
          <a:bodyPr wrap="none" anchor="ctr"/>
          <a:lstStyle/>
          <a:p>
            <a:pPr eaLnBrk="1" hangingPunct="1">
              <a:defRPr/>
            </a:pPr>
            <a:endParaRPr lang="zh-CN" altLang="en-US" sz="6000">
              <a:solidFill>
                <a:srgbClr val="000000"/>
              </a:solidFill>
            </a:endParaRPr>
          </a:p>
        </p:txBody>
      </p:sp>
      <p:sp>
        <p:nvSpPr>
          <p:cNvPr id="8195" name="Rectangle 3"/>
          <p:cNvSpPr>
            <a:spLocks noChangeArrowheads="1"/>
          </p:cNvSpPr>
          <p:nvPr userDrawn="1"/>
        </p:nvSpPr>
        <p:spPr bwMode="auto">
          <a:xfrm>
            <a:off x="0" y="6524625"/>
            <a:ext cx="9144000" cy="333375"/>
          </a:xfrm>
          <a:prstGeom prst="rect">
            <a:avLst/>
          </a:prstGeom>
          <a:solidFill>
            <a:srgbClr val="122D62"/>
          </a:solidFill>
          <a:ln w="9525">
            <a:noFill/>
            <a:miter lim="800000"/>
            <a:headEnd/>
            <a:tailEnd/>
          </a:ln>
          <a:effectLst/>
        </p:spPr>
        <p:txBody>
          <a:bodyPr wrap="none" anchor="ctr"/>
          <a:lstStyle/>
          <a:p>
            <a:pPr algn="ctr">
              <a:defRPr/>
            </a:pPr>
            <a:endParaRPr lang="zh-CN" altLang="zh-CN" sz="1400">
              <a:solidFill>
                <a:srgbClr val="FFFFFF"/>
              </a:solidFill>
              <a:latin typeface="Arial Black" pitchFamily="34" charset="0"/>
            </a:endParaRPr>
          </a:p>
        </p:txBody>
      </p:sp>
      <p:sp>
        <p:nvSpPr>
          <p:cNvPr id="5125" name="Rectangle 5"/>
          <p:cNvSpPr>
            <a:spLocks noGrp="1" noChangeArrowheads="1"/>
          </p:cNvSpPr>
          <p:nvPr>
            <p:ph type="title"/>
          </p:nvPr>
        </p:nvSpPr>
        <p:spPr bwMode="auto">
          <a:xfrm>
            <a:off x="685800" y="304800"/>
            <a:ext cx="7673975"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p>
            <a:pPr lvl="0"/>
            <a:r>
              <a:rPr lang="en-US" altLang="zh-CN" smtClean="0"/>
              <a:t>Slide Title</a:t>
            </a:r>
          </a:p>
        </p:txBody>
      </p:sp>
      <p:sp>
        <p:nvSpPr>
          <p:cNvPr id="5126" name="Rectangle 6"/>
          <p:cNvSpPr>
            <a:spLocks noGrp="1" noChangeArrowheads="1"/>
          </p:cNvSpPr>
          <p:nvPr>
            <p:ph type="body" idx="1"/>
          </p:nvPr>
        </p:nvSpPr>
        <p:spPr bwMode="auto">
          <a:xfrm>
            <a:off x="107504" y="1066800"/>
            <a:ext cx="892899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p>
            <a:pPr lvl="0"/>
            <a:r>
              <a:rPr lang="en-US" altLang="zh-CN" dirty="0" smtClean="0"/>
              <a:t>Body Text</a:t>
            </a:r>
          </a:p>
          <a:p>
            <a:pPr lvl="1"/>
            <a:r>
              <a:rPr lang="en-US" altLang="zh-CN" dirty="0" smtClean="0"/>
              <a:t>Second Level</a:t>
            </a:r>
          </a:p>
          <a:p>
            <a:pPr lvl="2"/>
            <a:r>
              <a:rPr lang="en-US" altLang="zh-CN" dirty="0" smtClean="0"/>
              <a:t>Third Level</a:t>
            </a:r>
          </a:p>
          <a:p>
            <a:pPr lvl="3"/>
            <a:r>
              <a:rPr lang="en-US" altLang="zh-CN" dirty="0" smtClean="0"/>
              <a:t>Fourth Level</a:t>
            </a:r>
          </a:p>
          <a:p>
            <a:pPr lvl="4"/>
            <a:r>
              <a:rPr lang="en-US" altLang="zh-CN" dirty="0" smtClean="0"/>
              <a:t>Fifth Level</a:t>
            </a:r>
          </a:p>
        </p:txBody>
      </p:sp>
      <p:sp>
        <p:nvSpPr>
          <p:cNvPr id="8199" name="Line 7"/>
          <p:cNvSpPr>
            <a:spLocks noChangeShapeType="1"/>
          </p:cNvSpPr>
          <p:nvPr userDrawn="1"/>
        </p:nvSpPr>
        <p:spPr bwMode="auto">
          <a:xfrm>
            <a:off x="693738" y="1066800"/>
            <a:ext cx="7651750" cy="0"/>
          </a:xfrm>
          <a:prstGeom prst="line">
            <a:avLst/>
          </a:prstGeom>
          <a:noFill/>
          <a:ln w="47625" cmpd="thinThick">
            <a:solidFill>
              <a:srgbClr val="FBBA03"/>
            </a:solidFill>
            <a:round/>
            <a:headEnd type="none" w="sm" len="sm"/>
            <a:tailEnd type="none" w="sm" len="sm"/>
          </a:ln>
          <a:effectLst/>
        </p:spPr>
        <p:txBody>
          <a:bodyPr wrap="none" anchor="ctr"/>
          <a:lstStyle/>
          <a:p>
            <a:pPr eaLnBrk="1" hangingPunct="1">
              <a:defRPr/>
            </a:pPr>
            <a:endParaRPr lang="zh-CN" altLang="en-US" sz="6000">
              <a:solidFill>
                <a:srgbClr val="000000"/>
              </a:solidFill>
            </a:endParaRPr>
          </a:p>
        </p:txBody>
      </p:sp>
      <p:sp>
        <p:nvSpPr>
          <p:cNvPr id="2" name="灯片编号占位符 1"/>
          <p:cNvSpPr>
            <a:spLocks noGrp="1"/>
          </p:cNvSpPr>
          <p:nvPr>
            <p:ph type="sldNum" sz="quarter" idx="4"/>
          </p:nvPr>
        </p:nvSpPr>
        <p:spPr>
          <a:xfrm>
            <a:off x="6660232" y="6477595"/>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228600" indent="-228600">
              <a:buFont typeface="+mj-lt"/>
              <a:buAutoNum type="arabicPeriod"/>
            </a:pPr>
            <a:fld id="{232314ED-FD41-4D2F-99A2-265F597B0A9D}" type="slidenum">
              <a:rPr lang="zh-CN" altLang="en-US" smtClean="0"/>
              <a:pPr marL="228600" indent="-228600">
                <a:buFont typeface="+mj-lt"/>
                <a:buAutoNum type="arabicPeriod"/>
              </a:pPr>
              <a:t>‹#›</a:t>
            </a:fld>
            <a:endParaRPr lang="zh-CN" altLang="en-US" dirty="0"/>
          </a:p>
        </p:txBody>
      </p:sp>
    </p:spTree>
    <p:extLst>
      <p:ext uri="{BB962C8B-B14F-4D97-AF65-F5344CB8AC3E}">
        <p14:creationId xmlns:p14="http://schemas.microsoft.com/office/powerpoint/2010/main" val="3444862851"/>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Lst>
  <p:hf hdr="0" dt="0"/>
  <p:txStyles>
    <p:titleStyle>
      <a:lvl1pPr algn="ctr" rtl="0" eaLnBrk="0" fontAlgn="base" hangingPunct="0">
        <a:spcBef>
          <a:spcPct val="0"/>
        </a:spcBef>
        <a:spcAft>
          <a:spcPct val="0"/>
        </a:spcAft>
        <a:defRPr sz="2800">
          <a:solidFill>
            <a:schemeClr val="tx2"/>
          </a:solidFill>
          <a:latin typeface="+mj-lt"/>
          <a:ea typeface="+mj-ea"/>
          <a:cs typeface="+mj-cs"/>
        </a:defRPr>
      </a:lvl1pPr>
      <a:lvl2pPr algn="ctr" rtl="0" eaLnBrk="0" fontAlgn="base" hangingPunct="0">
        <a:spcBef>
          <a:spcPct val="0"/>
        </a:spcBef>
        <a:spcAft>
          <a:spcPct val="0"/>
        </a:spcAft>
        <a:defRPr sz="2800">
          <a:solidFill>
            <a:schemeClr val="tx2"/>
          </a:solidFill>
          <a:latin typeface="黑体" pitchFamily="2" charset="-122"/>
          <a:ea typeface="宋体" pitchFamily="2" charset="-122"/>
        </a:defRPr>
      </a:lvl2pPr>
      <a:lvl3pPr algn="ctr" rtl="0" eaLnBrk="0" fontAlgn="base" hangingPunct="0">
        <a:spcBef>
          <a:spcPct val="0"/>
        </a:spcBef>
        <a:spcAft>
          <a:spcPct val="0"/>
        </a:spcAft>
        <a:defRPr sz="2800">
          <a:solidFill>
            <a:schemeClr val="tx2"/>
          </a:solidFill>
          <a:latin typeface="黑体" pitchFamily="2" charset="-122"/>
          <a:ea typeface="宋体" pitchFamily="2" charset="-122"/>
        </a:defRPr>
      </a:lvl3pPr>
      <a:lvl4pPr algn="ctr" rtl="0" eaLnBrk="0" fontAlgn="base" hangingPunct="0">
        <a:spcBef>
          <a:spcPct val="0"/>
        </a:spcBef>
        <a:spcAft>
          <a:spcPct val="0"/>
        </a:spcAft>
        <a:defRPr sz="2800">
          <a:solidFill>
            <a:schemeClr val="tx2"/>
          </a:solidFill>
          <a:latin typeface="黑体" pitchFamily="2" charset="-122"/>
          <a:ea typeface="宋体" pitchFamily="2" charset="-122"/>
        </a:defRPr>
      </a:lvl4pPr>
      <a:lvl5pPr algn="ctr" rtl="0" eaLnBrk="0" fontAlgn="base" hangingPunct="0">
        <a:spcBef>
          <a:spcPct val="0"/>
        </a:spcBef>
        <a:spcAft>
          <a:spcPct val="0"/>
        </a:spcAft>
        <a:defRPr sz="2800">
          <a:solidFill>
            <a:schemeClr val="tx2"/>
          </a:solidFill>
          <a:latin typeface="黑体" pitchFamily="2" charset="-122"/>
          <a:ea typeface="宋体" pitchFamily="2" charset="-122"/>
        </a:defRPr>
      </a:lvl5pPr>
      <a:lvl6pPr marL="457200" algn="ctr" rtl="0" fontAlgn="base">
        <a:spcBef>
          <a:spcPct val="0"/>
        </a:spcBef>
        <a:spcAft>
          <a:spcPct val="0"/>
        </a:spcAft>
        <a:defRPr sz="2800">
          <a:solidFill>
            <a:schemeClr val="tx2"/>
          </a:solidFill>
          <a:latin typeface="黑体" pitchFamily="2" charset="-122"/>
          <a:ea typeface="宋体" pitchFamily="2" charset="-122"/>
        </a:defRPr>
      </a:lvl6pPr>
      <a:lvl7pPr marL="914400" algn="ctr" rtl="0" fontAlgn="base">
        <a:spcBef>
          <a:spcPct val="0"/>
        </a:spcBef>
        <a:spcAft>
          <a:spcPct val="0"/>
        </a:spcAft>
        <a:defRPr sz="2800">
          <a:solidFill>
            <a:schemeClr val="tx2"/>
          </a:solidFill>
          <a:latin typeface="黑体" pitchFamily="2" charset="-122"/>
          <a:ea typeface="宋体" pitchFamily="2" charset="-122"/>
        </a:defRPr>
      </a:lvl7pPr>
      <a:lvl8pPr marL="1371600" algn="ctr" rtl="0" fontAlgn="base">
        <a:spcBef>
          <a:spcPct val="0"/>
        </a:spcBef>
        <a:spcAft>
          <a:spcPct val="0"/>
        </a:spcAft>
        <a:defRPr sz="2800">
          <a:solidFill>
            <a:schemeClr val="tx2"/>
          </a:solidFill>
          <a:latin typeface="黑体" pitchFamily="2" charset="-122"/>
          <a:ea typeface="宋体" pitchFamily="2" charset="-122"/>
        </a:defRPr>
      </a:lvl8pPr>
      <a:lvl9pPr marL="1828800" algn="ctr" rtl="0" fontAlgn="base">
        <a:spcBef>
          <a:spcPct val="0"/>
        </a:spcBef>
        <a:spcAft>
          <a:spcPct val="0"/>
        </a:spcAft>
        <a:defRPr sz="2800">
          <a:solidFill>
            <a:schemeClr val="tx2"/>
          </a:solidFill>
          <a:latin typeface="黑体" pitchFamily="2" charset="-122"/>
          <a:ea typeface="宋体" pitchFamily="2" charset="-122"/>
        </a:defRPr>
      </a:lvl9pPr>
    </p:titleStyle>
    <p:bodyStyle>
      <a:lvl1pPr marL="0" indent="612000" algn="l" rtl="0" eaLnBrk="0" fontAlgn="base" hangingPunct="0">
        <a:spcBef>
          <a:spcPts val="600"/>
        </a:spcBef>
        <a:spcAft>
          <a:spcPct val="0"/>
        </a:spcAft>
        <a:buNone/>
        <a:defRPr sz="2800" b="1" i="0" baseline="0">
          <a:solidFill>
            <a:srgbClr val="990000"/>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zh-CN" altLang="en-US" b="1" dirty="0" smtClean="0">
                <a:solidFill>
                  <a:schemeClr val="tx1"/>
                </a:solidFill>
              </a:rPr>
              <a:t>第</a:t>
            </a:r>
            <a:r>
              <a:rPr lang="en-US" altLang="zh-CN" b="1" dirty="0" smtClean="0">
                <a:solidFill>
                  <a:schemeClr val="tx1"/>
                </a:solidFill>
              </a:rPr>
              <a:t>3</a:t>
            </a:r>
            <a:r>
              <a:rPr lang="zh-CN" altLang="en-US" b="1" dirty="0" smtClean="0">
                <a:solidFill>
                  <a:schemeClr val="tx1"/>
                </a:solidFill>
              </a:rPr>
              <a:t>章 </a:t>
            </a:r>
            <a:r>
              <a:rPr lang="en-US" altLang="zh-CN" b="1" dirty="0" smtClean="0">
                <a:solidFill>
                  <a:schemeClr val="tx1"/>
                </a:solidFill>
              </a:rPr>
              <a:t>C51</a:t>
            </a:r>
            <a:r>
              <a:rPr lang="zh-CN" altLang="en-US" b="1" dirty="0" smtClean="0">
                <a:solidFill>
                  <a:schemeClr val="tx1"/>
                </a:solidFill>
              </a:rPr>
              <a:t>语言程序设计及软件开发环境简介</a:t>
            </a:r>
            <a:endParaRPr lang="zh-CN" altLang="en-US" b="1" dirty="0">
              <a:solidFill>
                <a:schemeClr val="tx1"/>
              </a:solidFill>
            </a:endParaRPr>
          </a:p>
        </p:txBody>
      </p:sp>
      <p:sp>
        <p:nvSpPr>
          <p:cNvPr id="3" name="内容占位符 2"/>
          <p:cNvSpPr>
            <a:spLocks noGrp="1"/>
          </p:cNvSpPr>
          <p:nvPr>
            <p:ph idx="1"/>
          </p:nvPr>
        </p:nvSpPr>
        <p:spPr/>
        <p:txBody>
          <a:bodyPr/>
          <a:lstStyle/>
          <a:p>
            <a:r>
              <a:rPr lang="en-US" altLang="zh-CN" sz="2400" dirty="0" smtClean="0"/>
              <a:t>3.1  C51</a:t>
            </a:r>
            <a:r>
              <a:rPr lang="zh-CN" altLang="en-US" sz="2400" dirty="0" smtClean="0"/>
              <a:t>语言简介</a:t>
            </a:r>
            <a:endParaRPr lang="en-US" altLang="zh-CN" sz="2400" dirty="0" smtClean="0"/>
          </a:p>
          <a:p>
            <a:pPr lvl="1"/>
            <a:r>
              <a:rPr lang="en-US" altLang="zh-CN" sz="2400" b="1" dirty="0" smtClean="0">
                <a:solidFill>
                  <a:schemeClr val="tx1"/>
                </a:solidFill>
              </a:rPr>
              <a:t>3.1.1  </a:t>
            </a:r>
            <a:r>
              <a:rPr lang="zh-CN" altLang="en-US" sz="2400" b="1" dirty="0" smtClean="0">
                <a:solidFill>
                  <a:schemeClr val="tx1"/>
                </a:solidFill>
              </a:rPr>
              <a:t>概述</a:t>
            </a:r>
            <a:endParaRPr lang="en-US" altLang="zh-CN" sz="2400" b="1" dirty="0" smtClean="0">
              <a:solidFill>
                <a:schemeClr val="tx1"/>
              </a:solidFill>
            </a:endParaRPr>
          </a:p>
          <a:p>
            <a:pPr lvl="1"/>
            <a:r>
              <a:rPr lang="en-US" altLang="zh-CN" sz="2400" b="1" dirty="0" smtClean="0"/>
              <a:t>3.1.2  C51</a:t>
            </a:r>
            <a:r>
              <a:rPr lang="zh-CN" altLang="en-US" sz="2400" b="1" dirty="0" smtClean="0"/>
              <a:t>语言基础知识</a:t>
            </a:r>
            <a:endParaRPr lang="en-US" altLang="zh-CN" sz="2400" b="1" dirty="0" smtClean="0">
              <a:solidFill>
                <a:schemeClr val="tx1"/>
              </a:solidFill>
            </a:endParaRPr>
          </a:p>
          <a:p>
            <a:r>
              <a:rPr lang="en-US" altLang="zh-CN" sz="2400" dirty="0" smtClean="0"/>
              <a:t>3.2  C51</a:t>
            </a:r>
            <a:r>
              <a:rPr lang="zh-CN" altLang="en-US" sz="2400" dirty="0" smtClean="0"/>
              <a:t>语言程序设计结构 </a:t>
            </a:r>
            <a:endParaRPr lang="zh-CN" altLang="en-US" sz="2400" dirty="0"/>
          </a:p>
          <a:p>
            <a:r>
              <a:rPr lang="en-US" altLang="zh-CN" sz="2400" dirty="0" smtClean="0"/>
              <a:t>3.3 </a:t>
            </a:r>
            <a:r>
              <a:rPr lang="en-US" altLang="zh-CN" sz="2400" dirty="0" err="1" smtClean="0"/>
              <a:t>Keil</a:t>
            </a:r>
            <a:r>
              <a:rPr lang="en-US" altLang="zh-CN" sz="2400" dirty="0" smtClean="0"/>
              <a:t> C51</a:t>
            </a:r>
            <a:r>
              <a:rPr lang="zh-CN" altLang="en-US" sz="2400" dirty="0" smtClean="0"/>
              <a:t>开发系统简介</a:t>
            </a:r>
            <a:endParaRPr lang="en-US" altLang="zh-CN" sz="2400" dirty="0" smtClean="0"/>
          </a:p>
          <a:p>
            <a:pPr lvl="1"/>
            <a:r>
              <a:rPr lang="en-US" altLang="zh-CN" sz="2400" b="1" dirty="0" smtClean="0">
                <a:solidFill>
                  <a:schemeClr val="tx1"/>
                </a:solidFill>
              </a:rPr>
              <a:t>3.3.1  </a:t>
            </a:r>
            <a:r>
              <a:rPr lang="en-US" altLang="zh-CN" sz="2400" b="1" dirty="0" err="1" smtClean="0">
                <a:solidFill>
                  <a:schemeClr val="tx1"/>
                </a:solidFill>
              </a:rPr>
              <a:t>Keil</a:t>
            </a:r>
            <a:r>
              <a:rPr lang="en-US" altLang="zh-CN" sz="2400" b="1" dirty="0" smtClean="0">
                <a:solidFill>
                  <a:schemeClr val="tx1"/>
                </a:solidFill>
              </a:rPr>
              <a:t> </a:t>
            </a:r>
            <a:r>
              <a:rPr lang="en-US" altLang="zh-CN" sz="2400" b="1" dirty="0">
                <a:solidFill>
                  <a:schemeClr val="tx1"/>
                </a:solidFill>
              </a:rPr>
              <a:t>C51</a:t>
            </a:r>
            <a:r>
              <a:rPr lang="zh-CN" altLang="en-US" sz="2400" b="1" dirty="0" smtClean="0">
                <a:solidFill>
                  <a:schemeClr val="tx1"/>
                </a:solidFill>
              </a:rPr>
              <a:t>概述</a:t>
            </a:r>
            <a:endParaRPr lang="en-US" altLang="zh-CN" sz="2400" b="1" dirty="0" smtClean="0">
              <a:solidFill>
                <a:schemeClr val="tx1"/>
              </a:solidFill>
            </a:endParaRPr>
          </a:p>
          <a:p>
            <a:pPr lvl="1"/>
            <a:r>
              <a:rPr lang="en-US" altLang="zh-CN" sz="2400" b="1" dirty="0" smtClean="0">
                <a:solidFill>
                  <a:schemeClr val="tx1"/>
                </a:solidFill>
              </a:rPr>
              <a:t>3.3.2  </a:t>
            </a:r>
            <a:r>
              <a:rPr lang="en-US" altLang="zh-CN" sz="2400" b="1" dirty="0" err="1">
                <a:solidFill>
                  <a:schemeClr val="tx1"/>
                </a:solidFill>
              </a:rPr>
              <a:t>Keil</a:t>
            </a:r>
            <a:r>
              <a:rPr lang="en-US" altLang="zh-CN" sz="2400" b="1" dirty="0">
                <a:solidFill>
                  <a:schemeClr val="tx1"/>
                </a:solidFill>
              </a:rPr>
              <a:t> C51</a:t>
            </a:r>
            <a:r>
              <a:rPr lang="zh-CN" altLang="en-US" sz="2400" b="1" dirty="0" smtClean="0">
                <a:solidFill>
                  <a:schemeClr val="tx1"/>
                </a:solidFill>
              </a:rPr>
              <a:t>开发环境</a:t>
            </a:r>
            <a:endParaRPr lang="en-US" altLang="zh-CN" sz="2400" b="1" dirty="0" smtClean="0">
              <a:solidFill>
                <a:schemeClr val="tx1"/>
              </a:solidFill>
            </a:endParaRPr>
          </a:p>
          <a:p>
            <a:pPr lvl="1"/>
            <a:r>
              <a:rPr lang="en-US" altLang="zh-CN" sz="2400" b="1" dirty="0" smtClean="0">
                <a:solidFill>
                  <a:schemeClr val="tx1"/>
                </a:solidFill>
              </a:rPr>
              <a:t>3.3.3  </a:t>
            </a:r>
            <a:r>
              <a:rPr lang="en-US" altLang="zh-CN" sz="2400" b="1" dirty="0" err="1">
                <a:solidFill>
                  <a:schemeClr val="tx1"/>
                </a:solidFill>
              </a:rPr>
              <a:t>Keil</a:t>
            </a:r>
            <a:r>
              <a:rPr lang="en-US" altLang="zh-CN" sz="2400" b="1" dirty="0">
                <a:solidFill>
                  <a:schemeClr val="tx1"/>
                </a:solidFill>
              </a:rPr>
              <a:t> C51</a:t>
            </a:r>
            <a:r>
              <a:rPr lang="zh-CN" altLang="en-US" sz="2400" b="1" dirty="0" smtClean="0">
                <a:solidFill>
                  <a:schemeClr val="tx1"/>
                </a:solidFill>
              </a:rPr>
              <a:t>功能模块简介</a:t>
            </a:r>
            <a:endParaRPr lang="en-US" altLang="zh-CN" sz="2400" b="1" dirty="0" smtClean="0">
              <a:solidFill>
                <a:schemeClr val="tx1"/>
              </a:solidFill>
            </a:endParaRPr>
          </a:p>
          <a:p>
            <a:r>
              <a:rPr lang="en-US" altLang="zh-CN" sz="2400" dirty="0" smtClean="0"/>
              <a:t>3.4 Proteus </a:t>
            </a:r>
            <a:r>
              <a:rPr lang="zh-CN" altLang="en-US" sz="2400" dirty="0" smtClean="0"/>
              <a:t>虚拟仿真平台简介</a:t>
            </a:r>
            <a:endParaRPr lang="en-US" altLang="zh-CN" sz="2400" dirty="0" smtClean="0"/>
          </a:p>
          <a:p>
            <a:pPr lvl="1"/>
            <a:r>
              <a:rPr lang="en-US" altLang="zh-CN" sz="2400" b="1" dirty="0" smtClean="0"/>
              <a:t>3.4.1  Proteus </a:t>
            </a:r>
            <a:r>
              <a:rPr lang="zh-CN" altLang="en-US" sz="2400" b="1" dirty="0" smtClean="0"/>
              <a:t>概述</a:t>
            </a:r>
            <a:endParaRPr lang="en-US" altLang="zh-CN" sz="2400" b="1" dirty="0" smtClean="0"/>
          </a:p>
          <a:p>
            <a:pPr lvl="1"/>
            <a:r>
              <a:rPr lang="en-US" altLang="zh-CN" sz="2400" b="1" dirty="0" smtClean="0"/>
              <a:t>3.4.2  </a:t>
            </a:r>
            <a:r>
              <a:rPr lang="en-US" altLang="zh-CN" sz="2400" b="1" dirty="0"/>
              <a:t>Proteus </a:t>
            </a:r>
            <a:r>
              <a:rPr lang="en-US" altLang="zh-CN" sz="2400" b="1" dirty="0" smtClean="0"/>
              <a:t>ISIS</a:t>
            </a:r>
            <a:r>
              <a:rPr lang="zh-CN" altLang="en-US" sz="2400" b="1" dirty="0" smtClean="0"/>
              <a:t>的虚拟仿真</a:t>
            </a:r>
            <a:endParaRPr lang="en-US" altLang="zh-CN" sz="2400" b="1" dirty="0" smtClean="0"/>
          </a:p>
          <a:p>
            <a:pPr lvl="1"/>
            <a:r>
              <a:rPr lang="en-US" altLang="zh-CN" sz="2400" b="1" dirty="0" smtClean="0"/>
              <a:t>3.4.3 </a:t>
            </a:r>
            <a:r>
              <a:rPr lang="en-US" altLang="zh-CN" sz="2400" b="1" dirty="0"/>
              <a:t>Proteus </a:t>
            </a:r>
            <a:r>
              <a:rPr lang="zh-CN" altLang="en-US" sz="2400" b="1" dirty="0"/>
              <a:t>的</a:t>
            </a:r>
            <a:r>
              <a:rPr lang="en-US" altLang="zh-CN" sz="2400" b="1" dirty="0"/>
              <a:t>PCB</a:t>
            </a:r>
            <a:r>
              <a:rPr lang="zh-CN" altLang="en-US" sz="2400" b="1" dirty="0"/>
              <a:t>设计平台</a:t>
            </a:r>
            <a:r>
              <a:rPr lang="zh-CN" altLang="en-US" sz="2400" b="1" dirty="0" smtClean="0"/>
              <a:t>简介</a:t>
            </a:r>
            <a:endParaRPr lang="en-US" altLang="zh-CN" sz="2400" b="1" dirty="0" smtClean="0"/>
          </a:p>
          <a:p>
            <a:r>
              <a:rPr lang="zh-CN" altLang="en-US" sz="2400" dirty="0" smtClean="0">
                <a:solidFill>
                  <a:schemeClr val="tx1"/>
                </a:solidFill>
              </a:rPr>
              <a:t>*</a:t>
            </a:r>
            <a:r>
              <a:rPr lang="zh-CN" altLang="en-US" sz="2400" dirty="0" smtClean="0">
                <a:solidFill>
                  <a:srgbClr val="C00000"/>
                </a:solidFill>
              </a:rPr>
              <a:t>附件：</a:t>
            </a:r>
            <a:r>
              <a:rPr lang="en-US" altLang="zh-CN" sz="2400" dirty="0" smtClean="0">
                <a:solidFill>
                  <a:srgbClr val="C00000"/>
                </a:solidFill>
              </a:rPr>
              <a:t>C51</a:t>
            </a:r>
            <a:r>
              <a:rPr lang="zh-CN" altLang="en-US" sz="2400" dirty="0" smtClean="0">
                <a:solidFill>
                  <a:srgbClr val="C00000"/>
                </a:solidFill>
              </a:rPr>
              <a:t>语言补充知识</a:t>
            </a:r>
            <a:endParaRPr lang="zh-CN" altLang="en-US" sz="2400" b="1" dirty="0">
              <a:solidFill>
                <a:srgbClr val="C00000"/>
              </a:solidFill>
            </a:endParaRPr>
          </a:p>
        </p:txBody>
      </p:sp>
      <p:sp>
        <p:nvSpPr>
          <p:cNvPr id="4" name="页脚占位符 3"/>
          <p:cNvSpPr>
            <a:spLocks noGrp="1"/>
          </p:cNvSpPr>
          <p:nvPr>
            <p:ph type="ftr" sz="quarter" idx="10"/>
          </p:nvPr>
        </p:nvSpPr>
        <p:spPr>
          <a:xfrm>
            <a:off x="6084168" y="6421521"/>
            <a:ext cx="2895600" cy="457200"/>
          </a:xfrm>
        </p:spPr>
        <p:txBody>
          <a:bodyPr/>
          <a:lstStyle/>
          <a:p>
            <a:pPr>
              <a:defRPr/>
            </a:pPr>
            <a:fld id="{22DD3EDB-91C2-4DFA-8DED-7FC1A65BA91A}" type="slidenum">
              <a:rPr lang="en-US" altLang="zh-CN" smtClean="0">
                <a:solidFill>
                  <a:srgbClr val="FFFF00"/>
                </a:solidFill>
              </a:rPr>
              <a:t>1</a:t>
            </a:fld>
            <a:endParaRPr lang="en-US" altLang="zh-CN" dirty="0">
              <a:solidFill>
                <a:srgbClr val="FFFF00"/>
              </a:solidFill>
            </a:endParaRPr>
          </a:p>
        </p:txBody>
      </p:sp>
    </p:spTree>
    <p:extLst>
      <p:ext uri="{BB962C8B-B14F-4D97-AF65-F5344CB8AC3E}">
        <p14:creationId xmlns:p14="http://schemas.microsoft.com/office/powerpoint/2010/main" val="1316184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内容占位符 3"/>
              <p:cNvSpPr>
                <a:spLocks noGrp="1"/>
              </p:cNvSpPr>
              <p:nvPr>
                <p:ph idx="1"/>
              </p:nvPr>
            </p:nvSpPr>
            <p:spPr>
              <a:xfrm>
                <a:off x="0" y="188640"/>
                <a:ext cx="9144000" cy="6065616"/>
              </a:xfrm>
            </p:spPr>
            <p:txBody>
              <a:bodyPr/>
              <a:lstStyle/>
              <a:p>
                <a:pPr>
                  <a:lnSpc>
                    <a:spcPct val="125000"/>
                  </a:lnSpc>
                </a:pPr>
                <a:r>
                  <a:rPr lang="en-US" altLang="zh-CN" sz="2400" dirty="0" smtClean="0">
                    <a:solidFill>
                      <a:schemeClr val="accent2"/>
                    </a:solidFill>
                  </a:rPr>
                  <a:t>(3)</a:t>
                </a:r>
                <a:r>
                  <a:rPr lang="zh-CN" altLang="en-US" sz="2400" dirty="0">
                    <a:solidFill>
                      <a:schemeClr val="accent2"/>
                    </a:solidFill>
                  </a:rPr>
                  <a:t>连接。</a:t>
                </a:r>
                <a:r>
                  <a:rPr lang="zh-CN" altLang="en-US" sz="2400" dirty="0">
                    <a:solidFill>
                      <a:schemeClr val="tx1"/>
                    </a:solidFill>
                  </a:rPr>
                  <a:t>程序编译后产生</a:t>
                </a:r>
                <a:r>
                  <a:rPr lang="zh-CN" altLang="en-US" sz="2400" dirty="0" smtClean="0">
                    <a:solidFill>
                      <a:schemeClr val="tx1"/>
                    </a:solidFill>
                  </a:rPr>
                  <a:t>的</a:t>
                </a:r>
                <a:r>
                  <a:rPr lang="zh-CN" altLang="en-US" sz="2400" dirty="0">
                    <a:solidFill>
                      <a:schemeClr val="tx1"/>
                    </a:solidFill>
                  </a:rPr>
                  <a:t>目</a:t>
                </a:r>
                <a:r>
                  <a:rPr lang="zh-CN" altLang="en-US" sz="2400" dirty="0" smtClean="0">
                    <a:solidFill>
                      <a:schemeClr val="tx1"/>
                    </a:solidFill>
                  </a:rPr>
                  <a:t>标</a:t>
                </a:r>
                <a:r>
                  <a:rPr lang="zh-CN" altLang="en-US" sz="2400" dirty="0">
                    <a:solidFill>
                      <a:schemeClr val="tx1"/>
                    </a:solidFill>
                  </a:rPr>
                  <a:t>文件是可重定位的程序模块，</a:t>
                </a:r>
                <a:r>
                  <a:rPr lang="zh-CN" altLang="en-US" sz="2400" dirty="0" smtClean="0">
                    <a:solidFill>
                      <a:srgbClr val="FF0000"/>
                    </a:solidFill>
                  </a:rPr>
                  <a:t>不能直接</a:t>
                </a:r>
                <a:r>
                  <a:rPr lang="zh-CN" altLang="en-US" sz="2400" dirty="0">
                    <a:solidFill>
                      <a:srgbClr val="FF0000"/>
                    </a:solidFill>
                  </a:rPr>
                  <a:t>运行</a:t>
                </a:r>
                <a:r>
                  <a:rPr lang="zh-CN" altLang="en-US" sz="2400" dirty="0">
                    <a:solidFill>
                      <a:schemeClr val="tx1"/>
                    </a:solidFill>
                  </a:rPr>
                  <a:t>。</a:t>
                </a:r>
                <a:r>
                  <a:rPr lang="zh-CN" altLang="en-US" sz="2400" dirty="0" smtClean="0">
                    <a:solidFill>
                      <a:schemeClr val="tx1"/>
                    </a:solidFill>
                  </a:rPr>
                  <a:t>连接就是把目标</a:t>
                </a:r>
                <a:r>
                  <a:rPr lang="zh-CN" altLang="en-US" sz="2400" dirty="0">
                    <a:solidFill>
                      <a:schemeClr val="tx1"/>
                    </a:solidFill>
                  </a:rPr>
                  <a:t>文件和其他分别进行编译生成的目标程序模块（如果有</a:t>
                </a:r>
                <a:r>
                  <a:rPr lang="zh-CN" altLang="en-US" sz="2400" dirty="0" smtClean="0">
                    <a:solidFill>
                      <a:schemeClr val="tx1"/>
                    </a:solidFill>
                  </a:rPr>
                  <a:t>的话）</a:t>
                </a:r>
                <a:r>
                  <a:rPr lang="zh-CN" altLang="en-US" sz="2400" dirty="0">
                    <a:solidFill>
                      <a:schemeClr val="tx1"/>
                    </a:solidFill>
                  </a:rPr>
                  <a:t>及系统提供的</a:t>
                </a:r>
                <a:r>
                  <a:rPr lang="zh-CN" altLang="en-US" sz="2400" dirty="0" smtClean="0">
                    <a:solidFill>
                      <a:schemeClr val="tx1"/>
                    </a:solidFill>
                  </a:rPr>
                  <a:t>标准库</a:t>
                </a:r>
                <a:r>
                  <a:rPr lang="zh-CN" altLang="en-US" sz="2400" dirty="0">
                    <a:solidFill>
                      <a:schemeClr val="tx1"/>
                    </a:solidFill>
                  </a:rPr>
                  <a:t>函数（如</a:t>
                </a:r>
                <a:r>
                  <a:rPr lang="en-US" altLang="zh-CN" sz="2400" dirty="0" err="1">
                    <a:solidFill>
                      <a:schemeClr val="tx1"/>
                    </a:solidFill>
                  </a:rPr>
                  <a:t>printf</a:t>
                </a:r>
                <a:r>
                  <a:rPr lang="zh-CN" altLang="en-US" sz="2400" dirty="0">
                    <a:solidFill>
                      <a:schemeClr val="tx1"/>
                    </a:solidFill>
                  </a:rPr>
                  <a:t>）连接住一起，</a:t>
                </a:r>
                <a:r>
                  <a:rPr lang="zh-CN" altLang="en-US" sz="2400" dirty="0" smtClean="0">
                    <a:solidFill>
                      <a:schemeClr val="tx1"/>
                    </a:solidFill>
                  </a:rPr>
                  <a:t>生成可以</a:t>
                </a:r>
                <a:r>
                  <a:rPr lang="zh-CN" altLang="en-US" sz="2400" dirty="0">
                    <a:solidFill>
                      <a:schemeClr val="tx1"/>
                    </a:solidFill>
                  </a:rPr>
                  <a:t>运行的可执行文件的过程。连接过程使用特定</a:t>
                </a:r>
                <a:r>
                  <a:rPr lang="zh-CN" altLang="en-US" sz="2400" dirty="0" smtClean="0">
                    <a:solidFill>
                      <a:schemeClr val="tx1"/>
                    </a:solidFill>
                  </a:rPr>
                  <a:t>环境</a:t>
                </a:r>
                <a:r>
                  <a:rPr lang="zh-CN" altLang="en-US" sz="2400" dirty="0">
                    <a:solidFill>
                      <a:schemeClr val="tx1"/>
                    </a:solidFill>
                  </a:rPr>
                  <a:t>的</a:t>
                </a:r>
                <a:r>
                  <a:rPr lang="zh-CN" altLang="en-US" sz="2400" dirty="0">
                    <a:solidFill>
                      <a:srgbClr val="FF0000"/>
                    </a:solidFill>
                  </a:rPr>
                  <a:t>连接程序（连接器）完成</a:t>
                </a:r>
                <a:r>
                  <a:rPr lang="zh-CN" altLang="en-US" sz="2400" dirty="0">
                    <a:solidFill>
                      <a:schemeClr val="tx1"/>
                    </a:solidFill>
                  </a:rPr>
                  <a:t>，生成的可执行文件</a:t>
                </a:r>
                <a:r>
                  <a:rPr lang="zh-CN" altLang="en-US" sz="2400" dirty="0" smtClean="0">
                    <a:solidFill>
                      <a:schemeClr val="tx1"/>
                    </a:solidFill>
                  </a:rPr>
                  <a:t>存在于磁盘</a:t>
                </a:r>
                <a:r>
                  <a:rPr lang="zh-CN" altLang="en-US" sz="2400" dirty="0">
                    <a:solidFill>
                      <a:schemeClr val="tx1"/>
                    </a:solidFill>
                  </a:rPr>
                  <a:t>中（如</a:t>
                </a:r>
                <a:r>
                  <a:rPr lang="en-US" altLang="zh-CN" sz="2400" dirty="0" err="1">
                    <a:solidFill>
                      <a:schemeClr val="tx1"/>
                    </a:solidFill>
                  </a:rPr>
                  <a:t>wclcome</a:t>
                </a:r>
                <a:r>
                  <a:rPr lang="en-US" altLang="zh-CN" sz="2400" dirty="0">
                    <a:solidFill>
                      <a:schemeClr val="tx1"/>
                    </a:solidFill>
                  </a:rPr>
                  <a:t>. exe</a:t>
                </a:r>
                <a:r>
                  <a:rPr lang="zh-CN" altLang="en-US" sz="2400" dirty="0">
                    <a:solidFill>
                      <a:schemeClr val="tx1"/>
                    </a:solidFill>
                  </a:rPr>
                  <a:t>，连接的</a:t>
                </a:r>
                <a:r>
                  <a:rPr lang="zh-CN" altLang="en-US" sz="2400" dirty="0" smtClean="0">
                    <a:solidFill>
                      <a:schemeClr val="tx1"/>
                    </a:solidFill>
                  </a:rPr>
                  <a:t>文件名不一定和</a:t>
                </a:r>
                <a:r>
                  <a:rPr lang="zh-CN" altLang="en-US" sz="2400" dirty="0">
                    <a:solidFill>
                      <a:schemeClr val="tx1"/>
                    </a:solidFill>
                  </a:rPr>
                  <a:t>源文件同名）。</a:t>
                </a:r>
              </a:p>
              <a:p>
                <a:pPr>
                  <a:lnSpc>
                    <a:spcPct val="125000"/>
                  </a:lnSpc>
                </a:pPr>
                <a:r>
                  <a:rPr lang="en-US" altLang="zh-CN" sz="2400" dirty="0" smtClean="0">
                    <a:solidFill>
                      <a:schemeClr val="accent2"/>
                    </a:solidFill>
                  </a:rPr>
                  <a:t>(</a:t>
                </a:r>
                <a:r>
                  <a:rPr lang="en-US" altLang="zh-CN" sz="2400" dirty="0">
                    <a:solidFill>
                      <a:schemeClr val="accent2"/>
                    </a:solidFill>
                  </a:rPr>
                  <a:t>4)</a:t>
                </a:r>
                <a:r>
                  <a:rPr lang="zh-CN" altLang="en-US" sz="2400" dirty="0">
                    <a:solidFill>
                      <a:schemeClr val="accent2"/>
                    </a:solidFill>
                  </a:rPr>
                  <a:t>运行。</a:t>
                </a:r>
                <a:r>
                  <a:rPr lang="zh-CN" altLang="en-US" sz="2400" dirty="0">
                    <a:solidFill>
                      <a:schemeClr val="tx1"/>
                    </a:solidFill>
                  </a:rPr>
                  <a:t>生成可执行文件后，就可以在操作系统控制下运行。若执行程序后达到</a:t>
                </a:r>
                <a:r>
                  <a:rPr lang="zh-CN" altLang="en-US" sz="2400" dirty="0" smtClean="0">
                    <a:solidFill>
                      <a:schemeClr val="tx1"/>
                    </a:solidFill>
                  </a:rPr>
                  <a:t>预期目的</a:t>
                </a:r>
                <a:r>
                  <a:rPr lang="zh-CN" altLang="en-US" sz="2400" dirty="0">
                    <a:solidFill>
                      <a:schemeClr val="tx1"/>
                    </a:solidFill>
                  </a:rPr>
                  <a:t>，</a:t>
                </a:r>
                <a:r>
                  <a:rPr lang="zh-CN" altLang="en-US" sz="2400" dirty="0" smtClean="0">
                    <a:solidFill>
                      <a:schemeClr val="tx1"/>
                    </a:solidFill>
                  </a:rPr>
                  <a:t>则</a:t>
                </a:r>
                <a:r>
                  <a:rPr lang="en-US" altLang="zh-CN" sz="2400" dirty="0" smtClean="0">
                    <a:solidFill>
                      <a:schemeClr val="tx1"/>
                    </a:solidFill>
                  </a:rPr>
                  <a:t>C</a:t>
                </a:r>
                <a:r>
                  <a:rPr lang="zh-CN" altLang="en-US" sz="2400" dirty="0" smtClean="0">
                    <a:solidFill>
                      <a:schemeClr val="tx1"/>
                    </a:solidFill>
                  </a:rPr>
                  <a:t>程序</a:t>
                </a:r>
                <a:r>
                  <a:rPr lang="zh-CN" altLang="en-US" sz="2400" dirty="0">
                    <a:solidFill>
                      <a:schemeClr val="tx1"/>
                    </a:solidFill>
                  </a:rPr>
                  <a:t>的开发</a:t>
                </a:r>
                <a:r>
                  <a:rPr lang="zh-CN" altLang="en-US" sz="2400" dirty="0" smtClean="0">
                    <a:solidFill>
                      <a:schemeClr val="tx1"/>
                    </a:solidFill>
                  </a:rPr>
                  <a:t>工作</a:t>
                </a:r>
                <a:r>
                  <a:rPr lang="zh-CN" altLang="en-US" sz="2400" dirty="0">
                    <a:solidFill>
                      <a:schemeClr val="tx1"/>
                    </a:solidFill>
                  </a:rPr>
                  <a:t>到</a:t>
                </a:r>
                <a:r>
                  <a:rPr lang="zh-CN" altLang="en-US" sz="2400" dirty="0" smtClean="0">
                    <a:solidFill>
                      <a:schemeClr val="tx1"/>
                    </a:solidFill>
                  </a:rPr>
                  <a:t>此</a:t>
                </a:r>
                <a:r>
                  <a:rPr lang="zh-CN" altLang="en-US" sz="2400" dirty="0">
                    <a:solidFill>
                      <a:schemeClr val="tx1"/>
                    </a:solidFill>
                  </a:rPr>
                  <a:t>完成。否则，要进一步检查修改源程序，</a:t>
                </a:r>
                <a:r>
                  <a:rPr lang="zh-CN" altLang="en-US" sz="2400" dirty="0" smtClean="0">
                    <a:solidFill>
                      <a:srgbClr val="FF0000"/>
                    </a:solidFill>
                  </a:rPr>
                  <a:t>重复编辑</a:t>
                </a:r>
                <a14:m>
                  <m:oMath xmlns:m="http://schemas.openxmlformats.org/officeDocument/2006/math">
                    <m:r>
                      <a:rPr lang="zh-CN" altLang="en-US" sz="2400" i="1" smtClean="0">
                        <a:solidFill>
                          <a:srgbClr val="FF0000"/>
                        </a:solidFill>
                        <a:latin typeface="Cambria Math"/>
                      </a:rPr>
                      <m:t>→</m:t>
                    </m:r>
                  </m:oMath>
                </a14:m>
                <a:r>
                  <a:rPr lang="zh-CN" altLang="en-US" sz="2400" dirty="0" smtClean="0">
                    <a:solidFill>
                      <a:srgbClr val="FF0000"/>
                    </a:solidFill>
                  </a:rPr>
                  <a:t>编译</a:t>
                </a:r>
                <a14:m>
                  <m:oMath xmlns:m="http://schemas.openxmlformats.org/officeDocument/2006/math">
                    <m:r>
                      <a:rPr lang="zh-CN" altLang="en-US" sz="2400" i="1">
                        <a:solidFill>
                          <a:srgbClr val="FF0000"/>
                        </a:solidFill>
                        <a:latin typeface="Cambria Math"/>
                      </a:rPr>
                      <m:t>→</m:t>
                    </m:r>
                  </m:oMath>
                </a14:m>
                <a:r>
                  <a:rPr lang="zh-CN" altLang="en-US" sz="2400" dirty="0" smtClean="0">
                    <a:solidFill>
                      <a:srgbClr val="FF0000"/>
                    </a:solidFill>
                  </a:rPr>
                  <a:t>连接</a:t>
                </a:r>
                <a14:m>
                  <m:oMath xmlns:m="http://schemas.openxmlformats.org/officeDocument/2006/math">
                    <m:r>
                      <a:rPr lang="zh-CN" altLang="en-US" sz="2400" i="1">
                        <a:solidFill>
                          <a:srgbClr val="FF0000"/>
                        </a:solidFill>
                        <a:latin typeface="Cambria Math"/>
                      </a:rPr>
                      <m:t>→</m:t>
                    </m:r>
                  </m:oMath>
                </a14:m>
                <a:r>
                  <a:rPr lang="zh-CN" altLang="en-US" sz="2400" dirty="0" smtClean="0">
                    <a:solidFill>
                      <a:srgbClr val="FF0000"/>
                    </a:solidFill>
                  </a:rPr>
                  <a:t>运行的</a:t>
                </a:r>
                <a:r>
                  <a:rPr lang="zh-CN" altLang="en-US" sz="2400" dirty="0">
                    <a:solidFill>
                      <a:srgbClr val="FF0000"/>
                    </a:solidFill>
                  </a:rPr>
                  <a:t>过程</a:t>
                </a:r>
                <a:r>
                  <a:rPr lang="zh-CN" altLang="en-US" sz="2400" dirty="0" smtClean="0">
                    <a:solidFill>
                      <a:srgbClr val="FF0000"/>
                    </a:solidFill>
                  </a:rPr>
                  <a:t>，</a:t>
                </a:r>
                <a:r>
                  <a:rPr lang="zh-CN" altLang="en-US" sz="2400" dirty="0" smtClean="0">
                    <a:solidFill>
                      <a:schemeClr val="tx1"/>
                    </a:solidFill>
                  </a:rPr>
                  <a:t>直到</a:t>
                </a:r>
                <a:r>
                  <a:rPr lang="zh-CN" altLang="en-US" sz="2400" dirty="0">
                    <a:solidFill>
                      <a:schemeClr val="tx1"/>
                    </a:solidFill>
                  </a:rPr>
                  <a:t>取得预期结果为止</a:t>
                </a:r>
                <a:r>
                  <a:rPr lang="zh-CN" altLang="en-US" sz="2400" dirty="0" smtClean="0">
                    <a:solidFill>
                      <a:schemeClr val="tx1"/>
                    </a:solidFill>
                  </a:rPr>
                  <a:t>。</a:t>
                </a:r>
                <a:endParaRPr lang="en-US" altLang="zh-CN" sz="2400" dirty="0" smtClean="0">
                  <a:solidFill>
                    <a:schemeClr val="tx1"/>
                  </a:solidFill>
                </a:endParaRPr>
              </a:p>
              <a:p>
                <a:pPr>
                  <a:lnSpc>
                    <a:spcPct val="125000"/>
                  </a:lnSpc>
                </a:pPr>
                <a:r>
                  <a:rPr lang="en-US" altLang="zh-CN" sz="2400" dirty="0" smtClean="0">
                    <a:solidFill>
                      <a:srgbClr val="0000FF"/>
                    </a:solidFill>
                  </a:rPr>
                  <a:t>(5)</a:t>
                </a:r>
                <a:r>
                  <a:rPr lang="zh-CN" altLang="en-US" sz="2400" dirty="0" smtClean="0">
                    <a:solidFill>
                      <a:schemeClr val="tx1"/>
                    </a:solidFill>
                  </a:rPr>
                  <a:t>注释。编写</a:t>
                </a:r>
                <a:r>
                  <a:rPr lang="en-US" altLang="zh-CN" sz="2400" dirty="0" smtClean="0">
                    <a:solidFill>
                      <a:schemeClr val="tx1"/>
                    </a:solidFill>
                  </a:rPr>
                  <a:t>C51</a:t>
                </a:r>
                <a:r>
                  <a:rPr lang="zh-CN" altLang="en-US" sz="2400" dirty="0" smtClean="0">
                    <a:solidFill>
                      <a:schemeClr val="tx1"/>
                    </a:solidFill>
                  </a:rPr>
                  <a:t>语言程序语句时，有二种注释方式方式：</a:t>
                </a:r>
                <a:endParaRPr lang="en-US" altLang="zh-CN" sz="2400" dirty="0" smtClean="0">
                  <a:solidFill>
                    <a:schemeClr val="tx1"/>
                  </a:solidFill>
                </a:endParaRPr>
              </a:p>
              <a:p>
                <a:pPr marL="457200" indent="-457200">
                  <a:lnSpc>
                    <a:spcPct val="125000"/>
                  </a:lnSpc>
                  <a:buFont typeface="+mj-ea"/>
                  <a:buAutoNum type="circleNumDbPlain"/>
                </a:pPr>
                <a:r>
                  <a:rPr lang="en-US" altLang="zh-CN" sz="2400" dirty="0" smtClean="0">
                    <a:solidFill>
                      <a:schemeClr val="tx1"/>
                    </a:solidFill>
                  </a:rPr>
                  <a:t>//… …</a:t>
                </a:r>
                <a:r>
                  <a:rPr lang="zh-CN" altLang="en-US" sz="2400" dirty="0" smtClean="0">
                    <a:solidFill>
                      <a:schemeClr val="tx1"/>
                    </a:solidFill>
                  </a:rPr>
                  <a:t>，本写法只能注释一行，当换行时需重新写两个斜杠。</a:t>
                </a:r>
                <a:endParaRPr lang="en-US" altLang="zh-CN" sz="2400" dirty="0" smtClean="0">
                  <a:solidFill>
                    <a:schemeClr val="tx1"/>
                  </a:solidFill>
                </a:endParaRPr>
              </a:p>
              <a:p>
                <a:pPr marL="457200" indent="-457200">
                  <a:lnSpc>
                    <a:spcPct val="125000"/>
                  </a:lnSpc>
                  <a:buFont typeface="+mj-ea"/>
                  <a:buAutoNum type="circleNumDbPlain"/>
                </a:pPr>
                <a:r>
                  <a:rPr lang="en-US" altLang="zh-CN" sz="2400" dirty="0" smtClean="0">
                    <a:solidFill>
                      <a:schemeClr val="tx1"/>
                    </a:solidFill>
                  </a:rPr>
                  <a:t>/*… …*/</a:t>
                </a:r>
                <a:r>
                  <a:rPr lang="zh-CN" altLang="en-US" sz="2400" smtClean="0">
                    <a:solidFill>
                      <a:schemeClr val="tx1"/>
                    </a:solidFill>
                  </a:rPr>
                  <a:t>，本写法可注释一行，也可注释多行。</a:t>
                </a:r>
                <a:endParaRPr lang="zh-CN" altLang="en-US" sz="2400" dirty="0">
                  <a:solidFill>
                    <a:schemeClr val="tx1"/>
                  </a:solidFill>
                </a:endParaRPr>
              </a:p>
            </p:txBody>
          </p:sp>
        </mc:Choice>
        <mc:Fallback xmlns="">
          <p:sp>
            <p:nvSpPr>
              <p:cNvPr id="4" name="内容占位符 3"/>
              <p:cNvSpPr>
                <a:spLocks noGrp="1" noRot="1" noChangeAspect="1" noMove="1" noResize="1" noEditPoints="1" noAdjustHandles="1" noChangeArrowheads="1" noChangeShapeType="1" noTextEdit="1"/>
              </p:cNvSpPr>
              <p:nvPr>
                <p:ph idx="1"/>
              </p:nvPr>
            </p:nvSpPr>
            <p:spPr>
              <a:xfrm>
                <a:off x="0" y="188640"/>
                <a:ext cx="9144000" cy="6065616"/>
              </a:xfrm>
              <a:blipFill rotWithShape="0">
                <a:blip r:embed="rId2"/>
                <a:stretch>
                  <a:fillRect l="-1000" t="-402" r="-800" b="-6231"/>
                </a:stretch>
              </a:blipFill>
            </p:spPr>
            <p:txBody>
              <a:bodyPr/>
              <a:lstStyle/>
              <a:p>
                <a:r>
                  <a:rPr lang="zh-CN" altLang="en-US">
                    <a:noFill/>
                  </a:rPr>
                  <a:t> </a:t>
                </a:r>
              </a:p>
            </p:txBody>
          </p:sp>
        </mc:Fallback>
      </mc:AlternateContent>
      <p:sp>
        <p:nvSpPr>
          <p:cNvPr id="2" name="页脚占位符 1"/>
          <p:cNvSpPr>
            <a:spLocks noGrp="1"/>
          </p:cNvSpPr>
          <p:nvPr>
            <p:ph type="ftr" sz="quarter" idx="10"/>
          </p:nvPr>
        </p:nvSpPr>
        <p:spPr/>
        <p:txBody>
          <a:bodyPr/>
          <a:lstStyle/>
          <a:p>
            <a:pPr>
              <a:defRPr/>
            </a:pPr>
            <a:fld id="{DB6DD8AE-F6D7-4371-A748-0DC620A13961}" type="slidenum">
              <a:rPr lang="en-US" altLang="zh-CN" smtClean="0">
                <a:solidFill>
                  <a:srgbClr val="FFFF00"/>
                </a:solidFill>
              </a:rPr>
              <a:pPr>
                <a:defRPr/>
              </a:pPr>
              <a:t>10</a:t>
            </a:fld>
            <a:endParaRPr lang="en-US" altLang="zh-CN" dirty="0">
              <a:solidFill>
                <a:srgbClr val="FFFF00"/>
              </a:solidFill>
            </a:endParaRPr>
          </a:p>
        </p:txBody>
      </p:sp>
    </p:spTree>
    <p:extLst>
      <p:ext uri="{BB962C8B-B14F-4D97-AF65-F5344CB8AC3E}">
        <p14:creationId xmlns:p14="http://schemas.microsoft.com/office/powerpoint/2010/main" val="18850634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23528" y="404664"/>
            <a:ext cx="8712968" cy="648072"/>
          </a:xfrm>
        </p:spPr>
        <p:txBody>
          <a:bodyPr/>
          <a:lstStyle/>
          <a:p>
            <a:pPr algn="l"/>
            <a:r>
              <a:rPr lang="en-US" altLang="zh-CN" sz="3200" b="1" dirty="0" smtClean="0">
                <a:solidFill>
                  <a:srgbClr val="C00000"/>
                </a:solidFill>
              </a:rPr>
              <a:t>3.1.2  </a:t>
            </a:r>
            <a:r>
              <a:rPr lang="en-US" altLang="zh-CN" sz="3200" b="1" dirty="0">
                <a:solidFill>
                  <a:srgbClr val="C00000"/>
                </a:solidFill>
              </a:rPr>
              <a:t>C51</a:t>
            </a:r>
            <a:r>
              <a:rPr lang="zh-CN" altLang="en-US" sz="3200" b="1" dirty="0">
                <a:solidFill>
                  <a:srgbClr val="C00000"/>
                </a:solidFill>
              </a:rPr>
              <a:t>语言基础</a:t>
            </a:r>
            <a:r>
              <a:rPr lang="zh-CN" altLang="en-US" sz="3200" b="1" dirty="0" smtClean="0">
                <a:solidFill>
                  <a:srgbClr val="C00000"/>
                </a:solidFill>
              </a:rPr>
              <a:t>知识</a:t>
            </a:r>
            <a:r>
              <a:rPr lang="en-US" altLang="zh-CN" sz="3200" b="1" dirty="0" smtClean="0">
                <a:solidFill>
                  <a:srgbClr val="C00000"/>
                </a:solidFill>
              </a:rPr>
              <a:t>                                      </a:t>
            </a:r>
            <a:endParaRPr lang="zh-CN" altLang="en-US" sz="3200" b="1" dirty="0">
              <a:solidFill>
                <a:srgbClr val="C00000"/>
              </a:solidFill>
            </a:endParaRPr>
          </a:p>
        </p:txBody>
      </p:sp>
      <p:sp>
        <p:nvSpPr>
          <p:cNvPr id="3" name="内容占位符 2"/>
          <p:cNvSpPr>
            <a:spLocks noGrp="1"/>
          </p:cNvSpPr>
          <p:nvPr>
            <p:ph idx="1"/>
          </p:nvPr>
        </p:nvSpPr>
        <p:spPr/>
        <p:txBody>
          <a:bodyPr/>
          <a:lstStyle/>
          <a:p>
            <a:pPr indent="0"/>
            <a:r>
              <a:rPr lang="en-US" altLang="zh-CN" dirty="0" smtClean="0">
                <a:solidFill>
                  <a:srgbClr val="9900FF"/>
                </a:solidFill>
                <a:cs typeface="+mj-cs"/>
              </a:rPr>
              <a:t>         1. C</a:t>
            </a:r>
            <a:r>
              <a:rPr lang="zh-CN" altLang="en-US" dirty="0">
                <a:solidFill>
                  <a:srgbClr val="9900FF"/>
                </a:solidFill>
                <a:cs typeface="+mj-cs"/>
              </a:rPr>
              <a:t>语言中的</a:t>
            </a:r>
            <a:r>
              <a:rPr lang="en-US" altLang="zh-CN" dirty="0">
                <a:solidFill>
                  <a:srgbClr val="9900FF"/>
                </a:solidFill>
                <a:cs typeface="+mj-cs"/>
              </a:rPr>
              <a:t>32</a:t>
            </a:r>
            <a:r>
              <a:rPr lang="zh-CN" altLang="en-US" dirty="0">
                <a:solidFill>
                  <a:srgbClr val="9900FF"/>
                </a:solidFill>
                <a:cs typeface="+mj-cs"/>
              </a:rPr>
              <a:t>个</a:t>
            </a:r>
            <a:r>
              <a:rPr lang="zh-CN" altLang="en-US" dirty="0" smtClean="0">
                <a:solidFill>
                  <a:srgbClr val="9900FF"/>
                </a:solidFill>
                <a:cs typeface="+mj-cs"/>
              </a:rPr>
              <a:t>关键字</a:t>
            </a:r>
            <a:endParaRPr lang="en-US" altLang="zh-CN" dirty="0" smtClean="0">
              <a:solidFill>
                <a:srgbClr val="9900FF"/>
              </a:solidFill>
              <a:cs typeface="+mj-cs"/>
            </a:endParaRPr>
          </a:p>
          <a:p>
            <a:pPr indent="0"/>
            <a:r>
              <a:rPr lang="zh-CN" altLang="en-US" sz="2400" dirty="0" smtClean="0">
                <a:solidFill>
                  <a:srgbClr val="0000FF"/>
                </a:solidFill>
                <a:cs typeface="+mj-cs"/>
              </a:rPr>
              <a:t>            由</a:t>
            </a:r>
            <a:r>
              <a:rPr lang="zh-CN" altLang="en-US" sz="2400" dirty="0">
                <a:solidFill>
                  <a:srgbClr val="0000FF"/>
                </a:solidFill>
                <a:cs typeface="+mj-cs"/>
              </a:rPr>
              <a:t>系统定义，不能重做其他</a:t>
            </a:r>
            <a:r>
              <a:rPr lang="zh-CN" altLang="en-US" sz="2400" dirty="0" smtClean="0">
                <a:solidFill>
                  <a:srgbClr val="0000FF"/>
                </a:solidFill>
                <a:cs typeface="+mj-cs"/>
              </a:rPr>
              <a:t>定义</a:t>
            </a:r>
            <a:endParaRPr lang="zh-CN" altLang="en-US" dirty="0"/>
          </a:p>
        </p:txBody>
      </p:sp>
      <p:sp>
        <p:nvSpPr>
          <p:cNvPr id="4" name="页脚占位符 3"/>
          <p:cNvSpPr>
            <a:spLocks noGrp="1"/>
          </p:cNvSpPr>
          <p:nvPr>
            <p:ph type="ftr" sz="quarter" idx="10"/>
          </p:nvPr>
        </p:nvSpPr>
        <p:spPr/>
        <p:txBody>
          <a:bodyPr/>
          <a:lstStyle/>
          <a:p>
            <a:pPr>
              <a:defRPr/>
            </a:pPr>
            <a:fld id="{91167B9F-7285-4B3C-9E6D-6A85795AA1FF}" type="slidenum">
              <a:rPr lang="en-US" altLang="zh-CN" smtClean="0">
                <a:solidFill>
                  <a:srgbClr val="000000"/>
                </a:solidFill>
              </a:rPr>
              <a:t>11</a:t>
            </a:fld>
            <a:endParaRPr lang="en-US" altLang="zh-CN" dirty="0">
              <a:solidFill>
                <a:srgbClr val="000000"/>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7524" y="2060848"/>
            <a:ext cx="8568952" cy="4216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69021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内容占位符 2"/>
          <p:cNvSpPr>
            <a:spLocks noGrp="1"/>
          </p:cNvSpPr>
          <p:nvPr>
            <p:ph idx="1"/>
          </p:nvPr>
        </p:nvSpPr>
        <p:spPr/>
        <p:txBody>
          <a:bodyPr/>
          <a:lstStyle/>
          <a:p>
            <a:endParaRPr lang="zh-CN" altLang="en-US" dirty="0"/>
          </a:p>
        </p:txBody>
      </p:sp>
      <p:sp>
        <p:nvSpPr>
          <p:cNvPr id="4" name="页脚占位符 3"/>
          <p:cNvSpPr>
            <a:spLocks noGrp="1"/>
          </p:cNvSpPr>
          <p:nvPr>
            <p:ph type="ftr" sz="quarter" idx="10"/>
          </p:nvPr>
        </p:nvSpPr>
        <p:spPr/>
        <p:txBody>
          <a:bodyPr/>
          <a:lstStyle/>
          <a:p>
            <a:pPr>
              <a:defRPr/>
            </a:pPr>
            <a:fld id="{A01B0A7E-ABD5-4E46-B22E-CF98313D0B3B}" type="slidenum">
              <a:rPr lang="en-US" altLang="zh-CN" smtClean="0">
                <a:solidFill>
                  <a:srgbClr val="000000"/>
                </a:solidFill>
              </a:rPr>
              <a:t>12</a:t>
            </a:fld>
            <a:endParaRPr lang="en-US" altLang="zh-CN" dirty="0">
              <a:solidFill>
                <a:srgbClr val="000000"/>
              </a:solidFill>
            </a:endParaRP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260648"/>
            <a:ext cx="8686800" cy="6105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80731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35012" y="442545"/>
            <a:ext cx="7673975" cy="609600"/>
          </a:xfrm>
        </p:spPr>
        <p:txBody>
          <a:bodyPr/>
          <a:lstStyle/>
          <a:p>
            <a:pPr algn="l"/>
            <a:r>
              <a:rPr lang="en-US" altLang="zh-CN" b="1" dirty="0" smtClean="0">
                <a:solidFill>
                  <a:srgbClr val="9900FF"/>
                </a:solidFill>
              </a:rPr>
              <a:t>2.  C</a:t>
            </a:r>
            <a:r>
              <a:rPr lang="zh-CN" altLang="en-US" b="1" dirty="0" smtClean="0">
                <a:solidFill>
                  <a:srgbClr val="9900FF"/>
                </a:solidFill>
              </a:rPr>
              <a:t>语言的数据类型</a:t>
            </a:r>
            <a:endParaRPr lang="zh-CN" altLang="en-US" b="1" dirty="0">
              <a:solidFill>
                <a:srgbClr val="9900FF"/>
              </a:solidFill>
            </a:endParaRPr>
          </a:p>
        </p:txBody>
      </p:sp>
      <p:sp>
        <p:nvSpPr>
          <p:cNvPr id="3" name="内容占位符 2"/>
          <p:cNvSpPr>
            <a:spLocks noGrp="1"/>
          </p:cNvSpPr>
          <p:nvPr>
            <p:ph idx="1"/>
          </p:nvPr>
        </p:nvSpPr>
        <p:spPr>
          <a:xfrm>
            <a:off x="251520" y="1066800"/>
            <a:ext cx="8568952" cy="4953000"/>
          </a:xfrm>
        </p:spPr>
        <p:txBody>
          <a:bodyPr/>
          <a:lstStyle/>
          <a:p>
            <a:pPr>
              <a:lnSpc>
                <a:spcPct val="150000"/>
              </a:lnSpc>
            </a:pPr>
            <a:r>
              <a:rPr lang="en-US" altLang="zh-CN" dirty="0">
                <a:solidFill>
                  <a:schemeClr val="tx1"/>
                </a:solidFill>
              </a:rPr>
              <a:t>C51</a:t>
            </a:r>
            <a:r>
              <a:rPr lang="zh-CN" altLang="en-US" dirty="0">
                <a:solidFill>
                  <a:schemeClr val="tx1"/>
                </a:solidFill>
              </a:rPr>
              <a:t>语言的数据类型可</a:t>
            </a:r>
            <a:r>
              <a:rPr lang="zh-CN" altLang="en-US" dirty="0" smtClean="0">
                <a:solidFill>
                  <a:schemeClr val="tx1"/>
                </a:solidFill>
              </a:rPr>
              <a:t>分为基本数据类型</a:t>
            </a:r>
            <a:r>
              <a:rPr lang="zh-CN" altLang="en-US" dirty="0">
                <a:solidFill>
                  <a:schemeClr val="tx1"/>
                </a:solidFill>
              </a:rPr>
              <a:t>和</a:t>
            </a:r>
            <a:r>
              <a:rPr lang="zh-CN" altLang="en-US" dirty="0" smtClean="0">
                <a:solidFill>
                  <a:schemeClr val="tx1"/>
                </a:solidFill>
              </a:rPr>
              <a:t>组合数据类型，还有针对</a:t>
            </a:r>
            <a:r>
              <a:rPr lang="en-US" altLang="zh-CN" dirty="0">
                <a:solidFill>
                  <a:schemeClr val="tx1"/>
                </a:solidFill>
              </a:rPr>
              <a:t>MCS-51</a:t>
            </a:r>
            <a:r>
              <a:rPr lang="zh-CN" altLang="en-US" dirty="0" smtClean="0">
                <a:solidFill>
                  <a:schemeClr val="tx1"/>
                </a:solidFill>
              </a:rPr>
              <a:t>单片机的</a:t>
            </a:r>
            <a:r>
              <a:rPr lang="zh-CN" altLang="en-US" dirty="0">
                <a:solidFill>
                  <a:schemeClr val="tx1"/>
                </a:solidFill>
              </a:rPr>
              <a:t>特殊功能寄存器</a:t>
            </a:r>
            <a:r>
              <a:rPr lang="zh-CN" altLang="en-US" dirty="0" smtClean="0">
                <a:solidFill>
                  <a:schemeClr val="tx1"/>
                </a:solidFill>
              </a:rPr>
              <a:t>型和位</a:t>
            </a:r>
            <a:r>
              <a:rPr lang="zh-CN" altLang="en-US" dirty="0">
                <a:solidFill>
                  <a:schemeClr val="tx1"/>
                </a:solidFill>
              </a:rPr>
              <a:t>类型，主要</a:t>
            </a:r>
            <a:r>
              <a:rPr lang="zh-CN" altLang="en-US" dirty="0" smtClean="0">
                <a:solidFill>
                  <a:schemeClr val="tx1"/>
                </a:solidFill>
              </a:rPr>
              <a:t>包括字符型</a:t>
            </a:r>
            <a:r>
              <a:rPr lang="en-US" altLang="zh-CN" dirty="0" smtClean="0">
                <a:solidFill>
                  <a:schemeClr val="tx1"/>
                </a:solidFill>
              </a:rPr>
              <a:t>(char)</a:t>
            </a:r>
            <a:r>
              <a:rPr lang="zh-CN" altLang="en-US" dirty="0" smtClean="0">
                <a:solidFill>
                  <a:schemeClr val="tx1"/>
                </a:solidFill>
              </a:rPr>
              <a:t>、整型</a:t>
            </a:r>
            <a:r>
              <a:rPr lang="en-US" altLang="zh-CN" dirty="0" smtClean="0">
                <a:solidFill>
                  <a:schemeClr val="tx1"/>
                </a:solidFill>
              </a:rPr>
              <a:t>(</a:t>
            </a:r>
            <a:r>
              <a:rPr lang="en-US" altLang="zh-CN" dirty="0" err="1" smtClean="0">
                <a:solidFill>
                  <a:schemeClr val="tx1"/>
                </a:solidFill>
              </a:rPr>
              <a:t>int</a:t>
            </a:r>
            <a:r>
              <a:rPr lang="en-US" altLang="zh-CN" dirty="0">
                <a:solidFill>
                  <a:schemeClr val="tx1"/>
                </a:solidFill>
              </a:rPr>
              <a:t>)</a:t>
            </a:r>
            <a:r>
              <a:rPr lang="zh-CN" altLang="en-US" dirty="0">
                <a:solidFill>
                  <a:schemeClr val="tx1"/>
                </a:solidFill>
              </a:rPr>
              <a:t>、长</a:t>
            </a:r>
            <a:r>
              <a:rPr lang="zh-CN" altLang="en-US" dirty="0" smtClean="0">
                <a:solidFill>
                  <a:schemeClr val="tx1"/>
                </a:solidFill>
              </a:rPr>
              <a:t>整</a:t>
            </a:r>
            <a:r>
              <a:rPr lang="zh-CN" altLang="en-US" dirty="0">
                <a:solidFill>
                  <a:schemeClr val="tx1"/>
                </a:solidFill>
              </a:rPr>
              <a:t>型</a:t>
            </a:r>
            <a:r>
              <a:rPr lang="en-US" altLang="zh-CN" dirty="0" smtClean="0">
                <a:solidFill>
                  <a:schemeClr val="tx1"/>
                </a:solidFill>
              </a:rPr>
              <a:t>(long</a:t>
            </a:r>
            <a:r>
              <a:rPr lang="en-US" altLang="zh-CN" dirty="0">
                <a:solidFill>
                  <a:schemeClr val="tx1"/>
                </a:solidFill>
              </a:rPr>
              <a:t>)</a:t>
            </a:r>
            <a:r>
              <a:rPr lang="zh-CN" altLang="en-US" dirty="0">
                <a:solidFill>
                  <a:schemeClr val="tx1"/>
                </a:solidFill>
              </a:rPr>
              <a:t>、浮点</a:t>
            </a:r>
            <a:r>
              <a:rPr lang="zh-CN" altLang="en-US" dirty="0" smtClean="0">
                <a:solidFill>
                  <a:schemeClr val="tx1"/>
                </a:solidFill>
              </a:rPr>
              <a:t>型</a:t>
            </a:r>
            <a:r>
              <a:rPr lang="en-US" altLang="zh-CN" dirty="0" smtClean="0">
                <a:solidFill>
                  <a:schemeClr val="tx1"/>
                </a:solidFill>
              </a:rPr>
              <a:t>(float</a:t>
            </a:r>
            <a:r>
              <a:rPr lang="en-US" altLang="zh-CN" dirty="0">
                <a:solidFill>
                  <a:schemeClr val="tx1"/>
                </a:solidFill>
              </a:rPr>
              <a:t>)</a:t>
            </a:r>
            <a:r>
              <a:rPr lang="zh-CN" altLang="en-US" dirty="0">
                <a:solidFill>
                  <a:schemeClr val="tx1"/>
                </a:solidFill>
              </a:rPr>
              <a:t>、指针型、特殊功能</a:t>
            </a:r>
            <a:r>
              <a:rPr lang="zh-CN" altLang="en-US" dirty="0" smtClean="0">
                <a:solidFill>
                  <a:schemeClr val="tx1"/>
                </a:solidFill>
              </a:rPr>
              <a:t>寄存器型、位类型。</a:t>
            </a:r>
            <a:endParaRPr lang="en-US" altLang="zh-CN" dirty="0" smtClean="0">
              <a:solidFill>
                <a:schemeClr val="tx1"/>
              </a:solidFill>
            </a:endParaRPr>
          </a:p>
          <a:p>
            <a:pPr>
              <a:lnSpc>
                <a:spcPct val="150000"/>
              </a:lnSpc>
            </a:pPr>
            <a:r>
              <a:rPr lang="en-US" altLang="zh-CN" dirty="0" smtClean="0">
                <a:solidFill>
                  <a:schemeClr val="tx1"/>
                </a:solidFill>
              </a:rPr>
              <a:t>C51</a:t>
            </a:r>
            <a:r>
              <a:rPr lang="zh-CN" altLang="en-US" dirty="0">
                <a:solidFill>
                  <a:schemeClr val="tx1"/>
                </a:solidFill>
              </a:rPr>
              <a:t>语言中的数据类型</a:t>
            </a:r>
            <a:r>
              <a:rPr lang="zh-CN" altLang="en-US" dirty="0" smtClean="0">
                <a:solidFill>
                  <a:schemeClr val="tx1"/>
                </a:solidFill>
              </a:rPr>
              <a:t>见下图表。</a:t>
            </a:r>
            <a:endParaRPr lang="zh-CN" altLang="en-US" dirty="0">
              <a:solidFill>
                <a:schemeClr val="tx1"/>
              </a:solidFill>
            </a:endParaRPr>
          </a:p>
        </p:txBody>
      </p:sp>
      <p:sp>
        <p:nvSpPr>
          <p:cNvPr id="4" name="页脚占位符 3"/>
          <p:cNvSpPr>
            <a:spLocks noGrp="1"/>
          </p:cNvSpPr>
          <p:nvPr>
            <p:ph type="ftr" sz="quarter" idx="10"/>
          </p:nvPr>
        </p:nvSpPr>
        <p:spPr/>
        <p:txBody>
          <a:bodyPr/>
          <a:lstStyle/>
          <a:p>
            <a:pPr>
              <a:defRPr/>
            </a:pPr>
            <a:fld id="{CA6A7802-8C13-4F3B-B509-12447C684CAD}" type="slidenum">
              <a:rPr lang="en-US" altLang="zh-CN" smtClean="0"/>
              <a:t>13</a:t>
            </a:fld>
            <a:endParaRPr lang="en-US" altLang="zh-CN" dirty="0"/>
          </a:p>
        </p:txBody>
      </p:sp>
    </p:spTree>
    <p:extLst>
      <p:ext uri="{BB962C8B-B14F-4D97-AF65-F5344CB8AC3E}">
        <p14:creationId xmlns:p14="http://schemas.microsoft.com/office/powerpoint/2010/main" val="3105036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35012" y="404664"/>
            <a:ext cx="7673975" cy="609600"/>
          </a:xfrm>
        </p:spPr>
        <p:txBody>
          <a:bodyPr/>
          <a:lstStyle/>
          <a:p>
            <a:pPr algn="l"/>
            <a:r>
              <a:rPr lang="en-US" altLang="zh-CN" b="1" kern="1200" dirty="0" smtClean="0">
                <a:solidFill>
                  <a:srgbClr val="990000"/>
                </a:solidFill>
                <a:latin typeface="Arial" charset="0"/>
                <a:ea typeface="宋体" pitchFamily="2" charset="-122"/>
              </a:rPr>
              <a:t> </a:t>
            </a:r>
            <a:r>
              <a:rPr lang="zh-CN" altLang="en-US" b="1" kern="1200" dirty="0" smtClean="0">
                <a:solidFill>
                  <a:srgbClr val="990000"/>
                </a:solidFill>
                <a:latin typeface="Arial" charset="0"/>
                <a:ea typeface="宋体" pitchFamily="2" charset="-122"/>
              </a:rPr>
              <a:t>图</a:t>
            </a:r>
            <a:r>
              <a:rPr lang="en-US" altLang="zh-CN" b="1" kern="1200" dirty="0" smtClean="0">
                <a:solidFill>
                  <a:srgbClr val="990000"/>
                </a:solidFill>
                <a:latin typeface="Arial" charset="0"/>
                <a:ea typeface="宋体" pitchFamily="2" charset="-122"/>
              </a:rPr>
              <a:t>3.1  </a:t>
            </a:r>
            <a:r>
              <a:rPr lang="en-US" altLang="zh-CN" b="1" kern="1200" dirty="0">
                <a:solidFill>
                  <a:srgbClr val="990000"/>
                </a:solidFill>
                <a:latin typeface="Arial" charset="0"/>
                <a:ea typeface="宋体" pitchFamily="2" charset="-122"/>
              </a:rPr>
              <a:t>C51</a:t>
            </a:r>
            <a:r>
              <a:rPr lang="zh-CN" altLang="en-US" b="1" kern="1200" dirty="0">
                <a:solidFill>
                  <a:srgbClr val="990000"/>
                </a:solidFill>
                <a:latin typeface="Arial" charset="0"/>
                <a:ea typeface="宋体" pitchFamily="2" charset="-122"/>
              </a:rPr>
              <a:t>语言</a:t>
            </a:r>
            <a:r>
              <a:rPr lang="zh-CN" altLang="en-US" b="1" kern="1200" dirty="0" smtClean="0">
                <a:solidFill>
                  <a:srgbClr val="990000"/>
                </a:solidFill>
                <a:latin typeface="Arial" charset="0"/>
                <a:ea typeface="宋体" pitchFamily="2" charset="-122"/>
              </a:rPr>
              <a:t>的</a:t>
            </a:r>
            <a:r>
              <a:rPr lang="zh-CN" altLang="en-US" b="1" dirty="0" smtClean="0">
                <a:solidFill>
                  <a:srgbClr val="990000"/>
                </a:solidFill>
              </a:rPr>
              <a:t>数据类型</a:t>
            </a:r>
            <a:endParaRPr lang="zh-CN" altLang="en-US" dirty="0">
              <a:solidFill>
                <a:srgbClr val="990000"/>
              </a:solidFill>
            </a:endParaRPr>
          </a:p>
        </p:txBody>
      </p:sp>
      <p:sp>
        <p:nvSpPr>
          <p:cNvPr id="3" name="内容占位符 2"/>
          <p:cNvSpPr>
            <a:spLocks noGrp="1"/>
          </p:cNvSpPr>
          <p:nvPr>
            <p:ph idx="1"/>
          </p:nvPr>
        </p:nvSpPr>
        <p:spPr/>
        <p:txBody>
          <a:bodyPr/>
          <a:lstStyle/>
          <a:p>
            <a:endParaRPr lang="zh-CN" altLang="en-US"/>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1052736"/>
            <a:ext cx="8784976" cy="53285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页脚占位符 3"/>
          <p:cNvSpPr>
            <a:spLocks noGrp="1"/>
          </p:cNvSpPr>
          <p:nvPr>
            <p:ph type="ftr" sz="quarter" idx="10"/>
          </p:nvPr>
        </p:nvSpPr>
        <p:spPr/>
        <p:txBody>
          <a:bodyPr/>
          <a:lstStyle/>
          <a:p>
            <a:pPr>
              <a:defRPr/>
            </a:pPr>
            <a:fld id="{0DC6357E-5B8E-4E8A-8078-E88B190DC603}" type="slidenum">
              <a:rPr lang="en-US" altLang="zh-CN" smtClean="0">
                <a:solidFill>
                  <a:srgbClr val="000000"/>
                </a:solidFill>
              </a:rPr>
              <a:pPr>
                <a:defRPr/>
              </a:pPr>
              <a:t>14</a:t>
            </a:fld>
            <a:endParaRPr lang="en-US" altLang="zh-CN" dirty="0">
              <a:solidFill>
                <a:srgbClr val="000000"/>
              </a:solidFill>
            </a:endParaRPr>
          </a:p>
        </p:txBody>
      </p:sp>
    </p:spTree>
    <p:extLst>
      <p:ext uri="{BB962C8B-B14F-4D97-AF65-F5344CB8AC3E}">
        <p14:creationId xmlns:p14="http://schemas.microsoft.com/office/powerpoint/2010/main" val="2989970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smtClean="0">
                <a:solidFill>
                  <a:srgbClr val="0000FF"/>
                </a:solidFill>
              </a:rPr>
              <a:t>表</a:t>
            </a:r>
            <a:r>
              <a:rPr lang="en-US" altLang="zh-CN" b="1" dirty="0" smtClean="0">
                <a:solidFill>
                  <a:srgbClr val="0000FF"/>
                </a:solidFill>
              </a:rPr>
              <a:t>3.1  C51</a:t>
            </a:r>
            <a:r>
              <a:rPr lang="zh-CN" altLang="en-US" b="1" dirty="0">
                <a:solidFill>
                  <a:srgbClr val="0000FF"/>
                </a:solidFill>
              </a:rPr>
              <a:t>语言中的</a:t>
            </a:r>
            <a:r>
              <a:rPr lang="zh-CN" altLang="en-US" b="1" dirty="0" smtClean="0">
                <a:solidFill>
                  <a:srgbClr val="0000FF"/>
                </a:solidFill>
              </a:rPr>
              <a:t>数据类型详表</a:t>
            </a:r>
            <a:endParaRPr lang="zh-CN" altLang="en-US" b="1" dirty="0">
              <a:solidFill>
                <a:srgbClr val="0000FF"/>
              </a:solidFill>
            </a:endParaRPr>
          </a:p>
        </p:txBody>
      </p:sp>
      <p:sp>
        <p:nvSpPr>
          <p:cNvPr id="3" name="内容占位符 2"/>
          <p:cNvSpPr>
            <a:spLocks noGrp="1"/>
          </p:cNvSpPr>
          <p:nvPr>
            <p:ph idx="1"/>
          </p:nvPr>
        </p:nvSpPr>
        <p:spPr/>
        <p:txBody>
          <a:bodyPr/>
          <a:lstStyle/>
          <a:p>
            <a:endParaRPr lang="zh-CN" altLang="en-US"/>
          </a:p>
        </p:txBody>
      </p:sp>
      <p:sp>
        <p:nvSpPr>
          <p:cNvPr id="4" name="页脚占位符 3"/>
          <p:cNvSpPr>
            <a:spLocks noGrp="1"/>
          </p:cNvSpPr>
          <p:nvPr>
            <p:ph type="ftr" sz="quarter" idx="10"/>
          </p:nvPr>
        </p:nvSpPr>
        <p:spPr/>
        <p:txBody>
          <a:bodyPr/>
          <a:lstStyle/>
          <a:p>
            <a:pPr>
              <a:defRPr/>
            </a:pPr>
            <a:fld id="{7E321F77-2115-4BB8-ADDB-78987E91C4CF}" type="slidenum">
              <a:rPr lang="en-US" altLang="zh-CN" smtClean="0"/>
              <a:t>15</a:t>
            </a:fld>
            <a:endParaRPr lang="en-US" altLang="zh-CN" dirty="0"/>
          </a:p>
        </p:txBody>
      </p:sp>
      <p:pic>
        <p:nvPicPr>
          <p:cNvPr id="5" name="图片 4"/>
          <p:cNvPicPr>
            <a:picLocks noChangeAspect="1"/>
          </p:cNvPicPr>
          <p:nvPr/>
        </p:nvPicPr>
        <p:blipFill>
          <a:blip r:embed="rId2"/>
          <a:stretch>
            <a:fillRect/>
          </a:stretch>
        </p:blipFill>
        <p:spPr>
          <a:xfrm>
            <a:off x="0" y="1066800"/>
            <a:ext cx="9144000" cy="5386536"/>
          </a:xfrm>
          <a:prstGeom prst="rect">
            <a:avLst/>
          </a:prstGeom>
        </p:spPr>
      </p:pic>
    </p:spTree>
    <p:extLst>
      <p:ext uri="{BB962C8B-B14F-4D97-AF65-F5344CB8AC3E}">
        <p14:creationId xmlns:p14="http://schemas.microsoft.com/office/powerpoint/2010/main" val="9595213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27584" y="473596"/>
            <a:ext cx="7385943" cy="609600"/>
          </a:xfrm>
        </p:spPr>
        <p:txBody>
          <a:bodyPr/>
          <a:lstStyle/>
          <a:p>
            <a:pPr algn="l"/>
            <a:r>
              <a:rPr lang="en-US" altLang="zh-CN" b="1" dirty="0">
                <a:solidFill>
                  <a:srgbClr val="9900FF"/>
                </a:solidFill>
              </a:rPr>
              <a:t>3</a:t>
            </a:r>
            <a:r>
              <a:rPr lang="en-US" altLang="zh-CN" b="1" dirty="0" smtClean="0">
                <a:solidFill>
                  <a:srgbClr val="9900FF"/>
                </a:solidFill>
              </a:rPr>
              <a:t>.  C51</a:t>
            </a:r>
            <a:r>
              <a:rPr lang="zh-CN" altLang="en-US" b="1" dirty="0">
                <a:solidFill>
                  <a:srgbClr val="9900FF"/>
                </a:solidFill>
              </a:rPr>
              <a:t>语言的分支与循环程序结构</a:t>
            </a:r>
          </a:p>
        </p:txBody>
      </p:sp>
      <p:sp>
        <p:nvSpPr>
          <p:cNvPr id="4" name="页脚占位符 3"/>
          <p:cNvSpPr>
            <a:spLocks noGrp="1"/>
          </p:cNvSpPr>
          <p:nvPr>
            <p:ph type="ftr" sz="quarter" idx="10"/>
          </p:nvPr>
        </p:nvSpPr>
        <p:spPr/>
        <p:txBody>
          <a:bodyPr/>
          <a:lstStyle/>
          <a:p>
            <a:pPr>
              <a:defRPr/>
            </a:pPr>
            <a:fld id="{E002EEE5-5839-4A8D-8BB7-09CD498E545F}" type="slidenum">
              <a:rPr lang="en-US" altLang="zh-CN" smtClean="0">
                <a:solidFill>
                  <a:srgbClr val="000000"/>
                </a:solidFill>
              </a:rPr>
              <a:t>16</a:t>
            </a:fld>
            <a:endParaRPr lang="en-US" altLang="zh-CN" dirty="0">
              <a:solidFill>
                <a:srgbClr val="000000"/>
              </a:solidFill>
            </a:endParaRPr>
          </a:p>
        </p:txBody>
      </p:sp>
      <p:sp>
        <p:nvSpPr>
          <p:cNvPr id="5" name="内容占位符 4"/>
          <p:cNvSpPr>
            <a:spLocks noGrp="1"/>
          </p:cNvSpPr>
          <p:nvPr>
            <p:ph idx="1"/>
          </p:nvPr>
        </p:nvSpPr>
        <p:spPr>
          <a:xfrm>
            <a:off x="107504" y="1066800"/>
            <a:ext cx="8928992" cy="4953000"/>
          </a:xfrm>
        </p:spPr>
        <p:txBody>
          <a:bodyPr/>
          <a:lstStyle/>
          <a:p>
            <a:pPr>
              <a:spcBef>
                <a:spcPts val="0"/>
              </a:spcBef>
            </a:pPr>
            <a:r>
              <a:rPr lang="en-US" altLang="zh-CN" sz="2400" dirty="0" smtClean="0">
                <a:solidFill>
                  <a:schemeClr val="tx1"/>
                </a:solidFill>
              </a:rPr>
              <a:t>C51</a:t>
            </a:r>
            <a:r>
              <a:rPr lang="zh-CN" altLang="en-US" sz="2400" dirty="0" smtClean="0">
                <a:solidFill>
                  <a:schemeClr val="tx1"/>
                </a:solidFill>
              </a:rPr>
              <a:t>程序</a:t>
            </a:r>
            <a:r>
              <a:rPr lang="zh-CN" altLang="en-US" sz="2400" dirty="0">
                <a:solidFill>
                  <a:schemeClr val="tx1"/>
                </a:solidFill>
              </a:rPr>
              <a:t>按结构可分为三类，即顺序、分支和循环结构。</a:t>
            </a:r>
          </a:p>
          <a:p>
            <a:pPr>
              <a:spcBef>
                <a:spcPts val="0"/>
              </a:spcBef>
            </a:pPr>
            <a:r>
              <a:rPr lang="zh-CN" altLang="en-US" sz="2400" dirty="0" smtClean="0">
                <a:solidFill>
                  <a:schemeClr val="tx1"/>
                </a:solidFill>
              </a:rPr>
              <a:t>如从</a:t>
            </a:r>
            <a:r>
              <a:rPr lang="en-US" altLang="zh-CN" sz="2400" dirty="0">
                <a:solidFill>
                  <a:schemeClr val="tx1"/>
                </a:solidFill>
              </a:rPr>
              <a:t>main()</a:t>
            </a:r>
            <a:r>
              <a:rPr lang="zh-CN" altLang="en-US" sz="2400" dirty="0">
                <a:solidFill>
                  <a:schemeClr val="tx1"/>
                </a:solidFill>
              </a:rPr>
              <a:t>的函数</a:t>
            </a:r>
            <a:r>
              <a:rPr lang="zh-CN" altLang="en-US" sz="2400" dirty="0" smtClean="0">
                <a:solidFill>
                  <a:schemeClr val="tx1"/>
                </a:solidFill>
              </a:rPr>
              <a:t>开始，直到</a:t>
            </a:r>
            <a:r>
              <a:rPr lang="zh-CN" altLang="en-US" sz="2400" dirty="0">
                <a:solidFill>
                  <a:schemeClr val="tx1"/>
                </a:solidFill>
              </a:rPr>
              <a:t>程序运行</a:t>
            </a:r>
            <a:r>
              <a:rPr lang="zh-CN" altLang="en-US" sz="2400" dirty="0" smtClean="0">
                <a:solidFill>
                  <a:schemeClr val="tx1"/>
                </a:solidFill>
              </a:rPr>
              <a:t>结束。</a:t>
            </a:r>
            <a:endParaRPr lang="en-US" altLang="zh-CN" sz="2400" dirty="0" smtClean="0">
              <a:solidFill>
                <a:schemeClr val="tx1"/>
              </a:solidFill>
            </a:endParaRPr>
          </a:p>
          <a:p>
            <a:pPr>
              <a:spcBef>
                <a:spcPts val="0"/>
              </a:spcBef>
            </a:pPr>
            <a:r>
              <a:rPr lang="zh-CN" altLang="en-US" sz="2400" dirty="0" smtClean="0">
                <a:solidFill>
                  <a:schemeClr val="accent2"/>
                </a:solidFill>
              </a:rPr>
              <a:t>（</a:t>
            </a:r>
            <a:r>
              <a:rPr lang="en-US" altLang="zh-CN" sz="2400" dirty="0" smtClean="0">
                <a:solidFill>
                  <a:schemeClr val="accent2"/>
                </a:solidFill>
              </a:rPr>
              <a:t>1</a:t>
            </a:r>
            <a:r>
              <a:rPr lang="zh-CN" altLang="en-US" sz="2400" dirty="0" smtClean="0">
                <a:solidFill>
                  <a:schemeClr val="accent2"/>
                </a:solidFill>
              </a:rPr>
              <a:t>）分支控制语句</a:t>
            </a:r>
            <a:r>
              <a:rPr lang="zh-CN" altLang="en-US" sz="2400" dirty="0" smtClean="0">
                <a:solidFill>
                  <a:schemeClr val="tx1"/>
                </a:solidFill>
              </a:rPr>
              <a:t>：</a:t>
            </a:r>
            <a:r>
              <a:rPr lang="en-US" altLang="zh-CN" sz="2400" dirty="0" smtClean="0">
                <a:solidFill>
                  <a:schemeClr val="tx1"/>
                </a:solidFill>
              </a:rPr>
              <a:t>if</a:t>
            </a:r>
            <a:r>
              <a:rPr lang="zh-CN" altLang="en-US" sz="2400" dirty="0" smtClean="0">
                <a:solidFill>
                  <a:schemeClr val="tx1"/>
                </a:solidFill>
              </a:rPr>
              <a:t>语句和</a:t>
            </a:r>
            <a:r>
              <a:rPr lang="en-US" altLang="zh-CN" sz="2400" dirty="0" smtClean="0">
                <a:solidFill>
                  <a:schemeClr val="tx1"/>
                </a:solidFill>
              </a:rPr>
              <a:t>switch</a:t>
            </a:r>
            <a:r>
              <a:rPr lang="zh-CN" altLang="en-US" sz="2400" dirty="0" smtClean="0">
                <a:solidFill>
                  <a:schemeClr val="tx1"/>
                </a:solidFill>
              </a:rPr>
              <a:t>语句</a:t>
            </a:r>
            <a:endParaRPr lang="en-US" altLang="zh-CN" sz="2400" dirty="0" smtClean="0">
              <a:solidFill>
                <a:schemeClr val="tx1"/>
              </a:solidFill>
            </a:endParaRPr>
          </a:p>
          <a:p>
            <a:pPr>
              <a:spcBef>
                <a:spcPts val="0"/>
              </a:spcBef>
            </a:pPr>
            <a:r>
              <a:rPr lang="en-US" altLang="zh-CN" sz="2400" dirty="0" smtClean="0">
                <a:solidFill>
                  <a:schemeClr val="tx1"/>
                </a:solidFill>
              </a:rPr>
              <a:t>if</a:t>
            </a:r>
            <a:r>
              <a:rPr lang="zh-CN" altLang="en-US" sz="2400" dirty="0" smtClean="0">
                <a:solidFill>
                  <a:schemeClr val="tx1"/>
                </a:solidFill>
              </a:rPr>
              <a:t>语句用来判定所给定的条件</a:t>
            </a:r>
            <a:r>
              <a:rPr lang="zh-CN" altLang="en-US" sz="2400" dirty="0">
                <a:solidFill>
                  <a:schemeClr val="tx1"/>
                </a:solidFill>
              </a:rPr>
              <a:t>是否满足，根据判定结果决定执行两种操作</a:t>
            </a:r>
            <a:r>
              <a:rPr lang="zh-CN" altLang="en-US" sz="2400" dirty="0" smtClean="0">
                <a:solidFill>
                  <a:schemeClr val="tx1"/>
                </a:solidFill>
              </a:rPr>
              <a:t>之一。</a:t>
            </a:r>
            <a:endParaRPr lang="zh-CN" altLang="en-US" sz="2400" dirty="0">
              <a:solidFill>
                <a:schemeClr val="tx1"/>
              </a:solidFill>
            </a:endParaRPr>
          </a:p>
          <a:p>
            <a:pPr>
              <a:spcBef>
                <a:spcPts val="0"/>
              </a:spcBef>
            </a:pPr>
            <a:r>
              <a:rPr lang="en-US" altLang="zh-CN" sz="2400" dirty="0" smtClean="0">
                <a:solidFill>
                  <a:schemeClr val="tx1"/>
                </a:solidFill>
              </a:rPr>
              <a:t>if</a:t>
            </a:r>
            <a:r>
              <a:rPr lang="zh-CN" altLang="en-US" sz="2400" dirty="0">
                <a:solidFill>
                  <a:schemeClr val="tx1"/>
                </a:solidFill>
              </a:rPr>
              <a:t>（</a:t>
            </a:r>
            <a:r>
              <a:rPr lang="zh-CN" altLang="en-US" sz="2400" dirty="0" smtClean="0">
                <a:solidFill>
                  <a:schemeClr val="tx1"/>
                </a:solidFill>
              </a:rPr>
              <a:t>表达式</a:t>
            </a:r>
            <a:r>
              <a:rPr lang="zh-CN" altLang="en-US" sz="2400" dirty="0">
                <a:solidFill>
                  <a:schemeClr val="tx1"/>
                </a:solidFill>
              </a:rPr>
              <a:t>）</a:t>
            </a:r>
            <a:r>
              <a:rPr lang="en-US" altLang="zh-CN" sz="2400" dirty="0" smtClean="0">
                <a:solidFill>
                  <a:schemeClr val="tx1"/>
                </a:solidFill>
              </a:rPr>
              <a:t>{</a:t>
            </a:r>
            <a:r>
              <a:rPr lang="zh-CN" altLang="en-US" sz="2400" dirty="0">
                <a:solidFill>
                  <a:schemeClr val="tx1"/>
                </a:solidFill>
              </a:rPr>
              <a:t>语句</a:t>
            </a:r>
            <a:r>
              <a:rPr lang="en-US" altLang="zh-CN" sz="2400" dirty="0" smtClean="0">
                <a:solidFill>
                  <a:schemeClr val="tx1"/>
                </a:solidFill>
              </a:rPr>
              <a:t>}</a:t>
            </a:r>
          </a:p>
          <a:p>
            <a:pPr>
              <a:spcBef>
                <a:spcPts val="0"/>
              </a:spcBef>
            </a:pPr>
            <a:r>
              <a:rPr lang="en-US" altLang="zh-CN" sz="2400" dirty="0" smtClean="0">
                <a:solidFill>
                  <a:schemeClr val="tx1"/>
                </a:solidFill>
              </a:rPr>
              <a:t>If</a:t>
            </a:r>
            <a:r>
              <a:rPr lang="zh-CN" altLang="en-US" sz="2400" dirty="0" smtClean="0">
                <a:solidFill>
                  <a:schemeClr val="tx1"/>
                </a:solidFill>
              </a:rPr>
              <a:t>（表达式）</a:t>
            </a:r>
            <a:r>
              <a:rPr lang="en-US" altLang="zh-CN" sz="2400" dirty="0" smtClean="0">
                <a:solidFill>
                  <a:schemeClr val="tx1"/>
                </a:solidFill>
              </a:rPr>
              <a:t>{</a:t>
            </a:r>
            <a:r>
              <a:rPr lang="zh-CN" altLang="en-US" sz="2400" dirty="0" smtClean="0">
                <a:solidFill>
                  <a:schemeClr val="tx1"/>
                </a:solidFill>
              </a:rPr>
              <a:t>语句</a:t>
            </a:r>
            <a:r>
              <a:rPr lang="en-US" altLang="zh-CN" sz="2400" dirty="0" smtClean="0">
                <a:solidFill>
                  <a:schemeClr val="tx1"/>
                </a:solidFill>
              </a:rPr>
              <a:t>1;}  else{</a:t>
            </a:r>
            <a:r>
              <a:rPr lang="zh-CN" altLang="en-US" sz="2400" dirty="0" smtClean="0">
                <a:solidFill>
                  <a:schemeClr val="tx1"/>
                </a:solidFill>
              </a:rPr>
              <a:t>语句</a:t>
            </a:r>
            <a:r>
              <a:rPr lang="en-US" altLang="zh-CN" sz="2400" dirty="0" smtClean="0">
                <a:solidFill>
                  <a:schemeClr val="tx1"/>
                </a:solidFill>
              </a:rPr>
              <a:t> </a:t>
            </a:r>
            <a:r>
              <a:rPr lang="en-US" altLang="zh-CN" sz="2400" dirty="0">
                <a:solidFill>
                  <a:schemeClr val="tx1"/>
                </a:solidFill>
              </a:rPr>
              <a:t>2</a:t>
            </a:r>
            <a:r>
              <a:rPr lang="en-US" altLang="zh-CN" sz="2400" dirty="0" smtClean="0">
                <a:solidFill>
                  <a:schemeClr val="tx1"/>
                </a:solidFill>
              </a:rPr>
              <a:t>;}</a:t>
            </a:r>
          </a:p>
          <a:p>
            <a:pPr>
              <a:spcBef>
                <a:spcPts val="0"/>
              </a:spcBef>
            </a:pPr>
            <a:r>
              <a:rPr lang="en-US" altLang="zh-CN" sz="2400" dirty="0" smtClean="0">
                <a:solidFill>
                  <a:schemeClr val="tx1"/>
                </a:solidFill>
              </a:rPr>
              <a:t>switch</a:t>
            </a:r>
            <a:r>
              <a:rPr lang="zh-CN" altLang="en-US" sz="2400" dirty="0" smtClean="0">
                <a:solidFill>
                  <a:schemeClr val="tx1"/>
                </a:solidFill>
              </a:rPr>
              <a:t>语句是多</a:t>
            </a:r>
            <a:r>
              <a:rPr lang="zh-CN" altLang="en-US" sz="2400" dirty="0">
                <a:solidFill>
                  <a:schemeClr val="tx1"/>
                </a:solidFill>
              </a:rPr>
              <a:t>分支选择语句。</a:t>
            </a:r>
            <a:r>
              <a:rPr lang="en-US" altLang="zh-CN" sz="2400" dirty="0">
                <a:solidFill>
                  <a:schemeClr val="tx1"/>
                </a:solidFill>
              </a:rPr>
              <a:t>	</a:t>
            </a:r>
            <a:endParaRPr lang="en-US" altLang="zh-CN" sz="2400" dirty="0" smtClean="0">
              <a:solidFill>
                <a:schemeClr val="tx1"/>
              </a:solidFill>
            </a:endParaRPr>
          </a:p>
          <a:p>
            <a:pPr>
              <a:spcBef>
                <a:spcPts val="0"/>
              </a:spcBef>
            </a:pPr>
            <a:r>
              <a:rPr lang="zh-CN" altLang="en-US" sz="2400" dirty="0">
                <a:solidFill>
                  <a:schemeClr val="accent2"/>
                </a:solidFill>
              </a:rPr>
              <a:t> </a:t>
            </a:r>
            <a:r>
              <a:rPr lang="zh-CN" altLang="en-US" sz="2400" dirty="0" smtClean="0">
                <a:solidFill>
                  <a:schemeClr val="accent2"/>
                </a:solidFill>
              </a:rPr>
              <a:t>（</a:t>
            </a:r>
            <a:r>
              <a:rPr lang="en-US" altLang="zh-CN" sz="2400" dirty="0" smtClean="0">
                <a:solidFill>
                  <a:schemeClr val="accent2"/>
                </a:solidFill>
              </a:rPr>
              <a:t>2</a:t>
            </a:r>
            <a:r>
              <a:rPr lang="zh-CN" altLang="en-US" sz="2400" dirty="0" smtClean="0">
                <a:solidFill>
                  <a:schemeClr val="accent2"/>
                </a:solidFill>
              </a:rPr>
              <a:t>）循环控制语句</a:t>
            </a:r>
            <a:endParaRPr lang="en-US" altLang="zh-CN" sz="2400" dirty="0" smtClean="0">
              <a:solidFill>
                <a:schemeClr val="accent2"/>
              </a:solidFill>
            </a:endParaRPr>
          </a:p>
          <a:p>
            <a:pPr>
              <a:spcBef>
                <a:spcPts val="0"/>
              </a:spcBef>
            </a:pPr>
            <a:r>
              <a:rPr lang="zh-CN" altLang="en-US" sz="2400" dirty="0">
                <a:solidFill>
                  <a:schemeClr val="tx1"/>
                </a:solidFill>
              </a:rPr>
              <a:t>实现循环</a:t>
            </a:r>
            <a:r>
              <a:rPr lang="zh-CN" altLang="en-US" sz="2400" dirty="0" smtClean="0">
                <a:solidFill>
                  <a:schemeClr val="tx1"/>
                </a:solidFill>
              </a:rPr>
              <a:t>结构语句有</a:t>
            </a:r>
            <a:r>
              <a:rPr lang="en-US" altLang="zh-CN" sz="2400" dirty="0" smtClean="0">
                <a:solidFill>
                  <a:schemeClr val="tx1"/>
                </a:solidFill>
              </a:rPr>
              <a:t>3</a:t>
            </a:r>
            <a:r>
              <a:rPr lang="zh-CN" altLang="en-US" sz="2400" dirty="0">
                <a:solidFill>
                  <a:schemeClr val="tx1"/>
                </a:solidFill>
              </a:rPr>
              <a:t>种：</a:t>
            </a:r>
            <a:r>
              <a:rPr lang="en-US" altLang="zh-CN" sz="2400" dirty="0">
                <a:solidFill>
                  <a:schemeClr val="tx1"/>
                </a:solidFill>
              </a:rPr>
              <a:t>while</a:t>
            </a:r>
            <a:r>
              <a:rPr lang="zh-CN" altLang="en-US" sz="2400" dirty="0">
                <a:solidFill>
                  <a:schemeClr val="tx1"/>
                </a:solidFill>
              </a:rPr>
              <a:t>、</a:t>
            </a:r>
            <a:r>
              <a:rPr lang="en-US" altLang="zh-CN" sz="2400" dirty="0">
                <a:solidFill>
                  <a:schemeClr val="tx1"/>
                </a:solidFill>
              </a:rPr>
              <a:t>do-while</a:t>
            </a:r>
            <a:r>
              <a:rPr lang="zh-CN" altLang="en-US" sz="2400" dirty="0">
                <a:solidFill>
                  <a:schemeClr val="tx1"/>
                </a:solidFill>
              </a:rPr>
              <a:t>和</a:t>
            </a:r>
            <a:r>
              <a:rPr lang="en-US" altLang="zh-CN" sz="2400" dirty="0">
                <a:solidFill>
                  <a:schemeClr val="tx1"/>
                </a:solidFill>
              </a:rPr>
              <a:t>for</a:t>
            </a:r>
            <a:r>
              <a:rPr lang="zh-CN" altLang="en-US" sz="2400" dirty="0">
                <a:solidFill>
                  <a:schemeClr val="tx1"/>
                </a:solidFill>
              </a:rPr>
              <a:t>语句。</a:t>
            </a:r>
          </a:p>
          <a:p>
            <a:pPr>
              <a:spcBef>
                <a:spcPts val="0"/>
              </a:spcBef>
            </a:pPr>
            <a:r>
              <a:rPr lang="en-US" altLang="zh-CN" sz="2400" dirty="0" smtClean="0">
                <a:solidFill>
                  <a:schemeClr val="tx1"/>
                </a:solidFill>
              </a:rPr>
              <a:t> </a:t>
            </a:r>
            <a:r>
              <a:rPr lang="en-US" altLang="zh-CN" sz="2400" dirty="0">
                <a:solidFill>
                  <a:schemeClr val="tx1"/>
                </a:solidFill>
              </a:rPr>
              <a:t>while</a:t>
            </a:r>
            <a:r>
              <a:rPr lang="zh-CN" altLang="en-US" sz="2400" dirty="0" smtClean="0">
                <a:solidFill>
                  <a:schemeClr val="tx1"/>
                </a:solidFill>
              </a:rPr>
              <a:t>语句：</a:t>
            </a:r>
            <a:endParaRPr lang="zh-CN" altLang="en-US" sz="2400" dirty="0">
              <a:solidFill>
                <a:schemeClr val="tx1"/>
              </a:solidFill>
            </a:endParaRPr>
          </a:p>
          <a:p>
            <a:pPr>
              <a:spcBef>
                <a:spcPts val="0"/>
              </a:spcBef>
            </a:pPr>
            <a:r>
              <a:rPr lang="zh-CN" altLang="en-US" sz="2400" dirty="0">
                <a:solidFill>
                  <a:schemeClr val="tx1"/>
                </a:solidFill>
              </a:rPr>
              <a:t>  </a:t>
            </a:r>
            <a:endParaRPr lang="en-US" altLang="zh-CN" sz="3200" dirty="0" smtClean="0">
              <a:solidFill>
                <a:srgbClr val="9900FF"/>
              </a:solidFill>
            </a:endParaRPr>
          </a:p>
        </p:txBody>
      </p:sp>
      <p:pic>
        <p:nvPicPr>
          <p:cNvPr id="4098" name="Picture 2"/>
          <p:cNvPicPr>
            <a:picLocks noChangeAspect="1" noChangeArrowheads="1"/>
          </p:cNvPicPr>
          <p:nvPr/>
        </p:nvPicPr>
        <p:blipFill>
          <a:blip r:embed="rId2">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541098" y="5229200"/>
            <a:ext cx="8207366" cy="1628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681699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endParaRPr lang="zh-CN" altLang="en-US" b="1" dirty="0">
              <a:solidFill>
                <a:srgbClr val="990000"/>
              </a:solidFill>
            </a:endParaRPr>
          </a:p>
        </p:txBody>
      </p:sp>
      <p:sp>
        <p:nvSpPr>
          <p:cNvPr id="3" name="内容占位符 2"/>
          <p:cNvSpPr>
            <a:spLocks noGrp="1"/>
          </p:cNvSpPr>
          <p:nvPr>
            <p:ph idx="1"/>
          </p:nvPr>
        </p:nvSpPr>
        <p:spPr/>
        <p:txBody>
          <a:bodyPr/>
          <a:lstStyle/>
          <a:p>
            <a:r>
              <a:rPr lang="en-US" altLang="zh-CN" sz="2400" dirty="0">
                <a:solidFill>
                  <a:schemeClr val="tx1"/>
                </a:solidFill>
              </a:rPr>
              <a:t> </a:t>
            </a:r>
            <a:r>
              <a:rPr lang="en-US" altLang="zh-CN" sz="2400" dirty="0" smtClean="0">
                <a:solidFill>
                  <a:schemeClr val="tx1"/>
                </a:solidFill>
              </a:rPr>
              <a:t>do-while</a:t>
            </a:r>
            <a:r>
              <a:rPr lang="zh-CN" altLang="en-US" sz="2400" dirty="0" smtClean="0">
                <a:solidFill>
                  <a:schemeClr val="tx1"/>
                </a:solidFill>
              </a:rPr>
              <a:t>语句</a:t>
            </a:r>
            <a:r>
              <a:rPr lang="en-US" altLang="zh-CN" sz="2400" dirty="0" smtClean="0">
                <a:solidFill>
                  <a:schemeClr val="tx1"/>
                </a:solidFill>
              </a:rPr>
              <a:t>: do-while</a:t>
            </a:r>
            <a:r>
              <a:rPr lang="zh-CN" altLang="en-US" sz="2400" dirty="0">
                <a:solidFill>
                  <a:schemeClr val="tx1"/>
                </a:solidFill>
              </a:rPr>
              <a:t>语句的语法形式</a:t>
            </a:r>
            <a:r>
              <a:rPr lang="zh-CN" altLang="en-US" sz="2400" dirty="0" smtClean="0">
                <a:solidFill>
                  <a:schemeClr val="tx1"/>
                </a:solidFill>
              </a:rPr>
              <a:t>为</a:t>
            </a:r>
            <a:endParaRPr lang="en-US" altLang="zh-CN" sz="2400" dirty="0" smtClean="0">
              <a:solidFill>
                <a:schemeClr val="tx1"/>
              </a:solidFill>
            </a:endParaRPr>
          </a:p>
          <a:p>
            <a:endParaRPr lang="en-US" altLang="zh-CN" sz="2400" dirty="0">
              <a:solidFill>
                <a:schemeClr val="tx1"/>
              </a:solidFill>
            </a:endParaRPr>
          </a:p>
          <a:p>
            <a:endParaRPr lang="en-US" altLang="zh-CN" sz="2400" dirty="0" smtClean="0">
              <a:solidFill>
                <a:schemeClr val="tx1"/>
              </a:solidFill>
            </a:endParaRPr>
          </a:p>
          <a:p>
            <a:endParaRPr lang="en-US" altLang="zh-CN" sz="2400" dirty="0">
              <a:solidFill>
                <a:schemeClr val="tx1"/>
              </a:solidFill>
            </a:endParaRPr>
          </a:p>
          <a:p>
            <a:endParaRPr lang="en-US" altLang="zh-CN" sz="2400" dirty="0" smtClean="0">
              <a:solidFill>
                <a:schemeClr val="tx1"/>
              </a:solidFill>
            </a:endParaRPr>
          </a:p>
          <a:p>
            <a:endParaRPr lang="en-US" altLang="zh-CN" sz="2400" dirty="0">
              <a:solidFill>
                <a:schemeClr val="tx1"/>
              </a:solidFill>
            </a:endParaRPr>
          </a:p>
          <a:p>
            <a:endParaRPr lang="en-US" altLang="zh-CN" sz="2400" dirty="0" smtClean="0">
              <a:solidFill>
                <a:schemeClr val="tx1"/>
              </a:solidFill>
            </a:endParaRPr>
          </a:p>
          <a:p>
            <a:endParaRPr lang="en-US" altLang="zh-CN" sz="2400" dirty="0" smtClean="0">
              <a:solidFill>
                <a:schemeClr val="tx1"/>
              </a:solidFill>
            </a:endParaRPr>
          </a:p>
          <a:p>
            <a:r>
              <a:rPr lang="en-US" altLang="zh-CN" sz="2400" dirty="0" smtClean="0">
                <a:solidFill>
                  <a:schemeClr val="tx1"/>
                </a:solidFill>
              </a:rPr>
              <a:t>for</a:t>
            </a:r>
            <a:r>
              <a:rPr lang="zh-CN" altLang="en-US" sz="2400" dirty="0" smtClean="0">
                <a:solidFill>
                  <a:schemeClr val="tx1"/>
                </a:solidFill>
              </a:rPr>
              <a:t>语句：</a:t>
            </a:r>
            <a:r>
              <a:rPr lang="en-US" altLang="zh-CN" sz="2400" dirty="0" smtClean="0">
                <a:solidFill>
                  <a:schemeClr val="tx1"/>
                </a:solidFill>
              </a:rPr>
              <a:t>for</a:t>
            </a:r>
            <a:r>
              <a:rPr lang="zh-CN" altLang="en-US" sz="2400" dirty="0" smtClean="0">
                <a:solidFill>
                  <a:schemeClr val="tx1"/>
                </a:solidFill>
              </a:rPr>
              <a:t>循环的</a:t>
            </a:r>
            <a:r>
              <a:rPr lang="zh-CN" altLang="en-US" sz="2400" dirty="0">
                <a:solidFill>
                  <a:schemeClr val="tx1"/>
                </a:solidFill>
              </a:rPr>
              <a:t>一般格式为</a:t>
            </a:r>
          </a:p>
          <a:p>
            <a:r>
              <a:rPr lang="zh-CN" altLang="en-US" sz="2400" dirty="0">
                <a:solidFill>
                  <a:schemeClr val="tx1"/>
                </a:solidFill>
              </a:rPr>
              <a:t>    </a:t>
            </a:r>
          </a:p>
        </p:txBody>
      </p:sp>
      <p:sp>
        <p:nvSpPr>
          <p:cNvPr id="4" name="页脚占位符 3"/>
          <p:cNvSpPr>
            <a:spLocks noGrp="1"/>
          </p:cNvSpPr>
          <p:nvPr>
            <p:ph type="ftr" sz="quarter" idx="10"/>
          </p:nvPr>
        </p:nvSpPr>
        <p:spPr/>
        <p:txBody>
          <a:bodyPr/>
          <a:lstStyle/>
          <a:p>
            <a:pPr>
              <a:defRPr/>
            </a:pPr>
            <a:fld id="{05ACF19D-C3FD-466D-BFEF-52ED499760BF}" type="slidenum">
              <a:rPr lang="en-US" altLang="zh-CN" smtClean="0">
                <a:solidFill>
                  <a:srgbClr val="000000"/>
                </a:solidFill>
              </a:rPr>
              <a:pPr>
                <a:defRPr/>
              </a:pPr>
              <a:t>17</a:t>
            </a:fld>
            <a:endParaRPr lang="en-US" altLang="zh-CN" dirty="0">
              <a:solidFill>
                <a:srgbClr val="000000"/>
              </a:solidFill>
            </a:endParaRPr>
          </a:p>
        </p:txBody>
      </p:sp>
      <p:pic>
        <p:nvPicPr>
          <p:cNvPr id="5122" name="Picture 2"/>
          <p:cNvPicPr>
            <a:picLocks noChangeAspect="1" noChangeArrowheads="1"/>
          </p:cNvPicPr>
          <p:nvPr/>
        </p:nvPicPr>
        <p:blipFill>
          <a:blip r:embed="rId2">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251520" y="1484784"/>
            <a:ext cx="8712968" cy="29523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899592" y="5085184"/>
            <a:ext cx="3708412" cy="13681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193190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endParaRPr lang="zh-CN" altLang="en-US" b="1" dirty="0">
              <a:solidFill>
                <a:srgbClr val="990000"/>
              </a:solidFill>
            </a:endParaRPr>
          </a:p>
        </p:txBody>
      </p:sp>
      <p:sp>
        <p:nvSpPr>
          <p:cNvPr id="3" name="内容占位符 2"/>
          <p:cNvSpPr>
            <a:spLocks noGrp="1"/>
          </p:cNvSpPr>
          <p:nvPr>
            <p:ph idx="1"/>
          </p:nvPr>
        </p:nvSpPr>
        <p:spPr/>
        <p:txBody>
          <a:bodyPr/>
          <a:lstStyle/>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05ACF19D-C3FD-466D-BFEF-52ED499760BF}" type="slidenum">
              <a:rPr lang="en-US" altLang="zh-CN" smtClean="0">
                <a:solidFill>
                  <a:srgbClr val="000000"/>
                </a:solidFill>
              </a:rPr>
              <a:pPr>
                <a:defRPr/>
              </a:pPr>
              <a:t>18</a:t>
            </a:fld>
            <a:endParaRPr lang="en-US" altLang="zh-CN" dirty="0">
              <a:solidFill>
                <a:srgbClr val="000000"/>
              </a:solidFill>
            </a:endParaRPr>
          </a:p>
        </p:txBody>
      </p:sp>
      <p:pic>
        <p:nvPicPr>
          <p:cNvPr id="6147" name="Picture 3"/>
          <p:cNvPicPr>
            <a:picLocks noChangeAspect="1" noChangeArrowheads="1"/>
          </p:cNvPicPr>
          <p:nvPr/>
        </p:nvPicPr>
        <p:blipFill>
          <a:blip r:embed="rId2">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99094" y="188640"/>
            <a:ext cx="8892480" cy="403244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8" name="Picture 4"/>
          <p:cNvPicPr>
            <a:picLocks noChangeAspect="1" noChangeArrowheads="1"/>
          </p:cNvPicPr>
          <p:nvPr/>
        </p:nvPicPr>
        <p:blipFill>
          <a:blip r:embed="rId3">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142658" y="4365104"/>
            <a:ext cx="8848916" cy="24928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65609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1560" y="476672"/>
            <a:ext cx="7673975" cy="609600"/>
          </a:xfrm>
        </p:spPr>
        <p:txBody>
          <a:bodyPr/>
          <a:lstStyle/>
          <a:p>
            <a:pPr algn="l"/>
            <a:r>
              <a:rPr lang="zh-CN" altLang="en-US" b="1" dirty="0">
                <a:solidFill>
                  <a:schemeClr val="accent2"/>
                </a:solidFill>
              </a:rPr>
              <a:t>（</a:t>
            </a:r>
            <a:r>
              <a:rPr lang="en-US" altLang="zh-CN" b="1" dirty="0">
                <a:solidFill>
                  <a:schemeClr val="accent2"/>
                </a:solidFill>
              </a:rPr>
              <a:t>3</a:t>
            </a:r>
            <a:r>
              <a:rPr lang="zh-CN" altLang="en-US" b="1" dirty="0">
                <a:solidFill>
                  <a:schemeClr val="accent2"/>
                </a:solidFill>
              </a:rPr>
              <a:t>）</a:t>
            </a:r>
            <a:r>
              <a:rPr lang="en-US" altLang="zh-CN" b="1" dirty="0">
                <a:solidFill>
                  <a:schemeClr val="accent2"/>
                </a:solidFill>
              </a:rPr>
              <a:t>break</a:t>
            </a:r>
            <a:r>
              <a:rPr lang="zh-CN" altLang="en-US" b="1" dirty="0">
                <a:solidFill>
                  <a:schemeClr val="accent2"/>
                </a:solidFill>
              </a:rPr>
              <a:t>语句、</a:t>
            </a:r>
            <a:r>
              <a:rPr lang="en-US" altLang="zh-CN" b="1" dirty="0">
                <a:solidFill>
                  <a:schemeClr val="accent2"/>
                </a:solidFill>
              </a:rPr>
              <a:t>continue</a:t>
            </a:r>
            <a:r>
              <a:rPr lang="zh-CN" altLang="en-US" b="1" dirty="0">
                <a:solidFill>
                  <a:schemeClr val="accent2"/>
                </a:solidFill>
              </a:rPr>
              <a:t>语句和</a:t>
            </a:r>
            <a:r>
              <a:rPr lang="en-US" altLang="zh-CN" b="1" dirty="0" err="1">
                <a:solidFill>
                  <a:schemeClr val="accent2"/>
                </a:solidFill>
              </a:rPr>
              <a:t>goto</a:t>
            </a:r>
            <a:r>
              <a:rPr lang="zh-CN" altLang="en-US" b="1" dirty="0" smtClean="0">
                <a:solidFill>
                  <a:schemeClr val="accent2"/>
                </a:solidFill>
              </a:rPr>
              <a:t>语句</a:t>
            </a:r>
            <a:endParaRPr lang="zh-CN" altLang="en-US" b="1" dirty="0">
              <a:solidFill>
                <a:schemeClr val="accent2"/>
              </a:solidFill>
            </a:endParaRPr>
          </a:p>
        </p:txBody>
      </p:sp>
      <p:sp>
        <p:nvSpPr>
          <p:cNvPr id="3" name="内容占位符 2"/>
          <p:cNvSpPr>
            <a:spLocks noGrp="1"/>
          </p:cNvSpPr>
          <p:nvPr>
            <p:ph idx="1"/>
          </p:nvPr>
        </p:nvSpPr>
        <p:spPr/>
        <p:txBody>
          <a:bodyPr/>
          <a:lstStyle/>
          <a:p>
            <a:r>
              <a:rPr lang="zh-CN" altLang="en-US" sz="2400" dirty="0" smtClean="0">
                <a:solidFill>
                  <a:schemeClr val="tx1"/>
                </a:solidFill>
              </a:rPr>
              <a:t>在</a:t>
            </a:r>
            <a:r>
              <a:rPr lang="zh-CN" altLang="en-US" sz="2400" dirty="0">
                <a:solidFill>
                  <a:schemeClr val="tx1"/>
                </a:solidFill>
              </a:rPr>
              <a:t>循环体语句执行过程中，如果在</a:t>
            </a:r>
            <a:r>
              <a:rPr lang="zh-CN" altLang="en-US" sz="2400" dirty="0"/>
              <a:t>满足循环判定条件的</a:t>
            </a:r>
            <a:r>
              <a:rPr lang="zh-CN" altLang="en-US" sz="2400" dirty="0" smtClean="0"/>
              <a:t>情况下跳出</a:t>
            </a:r>
            <a:r>
              <a:rPr lang="zh-CN" altLang="en-US" sz="2400" dirty="0"/>
              <a:t>代码段</a:t>
            </a:r>
            <a:r>
              <a:rPr lang="zh-CN" altLang="en-US" sz="2400" dirty="0">
                <a:solidFill>
                  <a:schemeClr val="tx1"/>
                </a:solidFill>
              </a:rPr>
              <a:t>，可使用</a:t>
            </a:r>
            <a:r>
              <a:rPr lang="en-US" altLang="zh-CN" sz="2400" dirty="0" smtClean="0">
                <a:solidFill>
                  <a:schemeClr val="tx1"/>
                </a:solidFill>
              </a:rPr>
              <a:t>break</a:t>
            </a:r>
            <a:r>
              <a:rPr lang="zh-CN" altLang="en-US" sz="2400" dirty="0" smtClean="0">
                <a:solidFill>
                  <a:schemeClr val="tx1"/>
                </a:solidFill>
              </a:rPr>
              <a:t>语句</a:t>
            </a:r>
            <a:r>
              <a:rPr lang="zh-CN" altLang="en-US" sz="2400" dirty="0">
                <a:solidFill>
                  <a:schemeClr val="tx1"/>
                </a:solidFill>
              </a:rPr>
              <a:t>或</a:t>
            </a:r>
            <a:r>
              <a:rPr lang="en-US" altLang="zh-CN" sz="2400" dirty="0">
                <a:solidFill>
                  <a:schemeClr val="tx1"/>
                </a:solidFill>
              </a:rPr>
              <a:t>continue</a:t>
            </a:r>
            <a:r>
              <a:rPr lang="zh-CN" altLang="en-US" sz="2400" dirty="0" smtClean="0">
                <a:solidFill>
                  <a:schemeClr val="tx1"/>
                </a:solidFill>
              </a:rPr>
              <a:t>语句。如果</a:t>
            </a:r>
            <a:r>
              <a:rPr lang="zh-CN" altLang="en-US" sz="2400" dirty="0">
                <a:solidFill>
                  <a:schemeClr val="tx1"/>
                </a:solidFill>
              </a:rPr>
              <a:t>要从任意地方跳转到代码的某个地方，可以使用</a:t>
            </a:r>
            <a:r>
              <a:rPr lang="en-US" altLang="zh-CN" sz="2400" dirty="0" err="1">
                <a:solidFill>
                  <a:schemeClr val="tx1"/>
                </a:solidFill>
              </a:rPr>
              <a:t>goto</a:t>
            </a:r>
            <a:r>
              <a:rPr lang="zh-CN" altLang="en-US" sz="2400" dirty="0">
                <a:solidFill>
                  <a:schemeClr val="tx1"/>
                </a:solidFill>
              </a:rPr>
              <a:t>语句。</a:t>
            </a:r>
          </a:p>
          <a:p>
            <a:r>
              <a:rPr lang="en-US" altLang="zh-CN" sz="2400" dirty="0" smtClean="0">
                <a:solidFill>
                  <a:schemeClr val="tx1"/>
                </a:solidFill>
              </a:rPr>
              <a:t> </a:t>
            </a:r>
            <a:r>
              <a:rPr lang="en-US" altLang="zh-CN" sz="2400" dirty="0" err="1">
                <a:solidFill>
                  <a:srgbClr val="C00000"/>
                </a:solidFill>
              </a:rPr>
              <a:t>brcak</a:t>
            </a:r>
            <a:r>
              <a:rPr lang="zh-CN" altLang="en-US" sz="2400" dirty="0" smtClean="0">
                <a:solidFill>
                  <a:srgbClr val="C00000"/>
                </a:solidFill>
              </a:rPr>
              <a:t>语句</a:t>
            </a:r>
            <a:r>
              <a:rPr lang="zh-CN" altLang="en-US" sz="2400" dirty="0" smtClean="0">
                <a:solidFill>
                  <a:schemeClr val="tx1"/>
                </a:solidFill>
              </a:rPr>
              <a:t>：在</a:t>
            </a:r>
            <a:r>
              <a:rPr lang="zh-CN" altLang="en-US" sz="2400" dirty="0">
                <a:solidFill>
                  <a:schemeClr val="tx1"/>
                </a:solidFill>
              </a:rPr>
              <a:t>循环结构中，叮</a:t>
            </a:r>
            <a:r>
              <a:rPr lang="zh-CN" altLang="en-US" sz="2400" dirty="0" smtClean="0">
                <a:solidFill>
                  <a:schemeClr val="tx1"/>
                </a:solidFill>
              </a:rPr>
              <a:t>使用</a:t>
            </a:r>
            <a:r>
              <a:rPr lang="en-US" altLang="zh-CN" sz="2400" dirty="0" smtClean="0">
                <a:solidFill>
                  <a:schemeClr val="tx1"/>
                </a:solidFill>
              </a:rPr>
              <a:t> </a:t>
            </a:r>
            <a:r>
              <a:rPr lang="en-US" altLang="zh-CN" sz="2400" dirty="0">
                <a:solidFill>
                  <a:schemeClr val="tx1"/>
                </a:solidFill>
              </a:rPr>
              <a:t>break</a:t>
            </a:r>
            <a:r>
              <a:rPr lang="zh-CN" altLang="en-US" sz="2400" dirty="0">
                <a:solidFill>
                  <a:schemeClr val="tx1"/>
                </a:solidFill>
              </a:rPr>
              <a:t>语句</a:t>
            </a:r>
            <a:r>
              <a:rPr lang="zh-CN" altLang="en-US" sz="2400" dirty="0" smtClean="0">
                <a:solidFill>
                  <a:schemeClr val="tx1"/>
                </a:solidFill>
              </a:rPr>
              <a:t>跳出本</a:t>
            </a:r>
            <a:r>
              <a:rPr lang="zh-CN" altLang="en-US" sz="2400" dirty="0">
                <a:solidFill>
                  <a:schemeClr val="tx1"/>
                </a:solidFill>
              </a:rPr>
              <a:t>层循环体，从而</a:t>
            </a:r>
            <a:r>
              <a:rPr lang="zh-CN" altLang="en-US" sz="2400" dirty="0" smtClean="0">
                <a:solidFill>
                  <a:schemeClr val="tx1"/>
                </a:solidFill>
              </a:rPr>
              <a:t>马上结束</a:t>
            </a:r>
            <a:r>
              <a:rPr lang="zh-CN" altLang="en-US" sz="2400" dirty="0">
                <a:solidFill>
                  <a:schemeClr val="tx1"/>
                </a:solidFill>
              </a:rPr>
              <a:t>循环</a:t>
            </a:r>
            <a:r>
              <a:rPr lang="zh-CN" altLang="en-US" sz="2400" dirty="0" smtClean="0">
                <a:solidFill>
                  <a:schemeClr val="tx1"/>
                </a:solidFill>
              </a:rPr>
              <a:t>。</a:t>
            </a:r>
            <a:endParaRPr lang="en-US" altLang="zh-CN" sz="2400" dirty="0" smtClean="0">
              <a:solidFill>
                <a:schemeClr val="tx1"/>
              </a:solidFill>
            </a:endParaRPr>
          </a:p>
          <a:p>
            <a:r>
              <a:rPr lang="en-US" altLang="zh-CN" sz="2400" dirty="0" smtClean="0">
                <a:solidFill>
                  <a:srgbClr val="C00000"/>
                </a:solidFill>
              </a:rPr>
              <a:t>continue</a:t>
            </a:r>
            <a:r>
              <a:rPr lang="zh-CN" altLang="en-US" sz="2400" dirty="0" smtClean="0">
                <a:solidFill>
                  <a:srgbClr val="C00000"/>
                </a:solidFill>
              </a:rPr>
              <a:t>语句：</a:t>
            </a:r>
            <a:r>
              <a:rPr lang="en-US" altLang="zh-CN" sz="2400" dirty="0" smtClean="0">
                <a:solidFill>
                  <a:schemeClr val="tx1"/>
                </a:solidFill>
              </a:rPr>
              <a:t>continue</a:t>
            </a:r>
            <a:r>
              <a:rPr lang="zh-CN" altLang="en-US" sz="2400" dirty="0" smtClean="0">
                <a:solidFill>
                  <a:schemeClr val="tx1"/>
                </a:solidFill>
              </a:rPr>
              <a:t>则是停止当前这一层循环，然后直接尝试</a:t>
            </a:r>
            <a:r>
              <a:rPr lang="zh-CN" altLang="en-US" sz="2400" dirty="0">
                <a:solidFill>
                  <a:schemeClr val="tx1"/>
                </a:solidFill>
              </a:rPr>
              <a:t>下一</a:t>
            </a:r>
            <a:r>
              <a:rPr lang="zh-CN" altLang="en-US" sz="2400" dirty="0" smtClean="0">
                <a:solidFill>
                  <a:schemeClr val="tx1"/>
                </a:solidFill>
              </a:rPr>
              <a:t>层循环或结束。</a:t>
            </a:r>
            <a:endParaRPr lang="en-US" altLang="zh-CN" sz="2400" dirty="0" smtClean="0">
              <a:solidFill>
                <a:schemeClr val="tx1"/>
              </a:solidFill>
            </a:endParaRPr>
          </a:p>
          <a:p>
            <a:r>
              <a:rPr lang="en-US" altLang="zh-CN" sz="2400" dirty="0" err="1">
                <a:solidFill>
                  <a:srgbClr val="C00000"/>
                </a:solidFill>
              </a:rPr>
              <a:t>goto</a:t>
            </a:r>
            <a:r>
              <a:rPr lang="zh-CN" altLang="en-US" sz="2400" dirty="0" smtClean="0">
                <a:solidFill>
                  <a:srgbClr val="C00000"/>
                </a:solidFill>
              </a:rPr>
              <a:t>语句</a:t>
            </a:r>
            <a:r>
              <a:rPr lang="zh-CN" altLang="en-US" sz="2400" dirty="0" smtClean="0">
                <a:solidFill>
                  <a:schemeClr val="tx1"/>
                </a:solidFill>
              </a:rPr>
              <a:t>是一个无条件转移</a:t>
            </a:r>
            <a:r>
              <a:rPr lang="zh-CN" altLang="en-US" sz="2400" dirty="0">
                <a:solidFill>
                  <a:schemeClr val="tx1"/>
                </a:solidFill>
              </a:rPr>
              <a:t>语句，当执行</a:t>
            </a:r>
            <a:r>
              <a:rPr lang="zh-CN" altLang="en-US" sz="2400" dirty="0" smtClean="0">
                <a:solidFill>
                  <a:schemeClr val="tx1"/>
                </a:solidFill>
              </a:rPr>
              <a:t>该语句时</a:t>
            </a:r>
            <a:r>
              <a:rPr lang="zh-CN" altLang="en-US" sz="2400" dirty="0">
                <a:solidFill>
                  <a:schemeClr val="tx1"/>
                </a:solidFill>
              </a:rPr>
              <a:t>，</a:t>
            </a:r>
            <a:r>
              <a:rPr lang="zh-CN" altLang="en-US" sz="2400" dirty="0" smtClean="0">
                <a:solidFill>
                  <a:schemeClr val="tx1"/>
                </a:solidFill>
              </a:rPr>
              <a:t>将程序指针</a:t>
            </a:r>
            <a:r>
              <a:rPr lang="zh-CN" altLang="en-US" sz="2400" dirty="0">
                <a:solidFill>
                  <a:schemeClr val="tx1"/>
                </a:solidFill>
              </a:rPr>
              <a:t>跳转到</a:t>
            </a:r>
            <a:r>
              <a:rPr lang="en-US" altLang="zh-CN" sz="2400" dirty="0" err="1" smtClean="0">
                <a:solidFill>
                  <a:schemeClr val="tx1"/>
                </a:solidFill>
              </a:rPr>
              <a:t>goto</a:t>
            </a:r>
            <a:r>
              <a:rPr lang="zh-CN" altLang="en-US" sz="2400" dirty="0" smtClean="0">
                <a:solidFill>
                  <a:schemeClr val="tx1"/>
                </a:solidFill>
              </a:rPr>
              <a:t>后给出的标号地址。</a:t>
            </a:r>
            <a:endParaRPr lang="en-US" altLang="zh-CN" sz="2400" dirty="0" smtClean="0">
              <a:solidFill>
                <a:schemeClr val="tx1"/>
              </a:solidFill>
            </a:endParaRPr>
          </a:p>
          <a:p>
            <a:r>
              <a:rPr lang="en-US" altLang="zh-CN" sz="2400" dirty="0" err="1">
                <a:solidFill>
                  <a:schemeClr val="tx1"/>
                </a:solidFill>
              </a:rPr>
              <a:t>goto</a:t>
            </a:r>
            <a:r>
              <a:rPr lang="zh-CN" altLang="en-US" sz="2400" dirty="0" smtClean="0">
                <a:solidFill>
                  <a:schemeClr val="tx1"/>
                </a:solidFill>
              </a:rPr>
              <a:t>语句在</a:t>
            </a:r>
            <a:r>
              <a:rPr lang="en-US" altLang="zh-CN" sz="2400" dirty="0" smtClean="0">
                <a:solidFill>
                  <a:schemeClr val="tx1"/>
                </a:solidFill>
              </a:rPr>
              <a:t>C51</a:t>
            </a:r>
            <a:r>
              <a:rPr lang="zh-CN" altLang="en-US" sz="2400" dirty="0">
                <a:solidFill>
                  <a:schemeClr val="tx1"/>
                </a:solidFill>
              </a:rPr>
              <a:t>语言中</a:t>
            </a:r>
            <a:r>
              <a:rPr lang="zh-CN" altLang="en-US" sz="2400" dirty="0" smtClean="0">
                <a:solidFill>
                  <a:schemeClr val="tx1"/>
                </a:solidFill>
              </a:rPr>
              <a:t>经常用于无条件</a:t>
            </a:r>
            <a:r>
              <a:rPr lang="zh-CN" altLang="en-US" sz="2400" dirty="0">
                <a:solidFill>
                  <a:schemeClr val="tx1"/>
                </a:solidFill>
              </a:rPr>
              <a:t>跳转到某条必须执行的语句，或用于在死循环</a:t>
            </a:r>
            <a:r>
              <a:rPr lang="zh-CN" altLang="en-US" sz="2400" dirty="0" smtClean="0">
                <a:solidFill>
                  <a:schemeClr val="tx1"/>
                </a:solidFill>
              </a:rPr>
              <a:t>程序中退出循环。</a:t>
            </a:r>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05ACF19D-C3FD-466D-BFEF-52ED499760BF}" type="slidenum">
              <a:rPr lang="en-US" altLang="zh-CN" smtClean="0">
                <a:solidFill>
                  <a:srgbClr val="000000"/>
                </a:solidFill>
              </a:rPr>
              <a:pPr>
                <a:defRPr/>
              </a:pPr>
              <a:t>19</a:t>
            </a:fld>
            <a:endParaRPr lang="en-US" altLang="zh-CN" dirty="0">
              <a:solidFill>
                <a:srgbClr val="000000"/>
              </a:solidFill>
            </a:endParaRPr>
          </a:p>
        </p:txBody>
      </p:sp>
    </p:spTree>
    <p:extLst>
      <p:ext uri="{BB962C8B-B14F-4D97-AF65-F5344CB8AC3E}">
        <p14:creationId xmlns:p14="http://schemas.microsoft.com/office/powerpoint/2010/main" val="665609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35012" y="404664"/>
            <a:ext cx="7673975" cy="609600"/>
          </a:xfrm>
        </p:spPr>
        <p:txBody>
          <a:bodyPr/>
          <a:lstStyle/>
          <a:p>
            <a:pPr algn="l"/>
            <a:r>
              <a:rPr lang="en-US" altLang="zh-CN" sz="3600" b="1" dirty="0">
                <a:solidFill>
                  <a:srgbClr val="990000"/>
                </a:solidFill>
              </a:rPr>
              <a:t>3.1 </a:t>
            </a:r>
            <a:r>
              <a:rPr lang="en-US" altLang="zh-CN" sz="3600" b="1" dirty="0" smtClean="0">
                <a:solidFill>
                  <a:srgbClr val="990000"/>
                </a:solidFill>
              </a:rPr>
              <a:t>   C51</a:t>
            </a:r>
            <a:r>
              <a:rPr lang="zh-CN" altLang="en-US" sz="3600" b="1" dirty="0">
                <a:solidFill>
                  <a:srgbClr val="990000"/>
                </a:solidFill>
              </a:rPr>
              <a:t>编程语言简介</a:t>
            </a:r>
          </a:p>
        </p:txBody>
      </p:sp>
      <p:sp>
        <p:nvSpPr>
          <p:cNvPr id="3" name="内容占位符 2"/>
          <p:cNvSpPr>
            <a:spLocks noGrp="1"/>
          </p:cNvSpPr>
          <p:nvPr>
            <p:ph idx="1"/>
          </p:nvPr>
        </p:nvSpPr>
        <p:spPr>
          <a:xfrm>
            <a:off x="76200" y="1196752"/>
            <a:ext cx="8991600" cy="5280248"/>
          </a:xfrm>
        </p:spPr>
        <p:txBody>
          <a:bodyPr/>
          <a:lstStyle/>
          <a:p>
            <a:r>
              <a:rPr lang="en-US" altLang="zh-CN" sz="3200" dirty="0" smtClean="0">
                <a:solidFill>
                  <a:srgbClr val="FF0000"/>
                </a:solidFill>
              </a:rPr>
              <a:t>3.1.1   C51</a:t>
            </a:r>
            <a:r>
              <a:rPr lang="zh-CN" altLang="en-US" sz="3200" dirty="0" smtClean="0">
                <a:solidFill>
                  <a:srgbClr val="FF0000"/>
                </a:solidFill>
              </a:rPr>
              <a:t>语言概述</a:t>
            </a:r>
            <a:endParaRPr lang="en-US" altLang="zh-CN" sz="3200" dirty="0" smtClean="0">
              <a:solidFill>
                <a:srgbClr val="FF0000"/>
              </a:solidFill>
            </a:endParaRPr>
          </a:p>
          <a:p>
            <a:pPr lvl="0"/>
            <a:r>
              <a:rPr lang="en-US" altLang="zh-CN" sz="2400" dirty="0">
                <a:solidFill>
                  <a:srgbClr val="000000"/>
                </a:solidFill>
              </a:rPr>
              <a:t>MCS-51</a:t>
            </a:r>
            <a:r>
              <a:rPr lang="zh-CN" altLang="en-US" sz="2400" dirty="0">
                <a:solidFill>
                  <a:srgbClr val="000000"/>
                </a:solidFill>
              </a:rPr>
              <a:t>单片机的</a:t>
            </a:r>
            <a:r>
              <a:rPr lang="zh-CN" altLang="en-US" sz="2400" dirty="0" smtClean="0">
                <a:solidFill>
                  <a:schemeClr val="accent2"/>
                </a:solidFill>
              </a:rPr>
              <a:t>编程语言有两种：汇编语言，</a:t>
            </a:r>
            <a:r>
              <a:rPr lang="en-US" altLang="zh-CN" sz="2400" dirty="0" smtClean="0">
                <a:solidFill>
                  <a:schemeClr val="accent2"/>
                </a:solidFill>
              </a:rPr>
              <a:t>C</a:t>
            </a:r>
            <a:r>
              <a:rPr lang="zh-CN" altLang="en-US" sz="2400" dirty="0">
                <a:solidFill>
                  <a:schemeClr val="accent2"/>
                </a:solidFill>
              </a:rPr>
              <a:t>语言。</a:t>
            </a:r>
          </a:p>
          <a:p>
            <a:pPr lvl="0"/>
            <a:r>
              <a:rPr lang="zh-CN" altLang="en-US" sz="2400" dirty="0" smtClean="0">
                <a:solidFill>
                  <a:schemeClr val="accent2"/>
                </a:solidFill>
              </a:rPr>
              <a:t>汇编语言</a:t>
            </a:r>
            <a:r>
              <a:rPr lang="zh-CN" altLang="en-US" sz="2400" dirty="0">
                <a:solidFill>
                  <a:srgbClr val="000000"/>
                </a:solidFill>
              </a:rPr>
              <a:t>的机器代码生成效率很高，但可读性却不强，复杂</a:t>
            </a:r>
            <a:r>
              <a:rPr lang="zh-CN" altLang="en-US" sz="2400" dirty="0" smtClean="0">
                <a:solidFill>
                  <a:srgbClr val="000000"/>
                </a:solidFill>
              </a:rPr>
              <a:t>一些</a:t>
            </a:r>
            <a:r>
              <a:rPr lang="zh-CN" altLang="en-US" sz="2400" dirty="0">
                <a:solidFill>
                  <a:srgbClr val="000000"/>
                </a:solidFill>
              </a:rPr>
              <a:t>的</a:t>
            </a:r>
            <a:r>
              <a:rPr lang="zh-CN" altLang="en-US" sz="2400" dirty="0" smtClean="0">
                <a:solidFill>
                  <a:srgbClr val="000000"/>
                </a:solidFill>
              </a:rPr>
              <a:t>程序较难读懂。</a:t>
            </a:r>
            <a:endParaRPr lang="zh-CN" altLang="en-US" sz="2400" dirty="0">
              <a:solidFill>
                <a:srgbClr val="000000"/>
              </a:solidFill>
            </a:endParaRPr>
          </a:p>
          <a:p>
            <a:pPr lvl="0"/>
            <a:r>
              <a:rPr lang="en-US" altLang="zh-CN" sz="2400" dirty="0" smtClean="0">
                <a:solidFill>
                  <a:srgbClr val="0000FF"/>
                </a:solidFill>
              </a:rPr>
              <a:t>C</a:t>
            </a:r>
            <a:r>
              <a:rPr lang="zh-CN" altLang="en-US" sz="2400" dirty="0" smtClean="0">
                <a:solidFill>
                  <a:srgbClr val="0000FF"/>
                </a:solidFill>
              </a:rPr>
              <a:t>语言</a:t>
            </a:r>
            <a:r>
              <a:rPr lang="zh-CN" altLang="en-US" sz="2400" dirty="0">
                <a:solidFill>
                  <a:srgbClr val="0000FF"/>
                </a:solidFill>
              </a:rPr>
              <a:t>是一种编译型</a:t>
            </a:r>
            <a:r>
              <a:rPr lang="zh-CN" altLang="en-US" sz="2400" dirty="0" smtClean="0">
                <a:solidFill>
                  <a:srgbClr val="0000FF"/>
                </a:solidFill>
              </a:rPr>
              <a:t>程序设计语</a:t>
            </a:r>
            <a:r>
              <a:rPr lang="zh-CN" altLang="en-US" sz="2400" dirty="0">
                <a:solidFill>
                  <a:srgbClr val="0000FF"/>
                </a:solidFill>
              </a:rPr>
              <a:t>言</a:t>
            </a:r>
            <a:r>
              <a:rPr lang="zh-CN" altLang="en-US" sz="2400" dirty="0" smtClean="0">
                <a:solidFill>
                  <a:srgbClr val="0000FF"/>
                </a:solidFill>
              </a:rPr>
              <a:t>。</a:t>
            </a:r>
            <a:endParaRPr lang="en-US" altLang="zh-CN" sz="2400" dirty="0" smtClean="0">
              <a:solidFill>
                <a:srgbClr val="0000FF"/>
              </a:solidFill>
            </a:endParaRPr>
          </a:p>
          <a:p>
            <a:pPr lvl="0"/>
            <a:r>
              <a:rPr lang="zh-CN" altLang="en-US" sz="2400" dirty="0" smtClean="0">
                <a:solidFill>
                  <a:srgbClr val="000000"/>
                </a:solidFill>
              </a:rPr>
              <a:t>其</a:t>
            </a:r>
            <a:r>
              <a:rPr lang="zh-CN" altLang="en-US" sz="2400" dirty="0">
                <a:solidFill>
                  <a:srgbClr val="000000"/>
                </a:solidFill>
              </a:rPr>
              <a:t>特点是命令简捷、紧凑，使用方便、</a:t>
            </a:r>
            <a:r>
              <a:rPr lang="zh-CN" altLang="en-US" sz="2400" dirty="0" smtClean="0">
                <a:solidFill>
                  <a:srgbClr val="000000"/>
                </a:solidFill>
              </a:rPr>
              <a:t>灵活；数据结构</a:t>
            </a:r>
            <a:r>
              <a:rPr lang="zh-CN" altLang="en-US" sz="2400" dirty="0">
                <a:solidFill>
                  <a:srgbClr val="000000"/>
                </a:solidFill>
              </a:rPr>
              <a:t>丰富，运算符丰富，提供了很多</a:t>
            </a:r>
            <a:r>
              <a:rPr lang="zh-CN" altLang="en-US" sz="2400" dirty="0" smtClean="0">
                <a:solidFill>
                  <a:srgbClr val="000000"/>
                </a:solidFill>
              </a:rPr>
              <a:t>数学函数，</a:t>
            </a:r>
            <a:r>
              <a:rPr lang="zh-CN" altLang="en-US" sz="2400" dirty="0">
                <a:solidFill>
                  <a:srgbClr val="000000"/>
                </a:solidFill>
              </a:rPr>
              <a:t>并支持</a:t>
            </a:r>
            <a:r>
              <a:rPr lang="zh-CN" altLang="en-US" sz="2400" dirty="0" smtClean="0">
                <a:solidFill>
                  <a:srgbClr val="000000"/>
                </a:solidFill>
              </a:rPr>
              <a:t>浮点运算；</a:t>
            </a:r>
            <a:endParaRPr lang="en-US" altLang="zh-CN" sz="2400" dirty="0" smtClean="0">
              <a:solidFill>
                <a:srgbClr val="000000"/>
              </a:solidFill>
            </a:endParaRPr>
          </a:p>
          <a:p>
            <a:pPr lvl="0"/>
            <a:r>
              <a:rPr lang="zh-CN" altLang="en-US" sz="2400" dirty="0" smtClean="0">
                <a:solidFill>
                  <a:srgbClr val="000000"/>
                </a:solidFill>
              </a:rPr>
              <a:t>可进行</a:t>
            </a:r>
            <a:r>
              <a:rPr lang="zh-CN" altLang="en-US" sz="2400" dirty="0">
                <a:solidFill>
                  <a:srgbClr val="000000"/>
                </a:solidFill>
              </a:rPr>
              <a:t>结构化程序设计，可</a:t>
            </a:r>
            <a:r>
              <a:rPr lang="zh-CN" altLang="en-US" sz="2400" dirty="0" smtClean="0">
                <a:solidFill>
                  <a:srgbClr val="000000"/>
                </a:solidFill>
              </a:rPr>
              <a:t>直接</a:t>
            </a:r>
            <a:r>
              <a:rPr lang="zh-CN" altLang="en-US" sz="2400" dirty="0">
                <a:solidFill>
                  <a:srgbClr val="000000"/>
                </a:solidFill>
              </a:rPr>
              <a:t>对计算机硬件进行操作，生成的目标代码</a:t>
            </a:r>
            <a:r>
              <a:rPr lang="zh-CN" altLang="en-US" sz="2400" dirty="0" smtClean="0">
                <a:solidFill>
                  <a:srgbClr val="000000"/>
                </a:solidFill>
              </a:rPr>
              <a:t>质量高，</a:t>
            </a:r>
            <a:r>
              <a:rPr lang="zh-CN" altLang="en-US" sz="2400" dirty="0">
                <a:solidFill>
                  <a:srgbClr val="000000"/>
                </a:solidFill>
              </a:rPr>
              <a:t>程序执行</a:t>
            </a:r>
            <a:r>
              <a:rPr lang="zh-CN" altLang="en-US" sz="2400" dirty="0" smtClean="0">
                <a:solidFill>
                  <a:srgbClr val="000000"/>
                </a:solidFill>
              </a:rPr>
              <a:t>效率高，可移植性好</a:t>
            </a:r>
            <a:r>
              <a:rPr lang="zh-CN" altLang="en-US" sz="2400" dirty="0">
                <a:solidFill>
                  <a:srgbClr val="000000"/>
                </a:solidFill>
              </a:rPr>
              <a:t>，</a:t>
            </a:r>
            <a:r>
              <a:rPr lang="zh-CN" altLang="en-US" sz="2400" dirty="0">
                <a:solidFill>
                  <a:srgbClr val="0000FF"/>
                </a:solidFill>
              </a:rPr>
              <a:t>不过分</a:t>
            </a:r>
            <a:r>
              <a:rPr lang="zh-CN" altLang="en-US" sz="2400" dirty="0" smtClean="0">
                <a:solidFill>
                  <a:srgbClr val="0000FF"/>
                </a:solidFill>
              </a:rPr>
              <a:t>依赖</a:t>
            </a:r>
            <a:r>
              <a:rPr lang="zh-CN" altLang="en-US" sz="2400" dirty="0">
                <a:solidFill>
                  <a:srgbClr val="0000FF"/>
                </a:solidFill>
              </a:rPr>
              <a:t>机器硬件系统</a:t>
            </a:r>
            <a:r>
              <a:rPr lang="zh-CN" altLang="en-US" sz="2400" dirty="0">
                <a:solidFill>
                  <a:srgbClr val="000000"/>
                </a:solidFill>
              </a:rPr>
              <a:t>，</a:t>
            </a:r>
            <a:r>
              <a:rPr lang="zh-CN" altLang="en-US" sz="2400" dirty="0" smtClean="0">
                <a:solidFill>
                  <a:srgbClr val="000000"/>
                </a:solidFill>
              </a:rPr>
              <a:t>基本上不</a:t>
            </a:r>
            <a:r>
              <a:rPr lang="zh-CN" altLang="en-US" sz="2400" dirty="0">
                <a:solidFill>
                  <a:srgbClr val="000000"/>
                </a:solidFill>
              </a:rPr>
              <a:t>做修改就可将程序从不同</a:t>
            </a:r>
            <a:r>
              <a:rPr lang="zh-CN" altLang="en-US" sz="2400" dirty="0" smtClean="0">
                <a:solidFill>
                  <a:srgbClr val="000000"/>
                </a:solidFill>
              </a:rPr>
              <a:t>的单片机中实现</a:t>
            </a:r>
            <a:r>
              <a:rPr lang="zh-CN" altLang="en-US" sz="2400" dirty="0">
                <a:solidFill>
                  <a:srgbClr val="000000"/>
                </a:solidFill>
              </a:rPr>
              <a:t>移植</a:t>
            </a:r>
            <a:r>
              <a:rPr lang="zh-CN" altLang="en-US" sz="2400" dirty="0" smtClean="0">
                <a:solidFill>
                  <a:srgbClr val="000000"/>
                </a:solidFill>
              </a:rPr>
              <a:t>。</a:t>
            </a:r>
            <a:endParaRPr lang="en-US" altLang="zh-CN" sz="2400" dirty="0" smtClean="0">
              <a:solidFill>
                <a:srgbClr val="000000"/>
              </a:solidFill>
            </a:endParaRPr>
          </a:p>
          <a:p>
            <a:pPr marL="0" indent="612000">
              <a:buNone/>
            </a:pPr>
            <a:endParaRPr lang="en-US" altLang="zh-CN" sz="2800" b="1" dirty="0" smtClean="0">
              <a:solidFill>
                <a:srgbClr val="990000"/>
              </a:solidFill>
            </a:endParaRPr>
          </a:p>
          <a:p>
            <a:pPr marL="0" indent="612000">
              <a:buNone/>
            </a:pPr>
            <a:endParaRPr lang="zh-CN" altLang="en-US" sz="2400" b="1" dirty="0" smtClean="0"/>
          </a:p>
          <a:p>
            <a:pPr marL="0" indent="612000">
              <a:buNone/>
            </a:pPr>
            <a:endParaRPr lang="zh-CN" altLang="en-US" sz="2400" b="1" dirty="0" smtClean="0"/>
          </a:p>
          <a:p>
            <a:pPr marL="0" indent="612000">
              <a:buNone/>
            </a:pPr>
            <a:endParaRPr lang="zh-CN" altLang="en-US" sz="2400" b="1" dirty="0"/>
          </a:p>
        </p:txBody>
      </p:sp>
      <p:sp>
        <p:nvSpPr>
          <p:cNvPr id="4" name="页脚占位符 3"/>
          <p:cNvSpPr>
            <a:spLocks noGrp="1"/>
          </p:cNvSpPr>
          <p:nvPr>
            <p:ph type="ftr" sz="quarter" idx="10"/>
          </p:nvPr>
        </p:nvSpPr>
        <p:spPr>
          <a:xfrm>
            <a:off x="6239959" y="6381328"/>
            <a:ext cx="2895600" cy="381000"/>
          </a:xfrm>
        </p:spPr>
        <p:txBody>
          <a:bodyPr/>
          <a:lstStyle/>
          <a:p>
            <a:pPr>
              <a:defRPr/>
            </a:pPr>
            <a:fld id="{492BEE35-3056-4286-BE9F-D5642F5EE92D}" type="slidenum">
              <a:rPr lang="en-US" altLang="zh-CN" smtClean="0">
                <a:solidFill>
                  <a:srgbClr val="FFFF00"/>
                </a:solidFill>
              </a:rPr>
              <a:t>2</a:t>
            </a:fld>
            <a:endParaRPr lang="en-US" altLang="zh-CN" dirty="0">
              <a:solidFill>
                <a:srgbClr val="FFFF00"/>
              </a:solidFill>
            </a:endParaRPr>
          </a:p>
        </p:txBody>
      </p:sp>
    </p:spTree>
    <p:extLst>
      <p:ext uri="{BB962C8B-B14F-4D97-AF65-F5344CB8AC3E}">
        <p14:creationId xmlns:p14="http://schemas.microsoft.com/office/powerpoint/2010/main" val="846954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200" b="1" dirty="0">
                <a:solidFill>
                  <a:srgbClr val="9900FF"/>
                </a:solidFill>
              </a:rPr>
              <a:t>4</a:t>
            </a:r>
            <a:r>
              <a:rPr lang="en-US" altLang="zh-CN" sz="3200" b="1" dirty="0" smtClean="0">
                <a:solidFill>
                  <a:srgbClr val="9900FF"/>
                </a:solidFill>
              </a:rPr>
              <a:t>.  C51</a:t>
            </a:r>
            <a:r>
              <a:rPr lang="zh-CN" altLang="en-US" sz="3200" b="1" dirty="0" smtClean="0">
                <a:solidFill>
                  <a:srgbClr val="9900FF"/>
                </a:solidFill>
              </a:rPr>
              <a:t>语言的运算符</a:t>
            </a:r>
            <a:endParaRPr lang="zh-CN" altLang="en-US" sz="3200" b="1" dirty="0">
              <a:solidFill>
                <a:srgbClr val="9900FF"/>
              </a:solidFill>
            </a:endParaRPr>
          </a:p>
        </p:txBody>
      </p:sp>
      <p:sp>
        <p:nvSpPr>
          <p:cNvPr id="3" name="内容占位符 2"/>
          <p:cNvSpPr>
            <a:spLocks noGrp="1"/>
          </p:cNvSpPr>
          <p:nvPr>
            <p:ph idx="1"/>
          </p:nvPr>
        </p:nvSpPr>
        <p:spPr/>
        <p:txBody>
          <a:bodyPr/>
          <a:lstStyle/>
          <a:p>
            <a:endParaRPr lang="zh-CN" altLang="en-US" dirty="0"/>
          </a:p>
        </p:txBody>
      </p:sp>
      <p:sp>
        <p:nvSpPr>
          <p:cNvPr id="4" name="页脚占位符 3"/>
          <p:cNvSpPr>
            <a:spLocks noGrp="1"/>
          </p:cNvSpPr>
          <p:nvPr>
            <p:ph type="ftr" sz="quarter" idx="10"/>
          </p:nvPr>
        </p:nvSpPr>
        <p:spPr/>
        <p:txBody>
          <a:bodyPr/>
          <a:lstStyle/>
          <a:p>
            <a:pPr>
              <a:defRPr/>
            </a:pPr>
            <a:fld id="{D43C0A30-67C5-4DD5-A796-35DA2F7CEC87}" type="slidenum">
              <a:rPr lang="en-US" altLang="zh-CN" smtClean="0">
                <a:solidFill>
                  <a:srgbClr val="000000"/>
                </a:solidFill>
              </a:rPr>
              <a:t>20</a:t>
            </a:fld>
            <a:endParaRPr lang="en-US" altLang="zh-CN" dirty="0">
              <a:solidFill>
                <a:srgbClr val="000000"/>
              </a:solidFill>
            </a:endParaRPr>
          </a:p>
        </p:txBody>
      </p:sp>
      <p:pic>
        <p:nvPicPr>
          <p:cNvPr id="5" name="图片 4"/>
          <p:cNvPicPr>
            <a:picLocks noChangeAspect="1"/>
          </p:cNvPicPr>
          <p:nvPr/>
        </p:nvPicPr>
        <p:blipFill>
          <a:blip r:embed="rId2"/>
          <a:stretch>
            <a:fillRect/>
          </a:stretch>
        </p:blipFill>
        <p:spPr>
          <a:xfrm>
            <a:off x="107504" y="929148"/>
            <a:ext cx="8928992" cy="5530552"/>
          </a:xfrm>
          <a:prstGeom prst="rect">
            <a:avLst/>
          </a:prstGeom>
        </p:spPr>
      </p:pic>
    </p:spTree>
    <p:extLst>
      <p:ext uri="{BB962C8B-B14F-4D97-AF65-F5344CB8AC3E}">
        <p14:creationId xmlns:p14="http://schemas.microsoft.com/office/powerpoint/2010/main" val="7089796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dirty="0"/>
          </a:p>
        </p:txBody>
      </p:sp>
      <p:pic>
        <p:nvPicPr>
          <p:cNvPr id="1536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299" y="192545"/>
            <a:ext cx="8784976" cy="31269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页脚占位符 3"/>
          <p:cNvSpPr>
            <a:spLocks noGrp="1"/>
          </p:cNvSpPr>
          <p:nvPr>
            <p:ph type="ftr" sz="quarter" idx="10"/>
          </p:nvPr>
        </p:nvSpPr>
        <p:spPr/>
        <p:txBody>
          <a:bodyPr/>
          <a:lstStyle/>
          <a:p>
            <a:pPr>
              <a:defRPr/>
            </a:pPr>
            <a:fld id="{6582AA5A-E910-410D-A0F0-051EB2E2383B}" type="slidenum">
              <a:rPr lang="en-US" altLang="zh-CN" smtClean="0">
                <a:solidFill>
                  <a:srgbClr val="000000"/>
                </a:solidFill>
              </a:rPr>
              <a:pPr>
                <a:defRPr/>
              </a:pPr>
              <a:t>21</a:t>
            </a:fld>
            <a:endParaRPr lang="en-US" altLang="zh-CN" dirty="0">
              <a:solidFill>
                <a:srgbClr val="000000"/>
              </a:solidFill>
            </a:endParaRPr>
          </a:p>
        </p:txBody>
      </p:sp>
      <p:pic>
        <p:nvPicPr>
          <p:cNvPr id="5" name="图片 4"/>
          <p:cNvPicPr>
            <a:picLocks noChangeAspect="1"/>
          </p:cNvPicPr>
          <p:nvPr/>
        </p:nvPicPr>
        <p:blipFill>
          <a:blip r:embed="rId3"/>
          <a:stretch>
            <a:fillRect/>
          </a:stretch>
        </p:blipFill>
        <p:spPr>
          <a:xfrm>
            <a:off x="0" y="3429000"/>
            <a:ext cx="9013701" cy="2700351"/>
          </a:xfrm>
          <a:prstGeom prst="rect">
            <a:avLst/>
          </a:prstGeom>
        </p:spPr>
      </p:pic>
    </p:spTree>
    <p:extLst>
      <p:ext uri="{BB962C8B-B14F-4D97-AF65-F5344CB8AC3E}">
        <p14:creationId xmlns:p14="http://schemas.microsoft.com/office/powerpoint/2010/main" val="9329276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3568" y="457200"/>
            <a:ext cx="7673975" cy="609600"/>
          </a:xfrm>
        </p:spPr>
        <p:txBody>
          <a:bodyPr/>
          <a:lstStyle/>
          <a:p>
            <a:pPr algn="l"/>
            <a:r>
              <a:rPr lang="en-US" altLang="zh-CN" b="1" dirty="0" smtClean="0">
                <a:solidFill>
                  <a:srgbClr val="9900FF"/>
                </a:solidFill>
              </a:rPr>
              <a:t>5</a:t>
            </a:r>
            <a:r>
              <a:rPr lang="zh-CN" altLang="en-US" b="1" dirty="0" smtClean="0">
                <a:solidFill>
                  <a:srgbClr val="9900FF"/>
                </a:solidFill>
              </a:rPr>
              <a:t>．</a:t>
            </a:r>
            <a:r>
              <a:rPr lang="en-US" altLang="zh-CN" b="1" dirty="0">
                <a:solidFill>
                  <a:srgbClr val="9900FF"/>
                </a:solidFill>
              </a:rPr>
              <a:t>C51</a:t>
            </a:r>
            <a:r>
              <a:rPr lang="zh-CN" altLang="en-US" b="1" dirty="0">
                <a:solidFill>
                  <a:srgbClr val="9900FF"/>
                </a:solidFill>
              </a:rPr>
              <a:t>语言数据的存储方式</a:t>
            </a:r>
          </a:p>
        </p:txBody>
      </p:sp>
      <p:sp>
        <p:nvSpPr>
          <p:cNvPr id="3" name="内容占位符 2"/>
          <p:cNvSpPr>
            <a:spLocks noGrp="1"/>
          </p:cNvSpPr>
          <p:nvPr>
            <p:ph idx="1"/>
          </p:nvPr>
        </p:nvSpPr>
        <p:spPr/>
        <p:txBody>
          <a:bodyPr/>
          <a:lstStyle/>
          <a:p>
            <a:r>
              <a:rPr lang="en-US" altLang="zh-CN" sz="2400" dirty="0">
                <a:solidFill>
                  <a:schemeClr val="tx1"/>
                </a:solidFill>
              </a:rPr>
              <a:t>C51</a:t>
            </a:r>
            <a:r>
              <a:rPr lang="zh-CN" altLang="en-US" sz="2400" dirty="0">
                <a:solidFill>
                  <a:schemeClr val="tx1"/>
                </a:solidFill>
              </a:rPr>
              <a:t>语音中数据在</a:t>
            </a:r>
            <a:r>
              <a:rPr lang="en-US" altLang="zh-CN" sz="2400" dirty="0">
                <a:solidFill>
                  <a:schemeClr val="tx1"/>
                </a:solidFill>
              </a:rPr>
              <a:t>MCS-51</a:t>
            </a:r>
            <a:r>
              <a:rPr lang="zh-CN" altLang="en-US" sz="2400" dirty="0">
                <a:solidFill>
                  <a:schemeClr val="tx1"/>
                </a:solidFill>
              </a:rPr>
              <a:t>单片机</a:t>
            </a:r>
            <a:r>
              <a:rPr lang="zh-CN" altLang="en-US" sz="2400" dirty="0" smtClean="0">
                <a:solidFill>
                  <a:schemeClr val="tx1"/>
                </a:solidFill>
              </a:rPr>
              <a:t>中带存储方式的变量定义</a:t>
            </a:r>
            <a:r>
              <a:rPr lang="zh-CN" altLang="en-US" sz="2400" dirty="0">
                <a:solidFill>
                  <a:schemeClr val="tx1"/>
                </a:solidFill>
              </a:rPr>
              <a:t>的</a:t>
            </a:r>
            <a:r>
              <a:rPr lang="zh-CN" altLang="en-US" sz="2400" dirty="0" smtClean="0">
                <a:solidFill>
                  <a:schemeClr val="tx1"/>
                </a:solidFill>
              </a:rPr>
              <a:t>格式：</a:t>
            </a:r>
            <a:r>
              <a:rPr lang="en-US" altLang="zh-CN" sz="2000" dirty="0" smtClean="0">
                <a:solidFill>
                  <a:srgbClr val="0000FF"/>
                </a:solidFill>
              </a:rPr>
              <a:t>【</a:t>
            </a:r>
            <a:r>
              <a:rPr lang="zh-CN" altLang="en-US" sz="2000" dirty="0" smtClean="0">
                <a:solidFill>
                  <a:srgbClr val="0000FF"/>
                </a:solidFill>
              </a:rPr>
              <a:t>存储</a:t>
            </a:r>
            <a:r>
              <a:rPr lang="zh-CN" altLang="en-US" sz="2000" dirty="0">
                <a:solidFill>
                  <a:srgbClr val="0000FF"/>
                </a:solidFill>
              </a:rPr>
              <a:t>种类</a:t>
            </a:r>
            <a:r>
              <a:rPr lang="en-US" altLang="zh-CN" sz="2000" dirty="0">
                <a:solidFill>
                  <a:srgbClr val="0000FF"/>
                </a:solidFill>
              </a:rPr>
              <a:t>】  </a:t>
            </a:r>
            <a:r>
              <a:rPr lang="zh-CN" altLang="en-US" sz="2000" dirty="0">
                <a:solidFill>
                  <a:srgbClr val="0000FF"/>
                </a:solidFill>
              </a:rPr>
              <a:t>数据类型  </a:t>
            </a:r>
            <a:r>
              <a:rPr lang="en-US" altLang="zh-CN" sz="2000" dirty="0">
                <a:solidFill>
                  <a:srgbClr val="0000FF"/>
                </a:solidFill>
              </a:rPr>
              <a:t>【</a:t>
            </a:r>
            <a:r>
              <a:rPr lang="zh-CN" altLang="en-US" sz="2000" dirty="0">
                <a:solidFill>
                  <a:srgbClr val="0000FF"/>
                </a:solidFill>
              </a:rPr>
              <a:t>存储器类型</a:t>
            </a:r>
            <a:r>
              <a:rPr lang="en-US" altLang="zh-CN" sz="2000" dirty="0">
                <a:solidFill>
                  <a:srgbClr val="0000FF"/>
                </a:solidFill>
              </a:rPr>
              <a:t>】  </a:t>
            </a:r>
            <a:r>
              <a:rPr lang="zh-CN" altLang="en-US" sz="2000" dirty="0" smtClean="0">
                <a:solidFill>
                  <a:srgbClr val="0000FF"/>
                </a:solidFill>
              </a:rPr>
              <a:t>变量名</a:t>
            </a:r>
            <a:r>
              <a:rPr lang="en-US" altLang="zh-CN" sz="2000" dirty="0" smtClean="0">
                <a:solidFill>
                  <a:srgbClr val="0000FF"/>
                </a:solidFill>
              </a:rPr>
              <a:t>1</a:t>
            </a:r>
            <a:r>
              <a:rPr lang="zh-CN" altLang="en-US" sz="2000" dirty="0" smtClean="0">
                <a:solidFill>
                  <a:srgbClr val="0000FF"/>
                </a:solidFill>
              </a:rPr>
              <a:t>，变量名</a:t>
            </a:r>
            <a:r>
              <a:rPr lang="en-US" altLang="zh-CN" sz="2000" dirty="0" smtClean="0">
                <a:solidFill>
                  <a:srgbClr val="0000FF"/>
                </a:solidFill>
              </a:rPr>
              <a:t>2</a:t>
            </a:r>
            <a:r>
              <a:rPr lang="zh-CN" altLang="en-US" sz="2000" dirty="0" smtClean="0">
                <a:solidFill>
                  <a:srgbClr val="0000FF"/>
                </a:solidFill>
              </a:rPr>
              <a:t>，</a:t>
            </a:r>
            <a:r>
              <a:rPr lang="en-US" altLang="zh-CN" sz="2000" dirty="0" smtClean="0">
                <a:solidFill>
                  <a:srgbClr val="0000FF"/>
                </a:solidFill>
              </a:rPr>
              <a:t>…</a:t>
            </a:r>
            <a:r>
              <a:rPr lang="zh-CN" altLang="en-US" sz="2000" dirty="0" smtClean="0">
                <a:solidFill>
                  <a:srgbClr val="0000FF"/>
                </a:solidFill>
              </a:rPr>
              <a:t>；</a:t>
            </a:r>
            <a:endParaRPr lang="en-US" altLang="zh-CN" sz="2000" dirty="0" smtClean="0">
              <a:solidFill>
                <a:srgbClr val="0000FF"/>
              </a:solidFill>
            </a:endParaRPr>
          </a:p>
          <a:p>
            <a:r>
              <a:rPr lang="zh-CN" altLang="en-US" sz="2400" dirty="0" smtClean="0">
                <a:solidFill>
                  <a:srgbClr val="C00000"/>
                </a:solidFill>
              </a:rPr>
              <a:t>（</a:t>
            </a:r>
            <a:r>
              <a:rPr lang="en-US" altLang="zh-CN" sz="2400" dirty="0" smtClean="0">
                <a:solidFill>
                  <a:srgbClr val="C00000"/>
                </a:solidFill>
              </a:rPr>
              <a:t>1</a:t>
            </a:r>
            <a:r>
              <a:rPr lang="zh-CN" altLang="en-US" sz="2400" dirty="0" smtClean="0">
                <a:solidFill>
                  <a:srgbClr val="C00000"/>
                </a:solidFill>
              </a:rPr>
              <a:t>）存储种类</a:t>
            </a:r>
            <a:endParaRPr lang="en-US" altLang="zh-CN" sz="2400" dirty="0" smtClean="0">
              <a:solidFill>
                <a:srgbClr val="C00000"/>
              </a:solidFill>
            </a:endParaRPr>
          </a:p>
          <a:p>
            <a:r>
              <a:rPr lang="zh-CN" altLang="en-US" sz="2400" dirty="0" smtClean="0">
                <a:solidFill>
                  <a:schemeClr val="tx1"/>
                </a:solidFill>
              </a:rPr>
              <a:t>指变量在程序执行过程中的作用范围，变量种类有</a:t>
            </a:r>
            <a:r>
              <a:rPr lang="en-US" altLang="zh-CN" sz="2400" dirty="0" smtClean="0">
                <a:solidFill>
                  <a:schemeClr val="tx1"/>
                </a:solidFill>
              </a:rPr>
              <a:t>4</a:t>
            </a:r>
            <a:r>
              <a:rPr lang="zh-CN" altLang="en-US" sz="2400" dirty="0" smtClean="0">
                <a:solidFill>
                  <a:schemeClr val="tx1"/>
                </a:solidFill>
              </a:rPr>
              <a:t>种。</a:t>
            </a:r>
            <a:endParaRPr lang="en-US" altLang="zh-CN" sz="2400" dirty="0" smtClean="0">
              <a:solidFill>
                <a:schemeClr val="tx1"/>
              </a:solidFill>
            </a:endParaRP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endParaRPr lang="en-US" altLang="zh-CN"/>
          </a:p>
        </p:txBody>
      </p:sp>
      <p:pic>
        <p:nvPicPr>
          <p:cNvPr id="5" name="图片 4"/>
          <p:cNvPicPr>
            <a:picLocks noChangeAspect="1"/>
          </p:cNvPicPr>
          <p:nvPr/>
        </p:nvPicPr>
        <p:blipFill>
          <a:blip r:embed="rId3"/>
          <a:stretch>
            <a:fillRect/>
          </a:stretch>
        </p:blipFill>
        <p:spPr>
          <a:xfrm>
            <a:off x="0" y="2852936"/>
            <a:ext cx="9144000" cy="3977759"/>
          </a:xfrm>
          <a:prstGeom prst="rect">
            <a:avLst/>
          </a:prstGeom>
          <a:ln w="12700">
            <a:solidFill>
              <a:schemeClr val="tx1"/>
            </a:solidFill>
          </a:ln>
        </p:spPr>
      </p:pic>
    </p:spTree>
    <p:extLst>
      <p:ext uri="{BB962C8B-B14F-4D97-AF65-F5344CB8AC3E}">
        <p14:creationId xmlns:p14="http://schemas.microsoft.com/office/powerpoint/2010/main" val="1256478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6597" y="332656"/>
            <a:ext cx="8928992" cy="2088233"/>
          </a:xfrm>
        </p:spPr>
        <p:txBody>
          <a:bodyPr/>
          <a:lstStyle/>
          <a:p>
            <a:pPr algn="l"/>
            <a:r>
              <a:rPr lang="zh-CN" altLang="en-US" b="1" dirty="0" smtClean="0">
                <a:solidFill>
                  <a:srgbClr val="C00000"/>
                </a:solidFill>
              </a:rPr>
              <a:t>（</a:t>
            </a:r>
            <a:r>
              <a:rPr lang="en-US" altLang="zh-CN" b="1" dirty="0" smtClean="0">
                <a:solidFill>
                  <a:srgbClr val="C00000"/>
                </a:solidFill>
              </a:rPr>
              <a:t>2</a:t>
            </a:r>
            <a:r>
              <a:rPr lang="zh-CN" altLang="en-US" b="1" dirty="0" smtClean="0">
                <a:solidFill>
                  <a:srgbClr val="C00000"/>
                </a:solidFill>
              </a:rPr>
              <a:t>）存储器</a:t>
            </a:r>
            <a:r>
              <a:rPr lang="zh-CN" altLang="en-US" b="1" dirty="0">
                <a:solidFill>
                  <a:srgbClr val="C00000"/>
                </a:solidFill>
              </a:rPr>
              <a:t>类型</a:t>
            </a:r>
            <a:br>
              <a:rPr lang="zh-CN" altLang="en-US" b="1" dirty="0">
                <a:solidFill>
                  <a:srgbClr val="C00000"/>
                </a:solidFill>
              </a:rPr>
            </a:br>
            <a:r>
              <a:rPr lang="zh-CN" altLang="en-US" sz="2400" b="1" dirty="0" smtClean="0"/>
              <a:t>        </a:t>
            </a:r>
            <a:r>
              <a:rPr lang="en-US" altLang="zh-CN" sz="2400" b="1" dirty="0" smtClean="0"/>
              <a:t/>
            </a:r>
            <a:br>
              <a:rPr lang="en-US" altLang="zh-CN" sz="2400" b="1" dirty="0" smtClean="0"/>
            </a:br>
            <a:r>
              <a:rPr lang="en-US" altLang="zh-CN" sz="2400" b="1" dirty="0"/>
              <a:t> </a:t>
            </a:r>
            <a:r>
              <a:rPr lang="en-US" altLang="zh-CN" sz="2400" b="1" dirty="0" smtClean="0"/>
              <a:t>       </a:t>
            </a:r>
            <a:r>
              <a:rPr lang="zh-CN" altLang="en-US" sz="2400" b="1" dirty="0" smtClean="0"/>
              <a:t> 存储器</a:t>
            </a:r>
            <a:r>
              <a:rPr lang="zh-CN" altLang="en-US" sz="2400" b="1" dirty="0"/>
              <a:t>类型与存储种类完全不同。存储器类型</a:t>
            </a:r>
            <a:r>
              <a:rPr lang="zh-CN" altLang="en-US" sz="2400" b="1" dirty="0" smtClean="0"/>
              <a:t>用于指明数据</a:t>
            </a:r>
            <a:r>
              <a:rPr lang="zh-CN" altLang="en-US" sz="2400" b="1" dirty="0"/>
              <a:t>或</a:t>
            </a:r>
            <a:r>
              <a:rPr lang="zh-CN" altLang="en-US" sz="2400" b="1" dirty="0" smtClean="0"/>
              <a:t>变量所处</a:t>
            </a:r>
            <a:r>
              <a:rPr lang="zh-CN" altLang="en-US" sz="2400" b="1" dirty="0"/>
              <a:t>的单片机存储器区域情况</a:t>
            </a:r>
            <a:r>
              <a:rPr lang="zh-CN" altLang="en-US" sz="2400" b="1" dirty="0" smtClean="0"/>
              <a:t>。</a:t>
            </a:r>
            <a:r>
              <a:rPr lang="en-US" altLang="zh-CN" sz="2400" b="1" dirty="0" smtClean="0"/>
              <a:t>C51</a:t>
            </a:r>
            <a:r>
              <a:rPr lang="zh-CN" altLang="en-US" sz="2400" b="1" dirty="0"/>
              <a:t>编译器能识别的存储器类型说明</a:t>
            </a:r>
            <a:r>
              <a:rPr lang="zh-CN" altLang="en-US" sz="2400" b="1" dirty="0" smtClean="0"/>
              <a:t>见表</a:t>
            </a:r>
            <a:r>
              <a:rPr lang="en-US" altLang="zh-CN" sz="2400" b="1" dirty="0" smtClean="0"/>
              <a:t>3.2</a:t>
            </a:r>
            <a:r>
              <a:rPr lang="zh-CN" altLang="en-US" sz="2400" b="1" dirty="0" smtClean="0"/>
              <a:t>所示：</a:t>
            </a:r>
            <a:endParaRPr lang="zh-CN" altLang="en-US" sz="2400" b="1" dirty="0"/>
          </a:p>
        </p:txBody>
      </p:sp>
      <p:sp>
        <p:nvSpPr>
          <p:cNvPr id="4" name="页脚占位符 3"/>
          <p:cNvSpPr>
            <a:spLocks noGrp="1"/>
          </p:cNvSpPr>
          <p:nvPr>
            <p:ph type="ftr" sz="quarter" idx="10"/>
          </p:nvPr>
        </p:nvSpPr>
        <p:spPr/>
        <p:txBody>
          <a:bodyPr/>
          <a:lstStyle/>
          <a:p>
            <a:pPr>
              <a:defRPr/>
            </a:pPr>
            <a:fld id="{F630B1B4-B29F-4689-A3B3-16F7633F2B9E}" type="slidenum">
              <a:rPr lang="en-US" altLang="zh-CN" smtClean="0"/>
              <a:t>23</a:t>
            </a:fld>
            <a:endParaRPr lang="en-US" altLang="zh-CN" dirty="0"/>
          </a:p>
        </p:txBody>
      </p:sp>
      <p:pic>
        <p:nvPicPr>
          <p:cNvPr id="7" name="图片 6"/>
          <p:cNvPicPr>
            <a:picLocks noChangeAspect="1"/>
          </p:cNvPicPr>
          <p:nvPr/>
        </p:nvPicPr>
        <p:blipFill>
          <a:blip r:embed="rId2"/>
          <a:stretch>
            <a:fillRect/>
          </a:stretch>
        </p:blipFill>
        <p:spPr>
          <a:xfrm>
            <a:off x="126597" y="2564903"/>
            <a:ext cx="8928992" cy="3888433"/>
          </a:xfrm>
          <a:prstGeom prst="rect">
            <a:avLst/>
          </a:prstGeom>
        </p:spPr>
      </p:pic>
    </p:spTree>
    <p:extLst>
      <p:ext uri="{BB962C8B-B14F-4D97-AF65-F5344CB8AC3E}">
        <p14:creationId xmlns:p14="http://schemas.microsoft.com/office/powerpoint/2010/main" val="33463369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457200"/>
            <a:ext cx="7673975" cy="609600"/>
          </a:xfrm>
        </p:spPr>
        <p:txBody>
          <a:bodyPr/>
          <a:lstStyle/>
          <a:p>
            <a:pPr algn="l"/>
            <a:r>
              <a:rPr lang="zh-CN" altLang="en-US" b="1" dirty="0">
                <a:solidFill>
                  <a:srgbClr val="C00000"/>
                </a:solidFill>
              </a:rPr>
              <a:t>（</a:t>
            </a:r>
            <a:r>
              <a:rPr lang="en-US" altLang="zh-CN" b="1" dirty="0">
                <a:solidFill>
                  <a:srgbClr val="C00000"/>
                </a:solidFill>
              </a:rPr>
              <a:t>3</a:t>
            </a:r>
            <a:r>
              <a:rPr lang="zh-CN" altLang="en-US" b="1" dirty="0" smtClean="0">
                <a:solidFill>
                  <a:srgbClr val="C00000"/>
                </a:solidFill>
              </a:rPr>
              <a:t>）数据</a:t>
            </a:r>
            <a:r>
              <a:rPr lang="zh-CN" altLang="en-US" b="1" dirty="0">
                <a:solidFill>
                  <a:srgbClr val="C00000"/>
                </a:solidFill>
              </a:rPr>
              <a:t>的存储模式 </a:t>
            </a:r>
          </a:p>
        </p:txBody>
      </p:sp>
      <p:sp>
        <p:nvSpPr>
          <p:cNvPr id="3" name="内容占位符 2"/>
          <p:cNvSpPr>
            <a:spLocks noGrp="1"/>
          </p:cNvSpPr>
          <p:nvPr>
            <p:ph idx="1"/>
          </p:nvPr>
        </p:nvSpPr>
        <p:spPr/>
        <p:txBody>
          <a:bodyPr/>
          <a:lstStyle/>
          <a:p>
            <a:r>
              <a:rPr lang="zh-CN" altLang="en-US" sz="2400" dirty="0">
                <a:solidFill>
                  <a:schemeClr val="tx1"/>
                </a:solidFill>
              </a:rPr>
              <a:t>如果在变量定义时省略存储器类型，编译器会自动使用默认存储器类型。默认的存储器类型可进一步由存储模式指示</a:t>
            </a:r>
            <a:r>
              <a:rPr lang="zh-CN" altLang="en-US" sz="2400" dirty="0" smtClean="0">
                <a:solidFill>
                  <a:schemeClr val="tx1"/>
                </a:solidFill>
              </a:rPr>
              <a:t>。</a:t>
            </a:r>
            <a:endParaRPr lang="en-US" altLang="zh-CN" sz="2400" dirty="0" smtClean="0">
              <a:solidFill>
                <a:schemeClr val="tx1"/>
              </a:solidFill>
            </a:endParaRPr>
          </a:p>
          <a:p>
            <a:r>
              <a:rPr lang="en-US" altLang="zh-CN" sz="2400" dirty="0" smtClean="0">
                <a:solidFill>
                  <a:schemeClr val="tx1"/>
                </a:solidFill>
              </a:rPr>
              <a:t> </a:t>
            </a:r>
            <a:r>
              <a:rPr lang="zh-CN" altLang="en-US" sz="2400" dirty="0" smtClean="0">
                <a:solidFill>
                  <a:schemeClr val="tx1"/>
                </a:solidFill>
              </a:rPr>
              <a:t>表</a:t>
            </a:r>
            <a:r>
              <a:rPr lang="en-US" altLang="zh-CN" sz="2400" dirty="0" smtClean="0">
                <a:solidFill>
                  <a:schemeClr val="tx1"/>
                </a:solidFill>
              </a:rPr>
              <a:t>3.3   C51</a:t>
            </a:r>
            <a:r>
              <a:rPr lang="zh-CN" altLang="en-US" sz="2400" dirty="0">
                <a:solidFill>
                  <a:schemeClr val="tx1"/>
                </a:solidFill>
              </a:rPr>
              <a:t>语言数据的存储模式一览表</a:t>
            </a:r>
          </a:p>
        </p:txBody>
      </p:sp>
      <p:sp>
        <p:nvSpPr>
          <p:cNvPr id="4" name="页脚占位符 3"/>
          <p:cNvSpPr>
            <a:spLocks noGrp="1"/>
          </p:cNvSpPr>
          <p:nvPr>
            <p:ph type="ftr" sz="quarter" idx="10"/>
          </p:nvPr>
        </p:nvSpPr>
        <p:spPr/>
        <p:txBody>
          <a:bodyPr/>
          <a:lstStyle/>
          <a:p>
            <a:pPr>
              <a:defRPr/>
            </a:pPr>
            <a:fld id="{D298521D-D2F0-43D4-AE9B-53F24167C8D2}" type="slidenum">
              <a:rPr lang="en-US" altLang="zh-CN" smtClean="0"/>
              <a:t>24</a:t>
            </a:fld>
            <a:endParaRPr lang="en-US" altLang="zh-CN" dirty="0"/>
          </a:p>
        </p:txBody>
      </p:sp>
      <p:pic>
        <p:nvPicPr>
          <p:cNvPr id="5" name="图片 4"/>
          <p:cNvPicPr>
            <a:picLocks noChangeAspect="1"/>
          </p:cNvPicPr>
          <p:nvPr/>
        </p:nvPicPr>
        <p:blipFill>
          <a:blip r:embed="rId2"/>
          <a:stretch>
            <a:fillRect/>
          </a:stretch>
        </p:blipFill>
        <p:spPr>
          <a:xfrm>
            <a:off x="44341" y="2348881"/>
            <a:ext cx="9102117" cy="3861420"/>
          </a:xfrm>
          <a:prstGeom prst="rect">
            <a:avLst/>
          </a:prstGeom>
        </p:spPr>
      </p:pic>
    </p:spTree>
    <p:extLst>
      <p:ext uri="{BB962C8B-B14F-4D97-AF65-F5344CB8AC3E}">
        <p14:creationId xmlns:p14="http://schemas.microsoft.com/office/powerpoint/2010/main" val="39880900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9552" y="514535"/>
            <a:ext cx="7673975" cy="609600"/>
          </a:xfrm>
        </p:spPr>
        <p:txBody>
          <a:bodyPr/>
          <a:lstStyle/>
          <a:p>
            <a:pPr algn="l"/>
            <a:r>
              <a:rPr lang="en-US" altLang="zh-CN" sz="3200" b="1" dirty="0">
                <a:solidFill>
                  <a:srgbClr val="9900FF"/>
                </a:solidFill>
              </a:rPr>
              <a:t>6</a:t>
            </a:r>
            <a:r>
              <a:rPr lang="en-US" altLang="zh-CN" sz="3200" b="1" dirty="0" smtClean="0">
                <a:solidFill>
                  <a:srgbClr val="9900FF"/>
                </a:solidFill>
              </a:rPr>
              <a:t>.  </a:t>
            </a:r>
            <a:r>
              <a:rPr lang="zh-CN" altLang="en-US" sz="3200" b="1" dirty="0" smtClean="0">
                <a:solidFill>
                  <a:srgbClr val="9900FF"/>
                </a:solidFill>
              </a:rPr>
              <a:t>算法</a:t>
            </a:r>
            <a:endParaRPr lang="zh-CN" altLang="en-US" sz="3200" b="1" dirty="0">
              <a:solidFill>
                <a:srgbClr val="9900FF"/>
              </a:solidFill>
            </a:endParaRPr>
          </a:p>
        </p:txBody>
      </p:sp>
      <p:sp>
        <p:nvSpPr>
          <p:cNvPr id="3" name="内容占位符 2"/>
          <p:cNvSpPr>
            <a:spLocks noGrp="1"/>
          </p:cNvSpPr>
          <p:nvPr>
            <p:ph idx="1"/>
          </p:nvPr>
        </p:nvSpPr>
        <p:spPr>
          <a:xfrm>
            <a:off x="251520" y="1066800"/>
            <a:ext cx="8784976" cy="4953000"/>
          </a:xfrm>
        </p:spPr>
        <p:txBody>
          <a:bodyPr/>
          <a:lstStyle/>
          <a:p>
            <a:endParaRPr lang="en-US" altLang="zh-CN" sz="2400" dirty="0" smtClean="0">
              <a:solidFill>
                <a:schemeClr val="tx1"/>
              </a:solidFill>
            </a:endParaRPr>
          </a:p>
          <a:p>
            <a:endParaRPr lang="en-US" altLang="zh-CN" sz="2400" dirty="0" smtClean="0">
              <a:solidFill>
                <a:schemeClr val="tx1"/>
              </a:solidFill>
            </a:endParaRPr>
          </a:p>
          <a:p>
            <a:endParaRPr lang="en-US" altLang="zh-CN" sz="2400" dirty="0">
              <a:solidFill>
                <a:schemeClr val="tx1"/>
              </a:solidFill>
            </a:endParaRPr>
          </a:p>
          <a:p>
            <a:endParaRPr lang="en-US" altLang="zh-CN" sz="2400" dirty="0" smtClean="0">
              <a:solidFill>
                <a:schemeClr val="tx1"/>
              </a:solidFill>
            </a:endParaRPr>
          </a:p>
          <a:p>
            <a:pPr indent="0"/>
            <a:r>
              <a:rPr lang="zh-CN" altLang="en-US" dirty="0" smtClean="0">
                <a:solidFill>
                  <a:schemeClr val="tx1"/>
                </a:solidFill>
              </a:rPr>
              <a:t>   </a:t>
            </a:r>
            <a:endParaRPr lang="en-US" altLang="zh-CN" dirty="0" smtClean="0">
              <a:solidFill>
                <a:schemeClr val="tx1"/>
              </a:solidFill>
            </a:endParaRPr>
          </a:p>
          <a:p>
            <a:pPr indent="0"/>
            <a:r>
              <a:rPr lang="zh-CN" altLang="en-US" dirty="0" smtClean="0">
                <a:solidFill>
                  <a:schemeClr val="tx1"/>
                </a:solidFill>
              </a:rPr>
              <a:t> 算法的描述：</a:t>
            </a:r>
            <a:endParaRPr lang="en-US" altLang="zh-CN" dirty="0" smtClean="0">
              <a:solidFill>
                <a:schemeClr val="tx1"/>
              </a:solidFill>
            </a:endParaRPr>
          </a:p>
          <a:p>
            <a:pPr marL="342900" indent="-342900">
              <a:buFont typeface="Wingdings" panose="05000000000000000000" pitchFamily="2" charset="2"/>
              <a:buChar char="Ø"/>
            </a:pPr>
            <a:r>
              <a:rPr lang="zh-CN" altLang="en-US" sz="2400" dirty="0" smtClean="0">
                <a:solidFill>
                  <a:schemeClr val="accent2"/>
                </a:solidFill>
              </a:rPr>
              <a:t>自然语言</a:t>
            </a:r>
            <a:r>
              <a:rPr lang="zh-CN" altLang="en-US" sz="2400" dirty="0" smtClean="0">
                <a:solidFill>
                  <a:schemeClr val="tx1"/>
                </a:solidFill>
              </a:rPr>
              <a:t>：人们日常交流语言</a:t>
            </a:r>
            <a:endParaRPr lang="en-US" altLang="zh-CN" sz="2400" dirty="0" smtClean="0">
              <a:solidFill>
                <a:schemeClr val="tx1"/>
              </a:solidFill>
            </a:endParaRPr>
          </a:p>
          <a:p>
            <a:pPr marL="342900" indent="-342900">
              <a:buFont typeface="Wingdings" panose="05000000000000000000" pitchFamily="2" charset="2"/>
              <a:buChar char="Ø"/>
            </a:pPr>
            <a:r>
              <a:rPr lang="zh-CN" altLang="en-US" sz="2400" dirty="0" smtClean="0">
                <a:solidFill>
                  <a:schemeClr val="accent2"/>
                </a:solidFill>
              </a:rPr>
              <a:t>流程图</a:t>
            </a:r>
            <a:r>
              <a:rPr lang="zh-CN" altLang="en-US" sz="2400" dirty="0" smtClean="0">
                <a:solidFill>
                  <a:schemeClr val="tx1"/>
                </a:solidFill>
              </a:rPr>
              <a:t>：描述算法的通用图形工具</a:t>
            </a:r>
            <a:endParaRPr lang="en-US" altLang="zh-CN" sz="2400" dirty="0" smtClean="0">
              <a:solidFill>
                <a:schemeClr val="tx1"/>
              </a:solidFill>
            </a:endParaRPr>
          </a:p>
          <a:p>
            <a:pPr marL="342900" indent="-342900">
              <a:buFont typeface="Wingdings" panose="05000000000000000000" pitchFamily="2" charset="2"/>
              <a:buChar char="Ø"/>
            </a:pPr>
            <a:r>
              <a:rPr lang="en-US" altLang="zh-CN" sz="2400" dirty="0" smtClean="0">
                <a:solidFill>
                  <a:schemeClr val="accent2"/>
                </a:solidFill>
              </a:rPr>
              <a:t>N-S</a:t>
            </a:r>
            <a:r>
              <a:rPr lang="zh-CN" altLang="en-US" sz="2400" dirty="0" smtClean="0">
                <a:solidFill>
                  <a:schemeClr val="accent2"/>
                </a:solidFill>
              </a:rPr>
              <a:t>图</a:t>
            </a:r>
            <a:r>
              <a:rPr lang="zh-CN" altLang="en-US" sz="2400" dirty="0" smtClean="0">
                <a:solidFill>
                  <a:schemeClr val="tx1"/>
                </a:solidFill>
              </a:rPr>
              <a:t>：两名美国学者提出的新型的流程图形式</a:t>
            </a:r>
            <a:endParaRPr lang="en-US" altLang="zh-CN" sz="2400" dirty="0" smtClean="0">
              <a:solidFill>
                <a:schemeClr val="tx1"/>
              </a:solidFill>
            </a:endParaRPr>
          </a:p>
          <a:p>
            <a:pPr marL="342900" indent="-342900">
              <a:buFont typeface="Wingdings" panose="05000000000000000000" pitchFamily="2" charset="2"/>
              <a:buChar char="Ø"/>
            </a:pPr>
            <a:r>
              <a:rPr lang="zh-CN" altLang="en-US" sz="2400" dirty="0" smtClean="0">
                <a:solidFill>
                  <a:schemeClr val="accent2"/>
                </a:solidFill>
              </a:rPr>
              <a:t>用伪代码描述</a:t>
            </a:r>
            <a:r>
              <a:rPr lang="zh-CN" altLang="en-US" sz="2400" dirty="0" smtClean="0">
                <a:solidFill>
                  <a:schemeClr val="tx1"/>
                </a:solidFill>
              </a:rPr>
              <a:t>：介于自然语言与计算机语言之间的用文字和符号来描述算法的工具，便于转换成编程语言</a:t>
            </a:r>
            <a:endParaRPr lang="en-US" altLang="zh-CN" sz="2400" dirty="0" smtClean="0">
              <a:solidFill>
                <a:schemeClr val="tx1"/>
              </a:solidFill>
            </a:endParaRPr>
          </a:p>
          <a:p>
            <a:pPr marL="342900" indent="-342900">
              <a:buFont typeface="Wingdings" panose="05000000000000000000" pitchFamily="2" charset="2"/>
              <a:buChar char="Ø"/>
            </a:pPr>
            <a:r>
              <a:rPr lang="zh-CN" altLang="en-US" sz="2400" dirty="0" smtClean="0">
                <a:solidFill>
                  <a:schemeClr val="accent2"/>
                </a:solidFill>
              </a:rPr>
              <a:t>用计算机语言表示</a:t>
            </a:r>
            <a:r>
              <a:rPr lang="zh-CN" altLang="en-US" sz="2400" dirty="0" smtClean="0">
                <a:solidFill>
                  <a:schemeClr val="tx1"/>
                </a:solidFill>
              </a:rPr>
              <a:t>：包括机器语言、低级语言和高级语言</a:t>
            </a:r>
            <a:endParaRPr lang="en-US" altLang="zh-CN" sz="2400" dirty="0" smtClean="0">
              <a:solidFill>
                <a:schemeClr val="tx1"/>
              </a:solidFill>
            </a:endParaRPr>
          </a:p>
          <a:p>
            <a:endParaRPr lang="en-US" altLang="zh-CN" sz="2400" dirty="0" smtClean="0">
              <a:solidFill>
                <a:schemeClr val="tx1"/>
              </a:solidFill>
            </a:endParaRPr>
          </a:p>
          <a:p>
            <a:endParaRPr lang="en-US" altLang="zh-CN" sz="2400" dirty="0">
              <a:solidFill>
                <a:schemeClr val="tx1"/>
              </a:solidFill>
            </a:endParaRPr>
          </a:p>
          <a:p>
            <a:endParaRPr lang="en-US" altLang="zh-CN" sz="2400" dirty="0" smtClean="0">
              <a:solidFill>
                <a:schemeClr val="tx1"/>
              </a:solidFill>
            </a:endParaRP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EF1ACAE8-F4B9-419F-BE09-2856E2DC77FD}" type="slidenum">
              <a:rPr lang="en-US" altLang="zh-CN" smtClean="0">
                <a:solidFill>
                  <a:srgbClr val="FFFF00"/>
                </a:solidFill>
              </a:rPr>
              <a:pPr>
                <a:defRPr/>
              </a:pPr>
              <a:t>25</a:t>
            </a:fld>
            <a:endParaRPr lang="en-US" altLang="zh-CN" dirty="0">
              <a:solidFill>
                <a:srgbClr val="FFFF00"/>
              </a:solidFill>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00" y="1124744"/>
            <a:ext cx="6457950" cy="523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1772816"/>
            <a:ext cx="5237212" cy="15121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508388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0555" y="404664"/>
            <a:ext cx="8846375" cy="648072"/>
          </a:xfrm>
        </p:spPr>
        <p:txBody>
          <a:bodyPr/>
          <a:lstStyle/>
          <a:p>
            <a:pPr algn="l"/>
            <a:r>
              <a:rPr lang="zh-CN" altLang="en-US" b="1" dirty="0" smtClean="0">
                <a:solidFill>
                  <a:srgbClr val="990000"/>
                </a:solidFill>
              </a:rPr>
              <a:t>编写程序流程图</a:t>
            </a:r>
            <a:endParaRPr lang="zh-CN" altLang="en-US" b="1" dirty="0">
              <a:solidFill>
                <a:srgbClr val="990000"/>
              </a:solidFill>
            </a:endParaRPr>
          </a:p>
        </p:txBody>
      </p:sp>
      <p:sp>
        <p:nvSpPr>
          <p:cNvPr id="4" name="页脚占位符 3"/>
          <p:cNvSpPr>
            <a:spLocks noGrp="1"/>
          </p:cNvSpPr>
          <p:nvPr>
            <p:ph type="ftr" sz="quarter" idx="10"/>
          </p:nvPr>
        </p:nvSpPr>
        <p:spPr/>
        <p:txBody>
          <a:bodyPr/>
          <a:lstStyle/>
          <a:p>
            <a:pPr>
              <a:defRPr/>
            </a:pPr>
            <a:fld id="{29E8BCEF-8495-4B3E-8AC0-C4F1376AAEA8}" type="slidenum">
              <a:rPr lang="en-US" altLang="zh-CN" smtClean="0">
                <a:solidFill>
                  <a:srgbClr val="000000"/>
                </a:solidFill>
              </a:rPr>
              <a:pPr>
                <a:defRPr/>
              </a:pPr>
              <a:t>26</a:t>
            </a:fld>
            <a:endParaRPr lang="en-US" altLang="zh-CN" dirty="0">
              <a:solidFill>
                <a:srgbClr val="000000"/>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9872" y="2564904"/>
            <a:ext cx="5690878" cy="42312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162" y="3212976"/>
            <a:ext cx="2996038" cy="36103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内容占位符 6"/>
          <p:cNvSpPr>
            <a:spLocks noGrp="1"/>
          </p:cNvSpPr>
          <p:nvPr>
            <p:ph idx="1"/>
          </p:nvPr>
        </p:nvSpPr>
        <p:spPr>
          <a:xfrm>
            <a:off x="107504" y="1124744"/>
            <a:ext cx="8867033" cy="1440160"/>
          </a:xfrm>
        </p:spPr>
        <p:txBody>
          <a:bodyPr/>
          <a:lstStyle/>
          <a:p>
            <a:r>
              <a:rPr lang="zh-CN" altLang="en-US" sz="2400" dirty="0">
                <a:solidFill>
                  <a:schemeClr val="tx1"/>
                </a:solidFill>
              </a:rPr>
              <a:t>编写流程图是程序设计前的准备阶段，根据设计任务和选定的算法确定程序的结构设计方法，把总任务分成若干个子模块，并确定各模块的任务和顺序，绘制相应的程序流程</a:t>
            </a:r>
            <a:r>
              <a:rPr lang="zh-CN" altLang="en-US" sz="2400" dirty="0" smtClean="0">
                <a:solidFill>
                  <a:schemeClr val="tx1"/>
                </a:solidFill>
              </a:rPr>
              <a:t>框图，如图</a:t>
            </a:r>
            <a:r>
              <a:rPr lang="en-US" altLang="zh-CN" sz="2400" dirty="0" smtClean="0">
                <a:solidFill>
                  <a:schemeClr val="tx1"/>
                </a:solidFill>
              </a:rPr>
              <a:t>3.2</a:t>
            </a:r>
            <a:r>
              <a:rPr lang="zh-CN" altLang="en-US" sz="2400" dirty="0" smtClean="0">
                <a:solidFill>
                  <a:schemeClr val="tx1"/>
                </a:solidFill>
              </a:rPr>
              <a:t>所示。</a:t>
            </a:r>
            <a:r>
              <a:rPr lang="zh-CN" altLang="en-US" sz="2400" dirty="0">
                <a:solidFill>
                  <a:schemeClr val="tx1"/>
                </a:solidFill>
              </a:rPr>
              <a:t/>
            </a:r>
            <a:br>
              <a:rPr lang="zh-CN" altLang="en-US" sz="2400" dirty="0">
                <a:solidFill>
                  <a:schemeClr val="tx1"/>
                </a:solidFill>
              </a:rPr>
            </a:br>
            <a:endParaRPr lang="zh-CN" altLang="en-US" sz="2400" dirty="0">
              <a:solidFill>
                <a:schemeClr val="tx1"/>
              </a:solidFill>
            </a:endParaRPr>
          </a:p>
        </p:txBody>
      </p:sp>
    </p:spTree>
    <p:extLst>
      <p:ext uri="{BB962C8B-B14F-4D97-AF65-F5344CB8AC3E}">
        <p14:creationId xmlns:p14="http://schemas.microsoft.com/office/powerpoint/2010/main" val="22785683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11560" y="332656"/>
            <a:ext cx="7673975" cy="609600"/>
          </a:xfrm>
        </p:spPr>
        <p:txBody>
          <a:bodyPr/>
          <a:lstStyle/>
          <a:p>
            <a:pPr lvl="0" algn="l" eaLnBrk="1" hangingPunct="1"/>
            <a:r>
              <a:rPr lang="en-US" altLang="zh-CN" b="1" kern="1200" dirty="0" smtClean="0">
                <a:solidFill>
                  <a:srgbClr val="C00000"/>
                </a:solidFill>
                <a:latin typeface="Arial" charset="0"/>
                <a:cs typeface="+mn-cs"/>
              </a:rPr>
              <a:t>3.2   C51</a:t>
            </a:r>
            <a:r>
              <a:rPr lang="zh-CN" altLang="en-US" b="1" kern="1200" dirty="0" smtClean="0">
                <a:solidFill>
                  <a:srgbClr val="C00000"/>
                </a:solidFill>
                <a:latin typeface="Arial" charset="0"/>
                <a:cs typeface="+mn-cs"/>
              </a:rPr>
              <a:t>语言程序设计概述</a:t>
            </a:r>
            <a:endParaRPr lang="zh-CN" altLang="en-US" dirty="0"/>
          </a:p>
        </p:txBody>
      </p:sp>
      <p:sp>
        <p:nvSpPr>
          <p:cNvPr id="3" name="内容占位符 2"/>
          <p:cNvSpPr>
            <a:spLocks noGrp="1"/>
          </p:cNvSpPr>
          <p:nvPr>
            <p:ph idx="1"/>
          </p:nvPr>
        </p:nvSpPr>
        <p:spPr>
          <a:xfrm>
            <a:off x="107504" y="1124744"/>
            <a:ext cx="8928992" cy="4895056"/>
          </a:xfrm>
        </p:spPr>
        <p:txBody>
          <a:bodyPr/>
          <a:lstStyle/>
          <a:p>
            <a:r>
              <a:rPr lang="en-US" altLang="zh-CN" dirty="0" smtClean="0">
                <a:solidFill>
                  <a:srgbClr val="9900FF"/>
                </a:solidFill>
              </a:rPr>
              <a:t>1. </a:t>
            </a:r>
            <a:r>
              <a:rPr lang="zh-CN" altLang="en-US" dirty="0">
                <a:solidFill>
                  <a:srgbClr val="9900FF"/>
                </a:solidFill>
              </a:rPr>
              <a:t>结构化程序设计方法</a:t>
            </a:r>
          </a:p>
          <a:p>
            <a:r>
              <a:rPr lang="zh-CN" altLang="en-US" dirty="0">
                <a:solidFill>
                  <a:srgbClr val="0000FF"/>
                </a:solidFill>
              </a:rPr>
              <a:t>自顶向下、逐步细化、模块化设计、结构化</a:t>
            </a:r>
            <a:r>
              <a:rPr lang="zh-CN" altLang="en-US" dirty="0" smtClean="0">
                <a:solidFill>
                  <a:srgbClr val="0000FF"/>
                </a:solidFill>
              </a:rPr>
              <a:t>编码。</a:t>
            </a:r>
            <a:endParaRPr lang="en-US" altLang="zh-CN" dirty="0" smtClean="0">
              <a:solidFill>
                <a:srgbClr val="0000FF"/>
              </a:solidFill>
            </a:endParaRPr>
          </a:p>
          <a:p>
            <a:r>
              <a:rPr lang="en-US" altLang="zh-CN" sz="2400" dirty="0" smtClean="0">
                <a:solidFill>
                  <a:schemeClr val="tx1"/>
                </a:solidFill>
              </a:rPr>
              <a:t>C51</a:t>
            </a:r>
            <a:r>
              <a:rPr lang="zh-CN" altLang="en-US" sz="2400" dirty="0" smtClean="0">
                <a:solidFill>
                  <a:schemeClr val="tx1"/>
                </a:solidFill>
              </a:rPr>
              <a:t>语言采用结构化</a:t>
            </a:r>
            <a:r>
              <a:rPr lang="zh-CN" altLang="en-US" sz="2400" dirty="0">
                <a:solidFill>
                  <a:schemeClr val="tx1"/>
                </a:solidFill>
              </a:rPr>
              <a:t>的</a:t>
            </a:r>
            <a:r>
              <a:rPr lang="zh-CN" altLang="en-US" sz="2400" dirty="0" smtClean="0">
                <a:solidFill>
                  <a:schemeClr val="tx1"/>
                </a:solidFill>
              </a:rPr>
              <a:t>程序设计</a:t>
            </a:r>
            <a:r>
              <a:rPr lang="zh-CN" altLang="en-US" sz="2400" dirty="0">
                <a:solidFill>
                  <a:schemeClr val="tx1"/>
                </a:solidFill>
              </a:rPr>
              <a:t>方法</a:t>
            </a:r>
            <a:r>
              <a:rPr lang="zh-CN" altLang="en-US" sz="2400" dirty="0" smtClean="0">
                <a:solidFill>
                  <a:schemeClr val="tx1"/>
                </a:solidFill>
              </a:rPr>
              <a:t>，可使整个</a:t>
            </a:r>
            <a:r>
              <a:rPr lang="zh-CN" altLang="en-US" sz="2400" dirty="0">
                <a:solidFill>
                  <a:schemeClr val="tx1"/>
                </a:solidFill>
              </a:rPr>
              <a:t>应用</a:t>
            </a:r>
            <a:r>
              <a:rPr lang="zh-CN" altLang="en-US" sz="2400" dirty="0" smtClean="0">
                <a:solidFill>
                  <a:schemeClr val="tx1"/>
                </a:solidFill>
              </a:rPr>
              <a:t>系统程序结构</a:t>
            </a:r>
            <a:r>
              <a:rPr lang="zh-CN" altLang="en-US" sz="2400" dirty="0">
                <a:solidFill>
                  <a:schemeClr val="tx1"/>
                </a:solidFill>
              </a:rPr>
              <a:t>清晰，</a:t>
            </a:r>
            <a:r>
              <a:rPr lang="zh-CN" altLang="en-US" sz="2400" dirty="0" smtClean="0">
                <a:solidFill>
                  <a:schemeClr val="tx1"/>
                </a:solidFill>
              </a:rPr>
              <a:t>易于调试</a:t>
            </a:r>
            <a:r>
              <a:rPr lang="zh-CN" altLang="en-US" sz="2400" dirty="0">
                <a:solidFill>
                  <a:schemeClr val="tx1"/>
                </a:solidFill>
              </a:rPr>
              <a:t>和</a:t>
            </a:r>
            <a:r>
              <a:rPr lang="zh-CN" altLang="en-US" sz="2400" dirty="0" smtClean="0">
                <a:solidFill>
                  <a:schemeClr val="tx1"/>
                </a:solidFill>
              </a:rPr>
              <a:t>维护。</a:t>
            </a:r>
            <a:endParaRPr lang="en-US" altLang="zh-CN" sz="2400" dirty="0" smtClean="0">
              <a:solidFill>
                <a:schemeClr val="tx1"/>
              </a:solidFill>
            </a:endParaRPr>
          </a:p>
          <a:p>
            <a:r>
              <a:rPr lang="zh-CN" altLang="en-US" sz="2400" dirty="0">
                <a:solidFill>
                  <a:schemeClr val="tx1"/>
                </a:solidFill>
              </a:rPr>
              <a:t>在程序设计过程中，要允分利用</a:t>
            </a:r>
            <a:r>
              <a:rPr lang="en-US" altLang="zh-CN" sz="2400" dirty="0" smtClean="0">
                <a:solidFill>
                  <a:schemeClr val="tx1"/>
                </a:solidFill>
              </a:rPr>
              <a:t>C51</a:t>
            </a:r>
            <a:r>
              <a:rPr lang="zh-CN" altLang="en-US" sz="2400" dirty="0" smtClean="0">
                <a:solidFill>
                  <a:schemeClr val="tx1"/>
                </a:solidFill>
              </a:rPr>
              <a:t>语言的</a:t>
            </a:r>
            <a:r>
              <a:rPr lang="zh-CN" altLang="en-US" sz="2400" dirty="0">
                <a:solidFill>
                  <a:schemeClr val="tx1"/>
                </a:solidFill>
              </a:rPr>
              <a:t>预处理命令</a:t>
            </a:r>
            <a:r>
              <a:rPr lang="zh-CN" altLang="en-US" sz="2400" dirty="0" smtClean="0">
                <a:solidFill>
                  <a:schemeClr val="tx1"/>
                </a:solidFill>
              </a:rPr>
              <a:t>。如采用</a:t>
            </a:r>
            <a:r>
              <a:rPr lang="zh-CN" altLang="en-US" sz="2400" dirty="0">
                <a:solidFill>
                  <a:schemeClr val="tx1"/>
                </a:solidFill>
              </a:rPr>
              <a:t>宏定义</a:t>
            </a:r>
            <a:r>
              <a:rPr lang="en-US" altLang="zh-CN" sz="2400" dirty="0">
                <a:solidFill>
                  <a:schemeClr val="tx1"/>
                </a:solidFill>
              </a:rPr>
              <a:t>#define</a:t>
            </a:r>
            <a:r>
              <a:rPr lang="zh-CN" altLang="en-US" sz="2400" dirty="0">
                <a:solidFill>
                  <a:schemeClr val="tx1"/>
                </a:solidFill>
              </a:rPr>
              <a:t>或</a:t>
            </a:r>
            <a:r>
              <a:rPr lang="zh-CN" altLang="en-US" sz="2400" dirty="0" smtClean="0">
                <a:solidFill>
                  <a:schemeClr val="tx1"/>
                </a:solidFill>
              </a:rPr>
              <a:t>集中起来</a:t>
            </a:r>
            <a:r>
              <a:rPr lang="zh-CN" altLang="en-US" sz="2400" dirty="0">
                <a:solidFill>
                  <a:schemeClr val="tx1"/>
                </a:solidFill>
              </a:rPr>
              <a:t>放任一个头文件中进行定义，然后采用文件包含命令</a:t>
            </a:r>
            <a:r>
              <a:rPr lang="en-US" altLang="zh-CN" sz="2400" dirty="0">
                <a:solidFill>
                  <a:schemeClr val="tx1"/>
                </a:solidFill>
              </a:rPr>
              <a:t>#include</a:t>
            </a:r>
            <a:r>
              <a:rPr lang="zh-CN" altLang="en-US" sz="2400" dirty="0">
                <a:solidFill>
                  <a:schemeClr val="tx1"/>
                </a:solidFill>
              </a:rPr>
              <a:t>将</a:t>
            </a:r>
            <a:r>
              <a:rPr lang="zh-CN" altLang="en-US" sz="2400" dirty="0" smtClean="0">
                <a:solidFill>
                  <a:schemeClr val="tx1"/>
                </a:solidFill>
              </a:rPr>
              <a:t>其加</a:t>
            </a:r>
            <a:r>
              <a:rPr lang="zh-CN" altLang="en-US" sz="2400" dirty="0">
                <a:solidFill>
                  <a:schemeClr val="tx1"/>
                </a:solidFill>
              </a:rPr>
              <a:t>到程序中。这样，当需要修改某个</a:t>
            </a:r>
            <a:r>
              <a:rPr lang="zh-CN" altLang="en-US" sz="2400" dirty="0" smtClean="0">
                <a:solidFill>
                  <a:schemeClr val="tx1"/>
                </a:solidFill>
              </a:rPr>
              <a:t>参量时</a:t>
            </a:r>
            <a:r>
              <a:rPr lang="zh-CN" altLang="en-US" sz="2400" dirty="0">
                <a:solidFill>
                  <a:schemeClr val="tx1"/>
                </a:solidFill>
              </a:rPr>
              <a:t>，只需修改相应的包含文件或宏定义，而不必对</a:t>
            </a:r>
            <a:r>
              <a:rPr lang="zh-CN" altLang="en-US" sz="2400" dirty="0" smtClean="0">
                <a:solidFill>
                  <a:schemeClr val="tx1"/>
                </a:solidFill>
              </a:rPr>
              <a:t>使用</a:t>
            </a:r>
            <a:r>
              <a:rPr lang="zh-CN" altLang="en-US" sz="2400" dirty="0">
                <a:solidFill>
                  <a:schemeClr val="tx1"/>
                </a:solidFill>
              </a:rPr>
              <a:t>它们的</a:t>
            </a:r>
            <a:r>
              <a:rPr lang="zh-CN" altLang="en-US" sz="2400" dirty="0" smtClean="0">
                <a:solidFill>
                  <a:schemeClr val="tx1"/>
                </a:solidFill>
              </a:rPr>
              <a:t>每个程序</a:t>
            </a:r>
            <a:r>
              <a:rPr lang="zh-CN" altLang="en-US" sz="2400" dirty="0">
                <a:solidFill>
                  <a:schemeClr val="tx1"/>
                </a:solidFill>
              </a:rPr>
              <a:t>都进行修改，</a:t>
            </a:r>
            <a:r>
              <a:rPr lang="zh-CN" altLang="en-US" sz="2400" dirty="0" smtClean="0">
                <a:solidFill>
                  <a:schemeClr val="tx1"/>
                </a:solidFill>
              </a:rPr>
              <a:t>从而有利于</a:t>
            </a:r>
            <a:r>
              <a:rPr lang="zh-CN" altLang="en-US" sz="2400" dirty="0">
                <a:solidFill>
                  <a:schemeClr val="tx1"/>
                </a:solidFill>
              </a:rPr>
              <a:t>文件的维护和更新</a:t>
            </a:r>
            <a:r>
              <a:rPr lang="zh-CN" altLang="en-US" sz="2400" dirty="0" smtClean="0">
                <a:solidFill>
                  <a:schemeClr val="tx1"/>
                </a:solidFill>
              </a:rPr>
              <a:t>。</a:t>
            </a:r>
            <a:endParaRPr lang="en-US" altLang="zh-CN" sz="2400" dirty="0" smtClean="0">
              <a:solidFill>
                <a:schemeClr val="tx1"/>
              </a:solidFill>
            </a:endParaRPr>
          </a:p>
          <a:p>
            <a:r>
              <a:rPr lang="en-US" altLang="zh-CN" sz="2400" dirty="0" smtClean="0">
                <a:solidFill>
                  <a:schemeClr val="tx1"/>
                </a:solidFill>
              </a:rPr>
              <a:t>C51</a:t>
            </a:r>
            <a:r>
              <a:rPr lang="zh-CN" altLang="en-US" sz="2400" dirty="0" smtClean="0">
                <a:solidFill>
                  <a:schemeClr val="tx1"/>
                </a:solidFill>
              </a:rPr>
              <a:t>语言的</a:t>
            </a:r>
            <a:r>
              <a:rPr lang="zh-CN" altLang="en-US" sz="2400" dirty="0">
                <a:solidFill>
                  <a:schemeClr val="tx1"/>
                </a:solidFill>
              </a:rPr>
              <a:t>程序</a:t>
            </a:r>
            <a:r>
              <a:rPr lang="zh-CN" altLang="en-US" sz="2400" dirty="0" smtClean="0">
                <a:solidFill>
                  <a:schemeClr val="tx1"/>
                </a:solidFill>
              </a:rPr>
              <a:t>结构同样由</a:t>
            </a:r>
            <a:r>
              <a:rPr lang="zh-CN" altLang="en-US" sz="2400" dirty="0">
                <a:solidFill>
                  <a:schemeClr val="tx1"/>
                </a:solidFill>
              </a:rPr>
              <a:t>一个主函数</a:t>
            </a:r>
            <a:r>
              <a:rPr lang="en-US" altLang="zh-CN" sz="2400" dirty="0">
                <a:solidFill>
                  <a:schemeClr val="tx1"/>
                </a:solidFill>
              </a:rPr>
              <a:t>main()</a:t>
            </a:r>
            <a:r>
              <a:rPr lang="zh-CN" altLang="en-US" sz="2400" dirty="0">
                <a:solidFill>
                  <a:schemeClr val="tx1"/>
                </a:solidFill>
              </a:rPr>
              <a:t>和若干个其他函数构成</a:t>
            </a:r>
            <a:r>
              <a:rPr lang="zh-CN" altLang="en-US" sz="2400" dirty="0" smtClean="0">
                <a:solidFill>
                  <a:schemeClr val="tx1"/>
                </a:solidFill>
              </a:rPr>
              <a:t>，程序</a:t>
            </a:r>
            <a:r>
              <a:rPr lang="zh-CN" altLang="en-US" sz="2400" dirty="0">
                <a:solidFill>
                  <a:schemeClr val="tx1"/>
                </a:solidFill>
              </a:rPr>
              <a:t>中由主函数调用</a:t>
            </a:r>
            <a:r>
              <a:rPr lang="zh-CN" altLang="en-US" sz="2400" dirty="0" smtClean="0">
                <a:solidFill>
                  <a:schemeClr val="tx1"/>
                </a:solidFill>
              </a:rPr>
              <a:t>其他函数。其他</a:t>
            </a:r>
            <a:r>
              <a:rPr lang="zh-CN" altLang="en-US" sz="2400" dirty="0">
                <a:solidFill>
                  <a:schemeClr val="tx1"/>
                </a:solidFill>
              </a:rPr>
              <a:t>函数也</a:t>
            </a:r>
            <a:r>
              <a:rPr lang="zh-CN" altLang="en-US" sz="2400" dirty="0" smtClean="0">
                <a:solidFill>
                  <a:schemeClr val="tx1"/>
                </a:solidFill>
              </a:rPr>
              <a:t>可以互相调用</a:t>
            </a:r>
            <a:r>
              <a:rPr lang="zh-CN" altLang="en-US" sz="2400" dirty="0">
                <a:solidFill>
                  <a:schemeClr val="tx1"/>
                </a:solidFill>
              </a:rPr>
              <a:t>。如果源程序文件需要包含其他</a:t>
            </a:r>
            <a:r>
              <a:rPr lang="zh-CN" altLang="en-US" sz="2400" dirty="0" smtClean="0">
                <a:solidFill>
                  <a:schemeClr val="tx1"/>
                </a:solidFill>
              </a:rPr>
              <a:t>源程序</a:t>
            </a:r>
            <a:r>
              <a:rPr lang="zh-CN" altLang="en-US" sz="2400" dirty="0">
                <a:solidFill>
                  <a:schemeClr val="tx1"/>
                </a:solidFill>
              </a:rPr>
              <a:t>文件的内容，则要在程序文件头部用包含命令</a:t>
            </a:r>
            <a:r>
              <a:rPr lang="en-US" altLang="zh-CN" sz="2400" dirty="0">
                <a:solidFill>
                  <a:schemeClr val="tx1"/>
                </a:solidFill>
              </a:rPr>
              <a:t>#include</a:t>
            </a:r>
            <a:r>
              <a:rPr lang="zh-CN" altLang="en-US" sz="2400" dirty="0">
                <a:solidFill>
                  <a:schemeClr val="tx1"/>
                </a:solidFill>
              </a:rPr>
              <a:t>进行“文件包含”处理</a:t>
            </a:r>
            <a:r>
              <a:rPr lang="zh-CN" altLang="en-US" sz="2400" dirty="0" smtClean="0">
                <a:solidFill>
                  <a:schemeClr val="tx1"/>
                </a:solidFill>
              </a:rPr>
              <a:t>。</a:t>
            </a:r>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D6B72CAC-7E4F-4432-9617-E282F2896B12}" type="slidenum">
              <a:rPr lang="en-US" altLang="zh-CN" smtClean="0">
                <a:solidFill>
                  <a:srgbClr val="000000"/>
                </a:solidFill>
              </a:rPr>
              <a:pPr>
                <a:defRPr/>
              </a:pPr>
              <a:t>27</a:t>
            </a:fld>
            <a:endParaRPr lang="en-US" altLang="zh-CN" dirty="0">
              <a:solidFill>
                <a:srgbClr val="000000"/>
              </a:solidFill>
            </a:endParaRPr>
          </a:p>
        </p:txBody>
      </p:sp>
    </p:spTree>
    <p:extLst>
      <p:ext uri="{BB962C8B-B14F-4D97-AF65-F5344CB8AC3E}">
        <p14:creationId xmlns:p14="http://schemas.microsoft.com/office/powerpoint/2010/main" val="36394397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D32CC95A-802B-4951-953D-E2C3B256A655}" type="slidenum">
              <a:rPr lang="en-US" altLang="zh-CN" sz="1000">
                <a:solidFill>
                  <a:srgbClr val="000000"/>
                </a:solidFill>
              </a:rPr>
              <a:pPr>
                <a:spcBef>
                  <a:spcPct val="0"/>
                </a:spcBef>
                <a:buClrTx/>
                <a:buFontTx/>
                <a:buNone/>
              </a:pPr>
              <a:t>28</a:t>
            </a:fld>
            <a:endParaRPr lang="en-US" altLang="zh-CN" sz="1000" dirty="0">
              <a:solidFill>
                <a:srgbClr val="000000"/>
              </a:solidFill>
            </a:endParaRPr>
          </a:p>
        </p:txBody>
      </p:sp>
      <p:sp>
        <p:nvSpPr>
          <p:cNvPr id="6148" name="Rectangle 3"/>
          <p:cNvSpPr>
            <a:spLocks noChangeArrowheads="1"/>
          </p:cNvSpPr>
          <p:nvPr/>
        </p:nvSpPr>
        <p:spPr bwMode="auto">
          <a:xfrm>
            <a:off x="12729" y="2866371"/>
            <a:ext cx="8928992" cy="3525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15000"/>
              </a:lnSpc>
              <a:spcBef>
                <a:spcPct val="0"/>
              </a:spcBef>
              <a:buClrTx/>
              <a:buFontTx/>
              <a:buNone/>
            </a:pPr>
            <a:r>
              <a:rPr lang="en-US" altLang="zh-CN" sz="2600" b="1" dirty="0">
                <a:solidFill>
                  <a:srgbClr val="9900FF"/>
                </a:solidFill>
              </a:rPr>
              <a:t>      </a:t>
            </a:r>
            <a:r>
              <a:rPr lang="en-US" altLang="zh-CN" sz="2400" b="1" dirty="0" smtClean="0">
                <a:solidFill>
                  <a:srgbClr val="000000"/>
                </a:solidFill>
              </a:rPr>
              <a:t>C51</a:t>
            </a:r>
            <a:r>
              <a:rPr lang="zh-CN" altLang="en-US" sz="2400" b="1" dirty="0" smtClean="0">
                <a:solidFill>
                  <a:srgbClr val="000000"/>
                </a:solidFill>
              </a:rPr>
              <a:t>语言</a:t>
            </a:r>
            <a:r>
              <a:rPr lang="zh-CN" altLang="en-US" sz="2400" b="1" dirty="0">
                <a:solidFill>
                  <a:srgbClr val="000000"/>
                </a:solidFill>
              </a:rPr>
              <a:t>程序至少应</a:t>
            </a:r>
            <a:r>
              <a:rPr lang="zh-CN" altLang="en-US" sz="2400" b="1" dirty="0">
                <a:solidFill>
                  <a:srgbClr val="0000FF"/>
                </a:solidFill>
              </a:rPr>
              <a:t>包含一个主函数</a:t>
            </a:r>
            <a:r>
              <a:rPr lang="en-US" altLang="zh-CN" sz="2400" b="1" dirty="0">
                <a:solidFill>
                  <a:srgbClr val="0000FF"/>
                </a:solidFill>
              </a:rPr>
              <a:t>main() </a:t>
            </a:r>
            <a:r>
              <a:rPr lang="zh-CN" altLang="en-US" sz="2400" b="1" dirty="0">
                <a:solidFill>
                  <a:srgbClr val="000000"/>
                </a:solidFill>
              </a:rPr>
              <a:t>。不管</a:t>
            </a:r>
            <a:r>
              <a:rPr lang="en-US" altLang="zh-CN" sz="2400" b="1" dirty="0">
                <a:solidFill>
                  <a:srgbClr val="000000"/>
                </a:solidFill>
              </a:rPr>
              <a:t>main()</a:t>
            </a:r>
            <a:r>
              <a:rPr lang="zh-CN" altLang="en-US" sz="2400" b="1" dirty="0">
                <a:solidFill>
                  <a:srgbClr val="000000"/>
                </a:solidFill>
              </a:rPr>
              <a:t>函数放于何处，程序总是</a:t>
            </a:r>
            <a:r>
              <a:rPr lang="zh-CN" altLang="en-US" sz="2400" b="1" dirty="0">
                <a:solidFill>
                  <a:srgbClr val="0000FF"/>
                </a:solidFill>
              </a:rPr>
              <a:t>从</a:t>
            </a:r>
            <a:r>
              <a:rPr lang="en-US" altLang="zh-CN" sz="2400" b="1" dirty="0">
                <a:solidFill>
                  <a:srgbClr val="0000FF"/>
                </a:solidFill>
              </a:rPr>
              <a:t>main()</a:t>
            </a:r>
            <a:r>
              <a:rPr lang="zh-CN" altLang="en-US" sz="2400" b="1" dirty="0">
                <a:solidFill>
                  <a:srgbClr val="0000FF"/>
                </a:solidFill>
              </a:rPr>
              <a:t>函数开始执行，执行到</a:t>
            </a:r>
            <a:r>
              <a:rPr lang="en-US" altLang="zh-CN" sz="2400" b="1" dirty="0">
                <a:solidFill>
                  <a:srgbClr val="0000FF"/>
                </a:solidFill>
              </a:rPr>
              <a:t>main()</a:t>
            </a:r>
            <a:r>
              <a:rPr lang="zh-CN" altLang="en-US" sz="2400" b="1" dirty="0">
                <a:solidFill>
                  <a:srgbClr val="0000FF"/>
                </a:solidFill>
              </a:rPr>
              <a:t>函数结束则结束</a:t>
            </a:r>
            <a:r>
              <a:rPr lang="zh-CN" altLang="en-US" sz="2400" b="1" dirty="0" smtClean="0">
                <a:solidFill>
                  <a:srgbClr val="0000FF"/>
                </a:solidFill>
              </a:rPr>
              <a:t>。</a:t>
            </a:r>
            <a:r>
              <a:rPr lang="zh-CN" altLang="en-US" sz="2400" b="1" dirty="0" smtClean="0">
                <a:solidFill>
                  <a:srgbClr val="000000"/>
                </a:solidFill>
              </a:rPr>
              <a:t>在</a:t>
            </a:r>
            <a:r>
              <a:rPr lang="en-US" altLang="zh-CN" sz="2400" b="1" dirty="0">
                <a:solidFill>
                  <a:srgbClr val="000000"/>
                </a:solidFill>
              </a:rPr>
              <a:t>main()</a:t>
            </a:r>
            <a:r>
              <a:rPr lang="zh-CN" altLang="en-US" sz="2400" b="1" dirty="0">
                <a:solidFill>
                  <a:srgbClr val="000000"/>
                </a:solidFill>
              </a:rPr>
              <a:t>函数中调用其它函数，其它函数也可以相互调用，但</a:t>
            </a:r>
            <a:r>
              <a:rPr lang="en-US" altLang="zh-CN" sz="2400" b="1" dirty="0">
                <a:solidFill>
                  <a:srgbClr val="000000"/>
                </a:solidFill>
              </a:rPr>
              <a:t>main()</a:t>
            </a:r>
            <a:r>
              <a:rPr lang="zh-CN" altLang="en-US" sz="2400" b="1" dirty="0">
                <a:solidFill>
                  <a:srgbClr val="000000"/>
                </a:solidFill>
              </a:rPr>
              <a:t>函数</a:t>
            </a:r>
            <a:r>
              <a:rPr lang="zh-CN" altLang="en-US" sz="2400" b="1" dirty="0">
                <a:solidFill>
                  <a:srgbClr val="0000FF"/>
                </a:solidFill>
              </a:rPr>
              <a:t>只能调用其它的功能函数</a:t>
            </a:r>
            <a:r>
              <a:rPr lang="zh-CN" altLang="en-US" sz="2400" b="1" dirty="0">
                <a:solidFill>
                  <a:srgbClr val="000000"/>
                </a:solidFill>
              </a:rPr>
              <a:t>，而不能被其它的函数所调用。</a:t>
            </a:r>
          </a:p>
          <a:p>
            <a:pPr eaLnBrk="1" hangingPunct="1">
              <a:lnSpc>
                <a:spcPct val="115000"/>
              </a:lnSpc>
              <a:spcBef>
                <a:spcPct val="0"/>
              </a:spcBef>
              <a:buClrTx/>
              <a:buFontTx/>
              <a:buNone/>
            </a:pPr>
            <a:r>
              <a:rPr lang="zh-CN" altLang="en-US" sz="2400" b="1" dirty="0">
                <a:solidFill>
                  <a:srgbClr val="000000"/>
                </a:solidFill>
              </a:rPr>
              <a:t>       </a:t>
            </a:r>
            <a:r>
              <a:rPr lang="zh-CN" altLang="en-US" sz="2400" b="1" dirty="0">
                <a:solidFill>
                  <a:srgbClr val="3333CC"/>
                </a:solidFill>
              </a:rPr>
              <a:t>功能函数</a:t>
            </a:r>
            <a:r>
              <a:rPr lang="zh-CN" altLang="en-US" sz="2400" b="1" dirty="0">
                <a:solidFill>
                  <a:srgbClr val="000000"/>
                </a:solidFill>
              </a:rPr>
              <a:t>可以是</a:t>
            </a:r>
            <a:r>
              <a:rPr lang="en-US" altLang="zh-CN" sz="2400" b="1" dirty="0" smtClean="0">
                <a:solidFill>
                  <a:srgbClr val="000000"/>
                </a:solidFill>
              </a:rPr>
              <a:t>C51</a:t>
            </a:r>
            <a:r>
              <a:rPr lang="zh-CN" altLang="en-US" sz="2400" b="1" dirty="0" smtClean="0">
                <a:solidFill>
                  <a:srgbClr val="000000"/>
                </a:solidFill>
              </a:rPr>
              <a:t>语言</a:t>
            </a:r>
            <a:r>
              <a:rPr lang="zh-CN" altLang="en-US" sz="2400" b="1" dirty="0">
                <a:solidFill>
                  <a:srgbClr val="000000"/>
                </a:solidFill>
              </a:rPr>
              <a:t>编译器提供的库函数，也可以是由用户定义的自定义函数。在编制</a:t>
            </a:r>
            <a:r>
              <a:rPr lang="en-US" altLang="zh-CN" sz="2400" b="1" dirty="0" smtClean="0">
                <a:solidFill>
                  <a:srgbClr val="000000"/>
                </a:solidFill>
              </a:rPr>
              <a:t>C51</a:t>
            </a:r>
            <a:r>
              <a:rPr lang="zh-CN" altLang="en-US" sz="2400" b="1" dirty="0" smtClean="0">
                <a:solidFill>
                  <a:srgbClr val="000000"/>
                </a:solidFill>
              </a:rPr>
              <a:t>程序</a:t>
            </a:r>
            <a:r>
              <a:rPr lang="zh-CN" altLang="en-US" sz="2400" b="1" dirty="0">
                <a:solidFill>
                  <a:srgbClr val="000000"/>
                </a:solidFill>
              </a:rPr>
              <a:t>时，程序的开始部分一般是预处理命令、函数说明和变量定义等。</a:t>
            </a:r>
            <a:r>
              <a:rPr lang="zh-CN" altLang="en-US" sz="2400" dirty="0">
                <a:solidFill>
                  <a:srgbClr val="000000"/>
                </a:solidFill>
              </a:rPr>
              <a:t> </a:t>
            </a:r>
          </a:p>
        </p:txBody>
      </p:sp>
      <p:sp>
        <p:nvSpPr>
          <p:cNvPr id="2" name="页脚占位符 1"/>
          <p:cNvSpPr>
            <a:spLocks noGrp="1"/>
          </p:cNvSpPr>
          <p:nvPr>
            <p:ph type="ftr" sz="quarter" idx="10"/>
          </p:nvPr>
        </p:nvSpPr>
        <p:spPr/>
        <p:txBody>
          <a:bodyPr/>
          <a:lstStyle/>
          <a:p>
            <a:pPr>
              <a:defRPr/>
            </a:pPr>
            <a:fld id="{7CA947C6-B369-456E-ADDA-9F40E5DCF73E}" type="slidenum">
              <a:rPr lang="en-US" altLang="zh-CN" smtClean="0">
                <a:solidFill>
                  <a:srgbClr val="000000"/>
                </a:solidFill>
              </a:rPr>
              <a:pPr>
                <a:defRPr/>
              </a:pPr>
              <a:t>28</a:t>
            </a:fld>
            <a:endParaRPr lang="en-US" altLang="zh-CN" dirty="0">
              <a:solidFill>
                <a:srgbClr val="000000"/>
              </a:solidFill>
            </a:endParaRPr>
          </a:p>
        </p:txBody>
      </p:sp>
      <p:pic>
        <p:nvPicPr>
          <p:cNvPr id="3" name="图片 2"/>
          <p:cNvPicPr>
            <a:picLocks noChangeAspect="1"/>
          </p:cNvPicPr>
          <p:nvPr/>
        </p:nvPicPr>
        <p:blipFill>
          <a:blip r:embed="rId3"/>
          <a:stretch>
            <a:fillRect/>
          </a:stretch>
        </p:blipFill>
        <p:spPr>
          <a:xfrm>
            <a:off x="181777" y="548680"/>
            <a:ext cx="8939741" cy="2444708"/>
          </a:xfrm>
          <a:prstGeom prst="rect">
            <a:avLst/>
          </a:prstGeom>
        </p:spPr>
      </p:pic>
      <p:sp>
        <p:nvSpPr>
          <p:cNvPr id="5" name="矩形 4"/>
          <p:cNvSpPr/>
          <p:nvPr/>
        </p:nvSpPr>
        <p:spPr>
          <a:xfrm>
            <a:off x="181777" y="68892"/>
            <a:ext cx="5573857" cy="461665"/>
          </a:xfrm>
          <a:prstGeom prst="rect">
            <a:avLst/>
          </a:prstGeom>
        </p:spPr>
        <p:txBody>
          <a:bodyPr wrap="square">
            <a:spAutoFit/>
          </a:bodyPr>
          <a:lstStyle/>
          <a:p>
            <a:pPr lvl="0" indent="612000">
              <a:spcBef>
                <a:spcPts val="600"/>
              </a:spcBef>
            </a:pPr>
            <a:r>
              <a:rPr lang="en-US" altLang="zh-CN" sz="2400" b="1" kern="0" dirty="0">
                <a:solidFill>
                  <a:srgbClr val="3333CC"/>
                </a:solidFill>
                <a:latin typeface="Calibri"/>
              </a:rPr>
              <a:t>C51</a:t>
            </a:r>
            <a:r>
              <a:rPr lang="zh-CN" altLang="en-US" sz="2400" b="1" kern="0" dirty="0">
                <a:solidFill>
                  <a:srgbClr val="3333CC"/>
                </a:solidFill>
                <a:latin typeface="Calibri"/>
              </a:rPr>
              <a:t>程序结构一般如下：</a:t>
            </a:r>
          </a:p>
        </p:txBody>
      </p:sp>
    </p:spTree>
    <p:extLst>
      <p:ext uri="{BB962C8B-B14F-4D97-AF65-F5344CB8AC3E}">
        <p14:creationId xmlns:p14="http://schemas.microsoft.com/office/powerpoint/2010/main" val="14895338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p:cNvSpPr>
            <a:spLocks noGrp="1"/>
          </p:cNvSpPr>
          <p:nvPr>
            <p:ph type="ftr" sz="quarter" idx="10"/>
          </p:nvPr>
        </p:nvSpPr>
        <p:spPr/>
        <p:txBody>
          <a:bodyPr/>
          <a:lstStyle/>
          <a:p>
            <a:pPr>
              <a:defRPr/>
            </a:pPr>
            <a:fld id="{6B6DE3ED-AE1C-4963-864F-539810B7FD9D}" type="slidenum">
              <a:rPr lang="en-US" altLang="zh-CN" smtClean="0">
                <a:solidFill>
                  <a:srgbClr val="000000"/>
                </a:solidFill>
              </a:rPr>
              <a:pPr>
                <a:defRPr/>
              </a:pPr>
              <a:t>29</a:t>
            </a:fld>
            <a:endParaRPr lang="en-US" altLang="zh-CN" dirty="0">
              <a:solidFill>
                <a:srgbClr val="000000"/>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5664" y="1124744"/>
            <a:ext cx="8548824" cy="50333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75344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7504" y="1196752"/>
            <a:ext cx="8928992" cy="4823048"/>
          </a:xfrm>
        </p:spPr>
        <p:txBody>
          <a:bodyPr/>
          <a:lstStyle/>
          <a:p>
            <a:r>
              <a:rPr lang="en-US" altLang="zh-CN" sz="2400" dirty="0">
                <a:solidFill>
                  <a:schemeClr val="tx1"/>
                </a:solidFill>
              </a:rPr>
              <a:t>C</a:t>
            </a:r>
            <a:r>
              <a:rPr lang="zh-CN" altLang="en-US" sz="2400" dirty="0">
                <a:solidFill>
                  <a:schemeClr val="tx1"/>
                </a:solidFill>
              </a:rPr>
              <a:t>语言的</a:t>
            </a:r>
            <a:r>
              <a:rPr lang="zh-CN" altLang="en-US" sz="2400" dirty="0">
                <a:solidFill>
                  <a:srgbClr val="0000FF"/>
                </a:solidFill>
              </a:rPr>
              <a:t>开发效率高</a:t>
            </a:r>
            <a:r>
              <a:rPr lang="zh-CN" altLang="en-US" sz="2400" dirty="0">
                <a:solidFill>
                  <a:schemeClr val="tx1"/>
                </a:solidFill>
              </a:rPr>
              <a:t>，故可缩短开发时间，增加程序可读性和可维护性。</a:t>
            </a:r>
            <a:r>
              <a:rPr lang="en-US" altLang="zh-CN" sz="2400" dirty="0">
                <a:solidFill>
                  <a:schemeClr val="tx1"/>
                </a:solidFill>
              </a:rPr>
              <a:t>C</a:t>
            </a:r>
            <a:r>
              <a:rPr lang="zh-CN" altLang="en-US" sz="2400" dirty="0">
                <a:solidFill>
                  <a:schemeClr val="tx1"/>
                </a:solidFill>
              </a:rPr>
              <a:t>语言可以嵌入汇编语言来解决高时效性的代码编写问题。</a:t>
            </a:r>
            <a:r>
              <a:rPr lang="en-US" altLang="zh-CN" sz="2400" dirty="0">
                <a:solidFill>
                  <a:schemeClr val="tx1"/>
                </a:solidFill>
              </a:rPr>
              <a:t>C</a:t>
            </a:r>
            <a:r>
              <a:rPr lang="zh-CN" altLang="en-US" sz="2400" dirty="0">
                <a:solidFill>
                  <a:schemeClr val="tx1"/>
                </a:solidFill>
              </a:rPr>
              <a:t>语言得到了广泛的支持和应用，很多硬件开发都可以用</a:t>
            </a:r>
            <a:r>
              <a:rPr lang="en-US" altLang="zh-CN" sz="2400" dirty="0">
                <a:solidFill>
                  <a:schemeClr val="tx1"/>
                </a:solidFill>
              </a:rPr>
              <a:t>C</a:t>
            </a:r>
            <a:r>
              <a:rPr lang="zh-CN" altLang="en-US" sz="2400" dirty="0">
                <a:solidFill>
                  <a:schemeClr val="tx1"/>
                </a:solidFill>
              </a:rPr>
              <a:t>语言编程，如单片机、</a:t>
            </a:r>
            <a:r>
              <a:rPr lang="en-US" altLang="zh-CN" sz="2400" dirty="0">
                <a:solidFill>
                  <a:schemeClr val="tx1"/>
                </a:solidFill>
              </a:rPr>
              <a:t>ARM</a:t>
            </a:r>
            <a:r>
              <a:rPr lang="zh-CN" altLang="en-US" sz="2400" dirty="0">
                <a:solidFill>
                  <a:schemeClr val="tx1"/>
                </a:solidFill>
              </a:rPr>
              <a:t>、</a:t>
            </a:r>
            <a:r>
              <a:rPr lang="en-US" altLang="zh-CN" sz="2400" dirty="0">
                <a:solidFill>
                  <a:schemeClr val="tx1"/>
                </a:solidFill>
              </a:rPr>
              <a:t>DSP</a:t>
            </a:r>
            <a:r>
              <a:rPr lang="zh-CN" altLang="en-US" sz="2400" dirty="0">
                <a:solidFill>
                  <a:schemeClr val="tx1"/>
                </a:solidFill>
              </a:rPr>
              <a:t>等。但</a:t>
            </a:r>
            <a:r>
              <a:rPr lang="en-US" altLang="zh-CN" sz="2400" dirty="0">
                <a:solidFill>
                  <a:schemeClr val="tx1"/>
                </a:solidFill>
              </a:rPr>
              <a:t>C</a:t>
            </a:r>
            <a:r>
              <a:rPr lang="zh-CN" altLang="en-US" sz="2400" dirty="0">
                <a:solidFill>
                  <a:schemeClr val="tx1"/>
                </a:solidFill>
              </a:rPr>
              <a:t>语言的编译效率</a:t>
            </a:r>
            <a:r>
              <a:rPr lang="zh-CN" altLang="en-US" sz="2400" dirty="0" smtClean="0">
                <a:solidFill>
                  <a:schemeClr val="tx1"/>
                </a:solidFill>
              </a:rPr>
              <a:t>比汇编</a:t>
            </a:r>
            <a:r>
              <a:rPr lang="zh-CN" altLang="en-US" sz="2400" dirty="0">
                <a:solidFill>
                  <a:schemeClr val="tx1"/>
                </a:solidFill>
              </a:rPr>
              <a:t>语占低。</a:t>
            </a:r>
          </a:p>
          <a:p>
            <a:r>
              <a:rPr lang="en-US" altLang="zh-CN" sz="2400" dirty="0" smtClean="0">
                <a:solidFill>
                  <a:schemeClr val="tx1"/>
                </a:solidFill>
              </a:rPr>
              <a:t>C51</a:t>
            </a:r>
            <a:r>
              <a:rPr lang="zh-CN" altLang="en-US" sz="2400" dirty="0">
                <a:solidFill>
                  <a:schemeClr val="tx1"/>
                </a:solidFill>
              </a:rPr>
              <a:t>语言已成</a:t>
            </a:r>
            <a:r>
              <a:rPr lang="zh-CN" altLang="en-US" sz="2400" dirty="0">
                <a:solidFill>
                  <a:srgbClr val="0000FF"/>
                </a:solidFill>
              </a:rPr>
              <a:t>单片机开发主流</a:t>
            </a:r>
            <a:r>
              <a:rPr lang="zh-CN" altLang="en-US" sz="2400" dirty="0" smtClean="0">
                <a:solidFill>
                  <a:srgbClr val="0000FF"/>
                </a:solidFill>
              </a:rPr>
              <a:t>语言</a:t>
            </a:r>
            <a:r>
              <a:rPr lang="zh-CN" altLang="en-US" sz="2400" dirty="0" smtClean="0">
                <a:solidFill>
                  <a:schemeClr val="tx1"/>
                </a:solidFill>
              </a:rPr>
              <a:t>，</a:t>
            </a:r>
            <a:r>
              <a:rPr lang="zh-CN" altLang="en-US" sz="2400" dirty="0">
                <a:solidFill>
                  <a:schemeClr val="tx1"/>
                </a:solidFill>
              </a:rPr>
              <a:t>集多种高级语言的特点，并具备汇编语言的功能，支持当前程序设计中广泛采用的自顶向下的结构化程序设计技术，能直接对计算机的硬件进行操作。</a:t>
            </a:r>
          </a:p>
          <a:p>
            <a:r>
              <a:rPr lang="en-US" altLang="zh-CN" sz="2400" dirty="0">
                <a:solidFill>
                  <a:schemeClr val="tx1"/>
                </a:solidFill>
              </a:rPr>
              <a:t>C51</a:t>
            </a:r>
            <a:r>
              <a:rPr lang="zh-CN" altLang="en-US" sz="2400" dirty="0">
                <a:solidFill>
                  <a:schemeClr val="tx1"/>
                </a:solidFill>
              </a:rPr>
              <a:t>有</a:t>
            </a:r>
            <a:r>
              <a:rPr lang="zh-CN" altLang="en-US" sz="2400" dirty="0">
                <a:solidFill>
                  <a:srgbClr val="0000FF"/>
                </a:solidFill>
              </a:rPr>
              <a:t>丰富的库函数</a:t>
            </a:r>
            <a:r>
              <a:rPr lang="zh-CN" altLang="en-US" sz="2400" dirty="0">
                <a:solidFill>
                  <a:schemeClr val="tx1"/>
                </a:solidFill>
              </a:rPr>
              <a:t>，运算速度快，编译效率高，缩编程序很容易的在不同类型的计算机之间进行移植，因此应用范围日益广泛</a:t>
            </a:r>
            <a:r>
              <a:rPr lang="zh-CN" altLang="en-US" sz="2400" dirty="0" smtClean="0">
                <a:solidFill>
                  <a:schemeClr val="tx1"/>
                </a:solidFill>
              </a:rPr>
              <a:t>。</a:t>
            </a:r>
            <a:endParaRPr lang="en-US" altLang="zh-CN" sz="2400" dirty="0" smtClean="0">
              <a:solidFill>
                <a:schemeClr val="tx1"/>
              </a:solidFill>
            </a:endParaRPr>
          </a:p>
          <a:p>
            <a:pPr lvl="0"/>
            <a:r>
              <a:rPr lang="zh-CN" altLang="en-US" sz="2400" dirty="0">
                <a:solidFill>
                  <a:srgbClr val="0000FF"/>
                </a:solidFill>
              </a:rPr>
              <a:t>学习本节内容要求读者具有</a:t>
            </a:r>
            <a:r>
              <a:rPr lang="en-US" altLang="zh-CN" sz="2400" dirty="0">
                <a:solidFill>
                  <a:srgbClr val="0000FF"/>
                </a:solidFill>
              </a:rPr>
              <a:t>C</a:t>
            </a:r>
            <a:r>
              <a:rPr lang="zh-CN" altLang="en-US" sz="2400" dirty="0">
                <a:solidFill>
                  <a:srgbClr val="0000FF"/>
                </a:solidFill>
              </a:rPr>
              <a:t>语言程序设计基础</a:t>
            </a:r>
            <a:r>
              <a:rPr lang="zh-CN" altLang="en-US" sz="2400" dirty="0" smtClean="0">
                <a:solidFill>
                  <a:srgbClr val="0000FF"/>
                </a:solidFill>
              </a:rPr>
              <a:t>。</a:t>
            </a:r>
            <a:endParaRPr lang="zh-CN" altLang="en-US" sz="2400" dirty="0">
              <a:solidFill>
                <a:schemeClr val="tx1"/>
              </a:solidFill>
            </a:endParaRP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6EDB4C40-F926-46D1-9F26-A0D50AD47EFF}" type="slidenum">
              <a:rPr lang="en-US" altLang="zh-CN" smtClean="0"/>
              <a:t>3</a:t>
            </a:fld>
            <a:endParaRPr lang="en-US" altLang="zh-CN" dirty="0"/>
          </a:p>
        </p:txBody>
      </p:sp>
    </p:spTree>
    <p:extLst>
      <p:ext uri="{BB962C8B-B14F-4D97-AF65-F5344CB8AC3E}">
        <p14:creationId xmlns:p14="http://schemas.microsoft.com/office/powerpoint/2010/main" val="4686291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endParaRPr lang="zh-CN" altLang="en-US" dirty="0"/>
          </a:p>
        </p:txBody>
      </p:sp>
      <p:sp>
        <p:nvSpPr>
          <p:cNvPr id="4" name="页脚占位符 3"/>
          <p:cNvSpPr>
            <a:spLocks noGrp="1"/>
          </p:cNvSpPr>
          <p:nvPr>
            <p:ph type="ftr" sz="quarter" idx="10"/>
          </p:nvPr>
        </p:nvSpPr>
        <p:spPr/>
        <p:txBody>
          <a:bodyPr/>
          <a:lstStyle/>
          <a:p>
            <a:pPr>
              <a:defRPr/>
            </a:pPr>
            <a:fld id="{BD8FA9A7-851A-4246-A859-EF3A45E264D0}" type="slidenum">
              <a:rPr lang="en-US" altLang="zh-CN" smtClean="0">
                <a:solidFill>
                  <a:srgbClr val="000000"/>
                </a:solidFill>
              </a:rPr>
              <a:pPr>
                <a:defRPr/>
              </a:pPr>
              <a:t>30</a:t>
            </a:fld>
            <a:endParaRPr lang="en-US" altLang="zh-CN" dirty="0">
              <a:solidFill>
                <a:srgbClr val="000000"/>
              </a:solidFill>
            </a:endParaRPr>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690876"/>
            <a:ext cx="8477250" cy="5514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文本框 1"/>
          <p:cNvSpPr txBox="1"/>
          <p:nvPr/>
        </p:nvSpPr>
        <p:spPr>
          <a:xfrm>
            <a:off x="2260104" y="3933056"/>
            <a:ext cx="1728192" cy="646331"/>
          </a:xfrm>
          <a:prstGeom prst="rect">
            <a:avLst/>
          </a:prstGeom>
          <a:noFill/>
        </p:spPr>
        <p:txBody>
          <a:bodyPr wrap="square" rtlCol="0">
            <a:spAutoFit/>
          </a:bodyPr>
          <a:lstStyle/>
          <a:p>
            <a:r>
              <a:rPr lang="en-US" altLang="zh-CN" sz="1800" b="1" dirty="0" smtClean="0">
                <a:solidFill>
                  <a:srgbClr val="C00000"/>
                </a:solidFill>
              </a:rPr>
              <a:t>//</a:t>
            </a:r>
            <a:r>
              <a:rPr lang="zh-CN" altLang="en-US" sz="1800" b="1" dirty="0" smtClean="0">
                <a:solidFill>
                  <a:srgbClr val="C00000"/>
                </a:solidFill>
              </a:rPr>
              <a:t>单片机相关寄存器的设置</a:t>
            </a:r>
            <a:endParaRPr lang="zh-CN" altLang="en-US" sz="1800" b="1" dirty="0">
              <a:solidFill>
                <a:srgbClr val="C00000"/>
              </a:solidFill>
            </a:endParaRPr>
          </a:p>
        </p:txBody>
      </p:sp>
    </p:spTree>
    <p:extLst>
      <p:ext uri="{BB962C8B-B14F-4D97-AF65-F5344CB8AC3E}">
        <p14:creationId xmlns:p14="http://schemas.microsoft.com/office/powerpoint/2010/main" val="16369682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35012" y="390525"/>
            <a:ext cx="7673975" cy="609600"/>
          </a:xfrm>
        </p:spPr>
        <p:txBody>
          <a:bodyPr/>
          <a:lstStyle/>
          <a:p>
            <a:pPr algn="l"/>
            <a:r>
              <a:rPr lang="zh-CN" altLang="en-US" b="1" dirty="0" smtClean="0">
                <a:solidFill>
                  <a:srgbClr val="990000"/>
                </a:solidFill>
              </a:rPr>
              <a:t>例 </a:t>
            </a:r>
            <a:r>
              <a:rPr lang="en-US" altLang="zh-CN" b="1" dirty="0" smtClean="0">
                <a:solidFill>
                  <a:srgbClr val="990000"/>
                </a:solidFill>
              </a:rPr>
              <a:t>2    </a:t>
            </a:r>
            <a:r>
              <a:rPr lang="zh-CN" altLang="en-US" b="1" dirty="0" smtClean="0">
                <a:solidFill>
                  <a:srgbClr val="990000"/>
                </a:solidFill>
              </a:rPr>
              <a:t>计算</a:t>
            </a:r>
            <a:r>
              <a:rPr lang="en-US" altLang="zh-CN" b="1" dirty="0" smtClean="0">
                <a:solidFill>
                  <a:srgbClr val="990000"/>
                </a:solidFill>
              </a:rPr>
              <a:t>10+24=34</a:t>
            </a:r>
            <a:r>
              <a:rPr lang="zh-CN" altLang="en-US" b="1" dirty="0" smtClean="0">
                <a:solidFill>
                  <a:srgbClr val="990000"/>
                </a:solidFill>
              </a:rPr>
              <a:t>的编程</a:t>
            </a:r>
            <a:endParaRPr lang="zh-CN" altLang="en-US" b="1" dirty="0">
              <a:solidFill>
                <a:srgbClr val="990000"/>
              </a:solidFill>
            </a:endParaRPr>
          </a:p>
        </p:txBody>
      </p:sp>
      <p:sp>
        <p:nvSpPr>
          <p:cNvPr id="3" name="内容占位符 2"/>
          <p:cNvSpPr>
            <a:spLocks noGrp="1"/>
          </p:cNvSpPr>
          <p:nvPr>
            <p:ph idx="1"/>
          </p:nvPr>
        </p:nvSpPr>
        <p:spPr/>
        <p:txBody>
          <a:bodyPr/>
          <a:lstStyle/>
          <a:p>
            <a:endParaRPr lang="zh-CN" altLang="en-US"/>
          </a:p>
        </p:txBody>
      </p:sp>
      <p:sp>
        <p:nvSpPr>
          <p:cNvPr id="4" name="页脚占位符 3"/>
          <p:cNvSpPr>
            <a:spLocks noGrp="1"/>
          </p:cNvSpPr>
          <p:nvPr>
            <p:ph type="ftr" sz="quarter" idx="10"/>
          </p:nvPr>
        </p:nvSpPr>
        <p:spPr/>
        <p:txBody>
          <a:bodyPr/>
          <a:lstStyle/>
          <a:p>
            <a:pPr>
              <a:defRPr/>
            </a:pPr>
            <a:fld id="{93BAD53B-E92C-4F94-B8B6-12C978BEF507}" type="slidenum">
              <a:rPr lang="en-US" altLang="zh-CN" smtClean="0">
                <a:solidFill>
                  <a:srgbClr val="000000"/>
                </a:solidFill>
              </a:rPr>
              <a:pPr>
                <a:defRPr/>
              </a:pPr>
              <a:t>31</a:t>
            </a:fld>
            <a:endParaRPr lang="en-US" altLang="zh-CN" dirty="0">
              <a:solidFill>
                <a:srgbClr val="000000"/>
              </a:solidFill>
            </a:endParaRPr>
          </a:p>
        </p:txBody>
      </p:sp>
      <p:pic>
        <p:nvPicPr>
          <p:cNvPr id="5" name="图片 4"/>
          <p:cNvPicPr>
            <a:picLocks noChangeAspect="1"/>
          </p:cNvPicPr>
          <p:nvPr/>
        </p:nvPicPr>
        <p:blipFill>
          <a:blip r:embed="rId2"/>
          <a:stretch>
            <a:fillRect/>
          </a:stretch>
        </p:blipFill>
        <p:spPr>
          <a:xfrm>
            <a:off x="107504" y="1066799"/>
            <a:ext cx="8928992" cy="5019675"/>
          </a:xfrm>
          <a:prstGeom prst="rect">
            <a:avLst/>
          </a:prstGeom>
        </p:spPr>
      </p:pic>
    </p:spTree>
    <p:extLst>
      <p:ext uri="{BB962C8B-B14F-4D97-AF65-F5344CB8AC3E}">
        <p14:creationId xmlns:p14="http://schemas.microsoft.com/office/powerpoint/2010/main" val="19243781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b="1" dirty="0">
                <a:solidFill>
                  <a:srgbClr val="9900FF"/>
                </a:solidFill>
                <a:cs typeface="+mn-cs"/>
              </a:rPr>
              <a:t> </a:t>
            </a:r>
            <a:r>
              <a:rPr lang="en-US" altLang="zh-CN" sz="3200" b="1" dirty="0">
                <a:solidFill>
                  <a:srgbClr val="9900FF"/>
                </a:solidFill>
                <a:cs typeface="+mn-cs"/>
              </a:rPr>
              <a:t>2</a:t>
            </a:r>
            <a:r>
              <a:rPr lang="en-US" altLang="zh-CN" sz="3200" b="1" dirty="0" smtClean="0">
                <a:solidFill>
                  <a:srgbClr val="9900FF"/>
                </a:solidFill>
                <a:cs typeface="+mn-cs"/>
              </a:rPr>
              <a:t>. </a:t>
            </a:r>
            <a:r>
              <a:rPr lang="en-US" altLang="zh-CN" sz="3200" b="1" dirty="0">
                <a:solidFill>
                  <a:srgbClr val="9900FF"/>
                </a:solidFill>
                <a:cs typeface="+mn-cs"/>
              </a:rPr>
              <a:t>C</a:t>
            </a:r>
            <a:r>
              <a:rPr lang="zh-CN" altLang="en-US" sz="3200" b="1" dirty="0">
                <a:solidFill>
                  <a:srgbClr val="9900FF"/>
                </a:solidFill>
                <a:cs typeface="+mn-cs"/>
              </a:rPr>
              <a:t>程序的上机</a:t>
            </a:r>
            <a:r>
              <a:rPr lang="zh-CN" altLang="en-US" sz="3200" b="1" dirty="0" smtClean="0">
                <a:solidFill>
                  <a:srgbClr val="9900FF"/>
                </a:solidFill>
                <a:cs typeface="+mn-cs"/>
              </a:rPr>
              <a:t>步骤，如图</a:t>
            </a:r>
            <a:r>
              <a:rPr lang="en-US" altLang="zh-CN" sz="3200" b="1" dirty="0" smtClean="0">
                <a:solidFill>
                  <a:srgbClr val="9900FF"/>
                </a:solidFill>
                <a:cs typeface="+mn-cs"/>
              </a:rPr>
              <a:t>3.4</a:t>
            </a:r>
            <a:r>
              <a:rPr lang="zh-CN" altLang="en-US" sz="3200" b="1" dirty="0" smtClean="0">
                <a:solidFill>
                  <a:srgbClr val="9900FF"/>
                </a:solidFill>
                <a:cs typeface="+mn-cs"/>
              </a:rPr>
              <a:t>所示。</a:t>
            </a:r>
            <a:endParaRPr lang="zh-CN" altLang="en-US" sz="3200" b="1" dirty="0">
              <a:solidFill>
                <a:srgbClr val="9900FF"/>
              </a:solidFill>
            </a:endParaRPr>
          </a:p>
        </p:txBody>
      </p:sp>
      <p:sp>
        <p:nvSpPr>
          <p:cNvPr id="3" name="内容占位符 2"/>
          <p:cNvSpPr>
            <a:spLocks noGrp="1"/>
          </p:cNvSpPr>
          <p:nvPr>
            <p:ph idx="1"/>
          </p:nvPr>
        </p:nvSpPr>
        <p:spPr/>
        <p:txBody>
          <a:bodyPr/>
          <a:lstStyle/>
          <a:p>
            <a:endParaRPr lang="zh-CN" altLang="en-US" sz="2400" dirty="0"/>
          </a:p>
        </p:txBody>
      </p:sp>
      <p:sp>
        <p:nvSpPr>
          <p:cNvPr id="4" name="页脚占位符 3"/>
          <p:cNvSpPr>
            <a:spLocks noGrp="1"/>
          </p:cNvSpPr>
          <p:nvPr>
            <p:ph type="ftr" sz="quarter" idx="10"/>
          </p:nvPr>
        </p:nvSpPr>
        <p:spPr/>
        <p:txBody>
          <a:bodyPr/>
          <a:lstStyle/>
          <a:p>
            <a:pPr>
              <a:defRPr/>
            </a:pPr>
            <a:fld id="{7BC0B912-D9C6-48C5-9598-C25928C0AE9A}" type="slidenum">
              <a:rPr lang="en-US" altLang="zh-CN" smtClean="0">
                <a:solidFill>
                  <a:srgbClr val="FFFF00"/>
                </a:solidFill>
              </a:rPr>
              <a:pPr>
                <a:defRPr/>
              </a:pPr>
              <a:t>32</a:t>
            </a:fld>
            <a:endParaRPr lang="en-US" altLang="zh-CN" dirty="0">
              <a:solidFill>
                <a:srgbClr val="FFFF00"/>
              </a:solidFill>
            </a:endParaRP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4" y="1052737"/>
            <a:ext cx="8928992" cy="54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7113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3568" y="404664"/>
            <a:ext cx="7673975" cy="609600"/>
          </a:xfrm>
        </p:spPr>
        <p:txBody>
          <a:bodyPr/>
          <a:lstStyle/>
          <a:p>
            <a:pPr algn="l"/>
            <a:r>
              <a:rPr lang="en-US" altLang="zh-CN" sz="3200" b="1" dirty="0" smtClean="0">
                <a:solidFill>
                  <a:srgbClr val="990000"/>
                </a:solidFill>
              </a:rPr>
              <a:t>3.3  </a:t>
            </a:r>
            <a:r>
              <a:rPr lang="en-US" altLang="zh-CN" sz="3200" b="1" dirty="0" err="1" smtClean="0">
                <a:solidFill>
                  <a:srgbClr val="990000"/>
                </a:solidFill>
              </a:rPr>
              <a:t>Keil</a:t>
            </a:r>
            <a:r>
              <a:rPr lang="en-US" altLang="zh-CN" sz="3200" b="1" dirty="0" smtClean="0">
                <a:solidFill>
                  <a:srgbClr val="990000"/>
                </a:solidFill>
              </a:rPr>
              <a:t> C51</a:t>
            </a:r>
            <a:r>
              <a:rPr lang="zh-CN" altLang="en-US" sz="3200" b="1" dirty="0" smtClean="0">
                <a:solidFill>
                  <a:srgbClr val="990000"/>
                </a:solidFill>
              </a:rPr>
              <a:t>集成开发环境简介</a:t>
            </a:r>
            <a:endParaRPr lang="zh-CN" altLang="en-US" sz="3200" b="1" dirty="0">
              <a:solidFill>
                <a:srgbClr val="990000"/>
              </a:solidFill>
            </a:endParaRPr>
          </a:p>
        </p:txBody>
      </p:sp>
      <p:sp>
        <p:nvSpPr>
          <p:cNvPr id="3" name="内容占位符 2"/>
          <p:cNvSpPr>
            <a:spLocks noGrp="1"/>
          </p:cNvSpPr>
          <p:nvPr>
            <p:ph idx="1"/>
          </p:nvPr>
        </p:nvSpPr>
        <p:spPr/>
        <p:txBody>
          <a:bodyPr/>
          <a:lstStyle/>
          <a:p>
            <a:pPr marL="0" lvl="1" indent="612000">
              <a:lnSpc>
                <a:spcPct val="150000"/>
              </a:lnSpc>
              <a:spcBef>
                <a:spcPts val="0"/>
              </a:spcBef>
              <a:buNone/>
            </a:pPr>
            <a:r>
              <a:rPr lang="en-US" altLang="zh-CN" b="1" dirty="0" smtClean="0">
                <a:solidFill>
                  <a:srgbClr val="C00000"/>
                </a:solidFill>
              </a:rPr>
              <a:t>3.3.1  </a:t>
            </a:r>
            <a:r>
              <a:rPr lang="en-US" altLang="zh-CN" b="1" dirty="0" err="1">
                <a:solidFill>
                  <a:srgbClr val="C00000"/>
                </a:solidFill>
              </a:rPr>
              <a:t>Keil</a:t>
            </a:r>
            <a:r>
              <a:rPr lang="en-US" altLang="zh-CN" b="1" dirty="0">
                <a:solidFill>
                  <a:srgbClr val="C00000"/>
                </a:solidFill>
              </a:rPr>
              <a:t> C51</a:t>
            </a:r>
            <a:r>
              <a:rPr lang="zh-CN" altLang="en-US" b="1" dirty="0" smtClean="0">
                <a:solidFill>
                  <a:srgbClr val="C00000"/>
                </a:solidFill>
              </a:rPr>
              <a:t>概述</a:t>
            </a:r>
            <a:endParaRPr lang="en-US" altLang="zh-CN" b="1" dirty="0" smtClean="0">
              <a:solidFill>
                <a:srgbClr val="C00000"/>
              </a:solidFill>
            </a:endParaRPr>
          </a:p>
          <a:p>
            <a:pPr marL="0" lvl="1" indent="612000">
              <a:lnSpc>
                <a:spcPct val="150000"/>
              </a:lnSpc>
              <a:spcBef>
                <a:spcPts val="0"/>
              </a:spcBef>
              <a:buNone/>
            </a:pPr>
            <a:r>
              <a:rPr lang="en-US" altLang="zh-CN" sz="2400" b="1" dirty="0" err="1" smtClean="0">
                <a:solidFill>
                  <a:srgbClr val="000000"/>
                </a:solidFill>
              </a:rPr>
              <a:t>Keil</a:t>
            </a:r>
            <a:r>
              <a:rPr lang="en-US" altLang="zh-CN" sz="2400" b="1" dirty="0">
                <a:solidFill>
                  <a:srgbClr val="000000"/>
                </a:solidFill>
              </a:rPr>
              <a:t> C51</a:t>
            </a:r>
            <a:r>
              <a:rPr lang="zh-CN" altLang="en-US" sz="2400" b="1" dirty="0" smtClean="0">
                <a:solidFill>
                  <a:srgbClr val="000000"/>
                </a:solidFill>
              </a:rPr>
              <a:t>是</a:t>
            </a:r>
            <a:r>
              <a:rPr lang="zh-CN" altLang="en-US" sz="2400" b="1" dirty="0">
                <a:solidFill>
                  <a:srgbClr val="000000"/>
                </a:solidFill>
              </a:rPr>
              <a:t>德</a:t>
            </a:r>
            <a:r>
              <a:rPr lang="zh-CN" altLang="en-US" sz="2400" b="1" dirty="0" smtClean="0">
                <a:solidFill>
                  <a:srgbClr val="000000"/>
                </a:solidFill>
              </a:rPr>
              <a:t>国</a:t>
            </a:r>
            <a:r>
              <a:rPr lang="en-US" altLang="zh-CN" sz="2400" b="1" dirty="0" err="1">
                <a:solidFill>
                  <a:srgbClr val="000000"/>
                </a:solidFill>
              </a:rPr>
              <a:t>Keil</a:t>
            </a:r>
            <a:r>
              <a:rPr lang="en-US" altLang="zh-CN" sz="2400" b="1" dirty="0">
                <a:solidFill>
                  <a:srgbClr val="000000"/>
                </a:solidFill>
              </a:rPr>
              <a:t> </a:t>
            </a:r>
            <a:r>
              <a:rPr lang="zh-CN" altLang="en-US" sz="2400" b="1" dirty="0" smtClean="0">
                <a:solidFill>
                  <a:srgbClr val="000000"/>
                </a:solidFill>
              </a:rPr>
              <a:t>公司</a:t>
            </a:r>
            <a:r>
              <a:rPr lang="zh-CN" altLang="en-US" sz="2400" b="1" dirty="0">
                <a:solidFill>
                  <a:srgbClr val="000000"/>
                </a:solidFill>
              </a:rPr>
              <a:t>出品的</a:t>
            </a:r>
            <a:r>
              <a:rPr lang="en-US" altLang="zh-CN" sz="2400" b="1" dirty="0">
                <a:solidFill>
                  <a:srgbClr val="000000"/>
                </a:solidFill>
              </a:rPr>
              <a:t>51</a:t>
            </a:r>
            <a:r>
              <a:rPr lang="zh-CN" altLang="en-US" sz="2400" b="1" dirty="0">
                <a:solidFill>
                  <a:srgbClr val="000000"/>
                </a:solidFill>
              </a:rPr>
              <a:t>系列兼容单片机</a:t>
            </a:r>
            <a:r>
              <a:rPr lang="en-US" altLang="zh-CN" sz="2400" b="1" dirty="0">
                <a:solidFill>
                  <a:srgbClr val="000000"/>
                </a:solidFill>
              </a:rPr>
              <a:t>C</a:t>
            </a:r>
            <a:r>
              <a:rPr lang="zh-CN" altLang="en-US" sz="2400" b="1" dirty="0">
                <a:solidFill>
                  <a:srgbClr val="000000"/>
                </a:solidFill>
              </a:rPr>
              <a:t>语言</a:t>
            </a:r>
            <a:r>
              <a:rPr lang="zh-CN" altLang="en-US" sz="2400" b="1" dirty="0" smtClean="0">
                <a:solidFill>
                  <a:srgbClr val="000000"/>
                </a:solidFill>
              </a:rPr>
              <a:t>软件集成开发环境，</a:t>
            </a:r>
            <a:r>
              <a:rPr lang="en-US" altLang="zh-CN" sz="2400" b="1" dirty="0">
                <a:solidFill>
                  <a:srgbClr val="000000"/>
                </a:solidFill>
              </a:rPr>
              <a:t>2005</a:t>
            </a:r>
            <a:r>
              <a:rPr lang="zh-CN" altLang="en-US" sz="2400" b="1" dirty="0">
                <a:solidFill>
                  <a:srgbClr val="000000"/>
                </a:solidFill>
              </a:rPr>
              <a:t>年被</a:t>
            </a:r>
            <a:r>
              <a:rPr lang="en-US" altLang="zh-CN" sz="2400" b="1" dirty="0">
                <a:solidFill>
                  <a:srgbClr val="000000"/>
                </a:solidFill>
              </a:rPr>
              <a:t>ARM</a:t>
            </a:r>
            <a:r>
              <a:rPr lang="zh-CN" altLang="en-US" sz="2400" b="1" dirty="0">
                <a:solidFill>
                  <a:srgbClr val="000000"/>
                </a:solidFill>
              </a:rPr>
              <a:t>公司收购。</a:t>
            </a:r>
          </a:p>
          <a:p>
            <a:pPr marL="0" lvl="1" indent="612000">
              <a:lnSpc>
                <a:spcPct val="150000"/>
              </a:lnSpc>
              <a:spcBef>
                <a:spcPts val="0"/>
              </a:spcBef>
              <a:buNone/>
            </a:pPr>
            <a:r>
              <a:rPr lang="en-US" altLang="zh-CN" sz="2400" b="1" dirty="0" err="1">
                <a:solidFill>
                  <a:srgbClr val="000000"/>
                </a:solidFill>
                <a:cs typeface="+mn-cs"/>
              </a:rPr>
              <a:t>Keil</a:t>
            </a:r>
            <a:r>
              <a:rPr lang="en-US" altLang="zh-CN" sz="2400" b="1" dirty="0">
                <a:solidFill>
                  <a:srgbClr val="000000"/>
                </a:solidFill>
                <a:cs typeface="+mn-cs"/>
              </a:rPr>
              <a:t> C51</a:t>
            </a:r>
            <a:r>
              <a:rPr lang="zh-CN" altLang="en-US" sz="2400" b="1" dirty="0">
                <a:solidFill>
                  <a:srgbClr val="000000"/>
                </a:solidFill>
                <a:cs typeface="+mn-cs"/>
              </a:rPr>
              <a:t>已被完全集成到一个功能强大的全新的集成开发环境</a:t>
            </a:r>
            <a:r>
              <a:rPr lang="en-US" altLang="zh-CN" sz="2400" b="1" dirty="0">
                <a:solidFill>
                  <a:srgbClr val="000000"/>
                </a:solidFill>
                <a:cs typeface="+mn-cs"/>
              </a:rPr>
              <a:t>(IDE) </a:t>
            </a:r>
            <a:r>
              <a:rPr lang="en-US" altLang="zh-CN" sz="2400" b="1" dirty="0" err="1">
                <a:solidFill>
                  <a:srgbClr val="000000"/>
                </a:solidFill>
                <a:cs typeface="+mn-cs"/>
              </a:rPr>
              <a:t>Keil</a:t>
            </a:r>
            <a:r>
              <a:rPr lang="en-US" altLang="zh-CN" sz="2400" b="1" dirty="0">
                <a:solidFill>
                  <a:srgbClr val="000000"/>
                </a:solidFill>
                <a:cs typeface="+mn-cs"/>
              </a:rPr>
              <a:t> µVision4 </a:t>
            </a:r>
            <a:r>
              <a:rPr lang="zh-CN" altLang="en-US" sz="2400" b="1" dirty="0">
                <a:solidFill>
                  <a:srgbClr val="000000"/>
                </a:solidFill>
                <a:cs typeface="+mn-cs"/>
              </a:rPr>
              <a:t>中。</a:t>
            </a:r>
            <a:r>
              <a:rPr lang="en-US" altLang="zh-CN" sz="2400" b="1" dirty="0" err="1">
                <a:solidFill>
                  <a:schemeClr val="accent2"/>
                </a:solidFill>
                <a:cs typeface="+mn-cs"/>
              </a:rPr>
              <a:t>Keil</a:t>
            </a:r>
            <a:r>
              <a:rPr lang="en-US" altLang="zh-CN" sz="2400" b="1" dirty="0">
                <a:solidFill>
                  <a:schemeClr val="accent2"/>
                </a:solidFill>
                <a:cs typeface="+mn-cs"/>
              </a:rPr>
              <a:t> µVision4</a:t>
            </a:r>
            <a:r>
              <a:rPr lang="zh-CN" altLang="en-US" sz="2400" b="1" dirty="0">
                <a:solidFill>
                  <a:schemeClr val="accent2"/>
                </a:solidFill>
                <a:cs typeface="+mn-cs"/>
              </a:rPr>
              <a:t>提供了一个在线仿真工具</a:t>
            </a:r>
            <a:r>
              <a:rPr lang="zh-CN" altLang="en-US" sz="2400" b="1" dirty="0">
                <a:solidFill>
                  <a:srgbClr val="000000"/>
                </a:solidFill>
                <a:cs typeface="+mn-cs"/>
              </a:rPr>
              <a:t>，</a:t>
            </a:r>
            <a:r>
              <a:rPr lang="zh-CN" altLang="en-US" sz="2400" b="1" dirty="0">
                <a:solidFill>
                  <a:schemeClr val="accent2"/>
                </a:solidFill>
                <a:cs typeface="+mn-cs"/>
              </a:rPr>
              <a:t>集编辑、编译、链接、调试、仿真等于一体，同时还支持</a:t>
            </a:r>
            <a:r>
              <a:rPr lang="en-US" altLang="zh-CN" sz="2400" b="1" dirty="0">
                <a:solidFill>
                  <a:schemeClr val="accent2"/>
                </a:solidFill>
                <a:cs typeface="+mn-cs"/>
              </a:rPr>
              <a:t>C</a:t>
            </a:r>
            <a:r>
              <a:rPr lang="zh-CN" altLang="en-US" sz="2400" b="1" dirty="0">
                <a:solidFill>
                  <a:schemeClr val="accent2"/>
                </a:solidFill>
                <a:cs typeface="+mn-cs"/>
              </a:rPr>
              <a:t>语言、汇编语言和</a:t>
            </a:r>
            <a:r>
              <a:rPr lang="en-US" altLang="zh-CN" sz="2400" b="1" dirty="0">
                <a:solidFill>
                  <a:schemeClr val="accent2"/>
                </a:solidFill>
                <a:cs typeface="+mn-cs"/>
              </a:rPr>
              <a:t>PLM</a:t>
            </a:r>
            <a:r>
              <a:rPr lang="zh-CN" altLang="en-US" sz="2400" b="1" dirty="0">
                <a:solidFill>
                  <a:schemeClr val="accent2"/>
                </a:solidFill>
                <a:cs typeface="+mn-cs"/>
              </a:rPr>
              <a:t>语言等程序设计，</a:t>
            </a:r>
            <a:r>
              <a:rPr lang="zh-CN" altLang="en-US" sz="2400" b="1" dirty="0">
                <a:solidFill>
                  <a:srgbClr val="000000"/>
                </a:solidFill>
                <a:cs typeface="+mn-cs"/>
              </a:rPr>
              <a:t>它的界面和常用的微软</a:t>
            </a:r>
            <a:r>
              <a:rPr lang="en-US" altLang="zh-CN" sz="2400" b="1" dirty="0">
                <a:solidFill>
                  <a:srgbClr val="000000"/>
                </a:solidFill>
                <a:cs typeface="+mn-cs"/>
              </a:rPr>
              <a:t>VC++</a:t>
            </a:r>
            <a:r>
              <a:rPr lang="zh-CN" altLang="en-US" sz="2400" b="1" dirty="0">
                <a:solidFill>
                  <a:srgbClr val="000000"/>
                </a:solidFill>
                <a:cs typeface="+mn-cs"/>
              </a:rPr>
              <a:t>的界面相似，界面友好，易学易用。</a:t>
            </a:r>
            <a:endParaRPr lang="zh-CN" altLang="en-US" sz="2400" b="1" dirty="0">
              <a:solidFill>
                <a:srgbClr val="000000"/>
              </a:solidFill>
            </a:endParaRPr>
          </a:p>
          <a:p>
            <a:pPr marL="0" lvl="1" indent="612000">
              <a:buNone/>
            </a:pPr>
            <a:endParaRPr lang="zh-CN" altLang="en-US" sz="2400" b="1" dirty="0">
              <a:solidFill>
                <a:srgbClr val="000000"/>
              </a:solidFill>
            </a:endParaRPr>
          </a:p>
        </p:txBody>
      </p:sp>
      <p:sp>
        <p:nvSpPr>
          <p:cNvPr id="4" name="页脚占位符 3"/>
          <p:cNvSpPr>
            <a:spLocks noGrp="1"/>
          </p:cNvSpPr>
          <p:nvPr>
            <p:ph type="ftr" sz="quarter" idx="10"/>
          </p:nvPr>
        </p:nvSpPr>
        <p:spPr/>
        <p:txBody>
          <a:bodyPr/>
          <a:lstStyle/>
          <a:p>
            <a:pPr>
              <a:defRPr/>
            </a:pPr>
            <a:fld id="{F3F928CA-283C-4734-AABF-EFAFB13A431C}" type="slidenum">
              <a:rPr lang="en-US" altLang="zh-CN" smtClean="0">
                <a:solidFill>
                  <a:srgbClr val="FFFF00"/>
                </a:solidFill>
              </a:rPr>
              <a:t>33</a:t>
            </a:fld>
            <a:endParaRPr lang="en-US" altLang="zh-CN" dirty="0">
              <a:solidFill>
                <a:srgbClr val="FFFF00"/>
              </a:solidFill>
            </a:endParaRPr>
          </a:p>
        </p:txBody>
      </p:sp>
    </p:spTree>
    <p:extLst>
      <p:ext uri="{BB962C8B-B14F-4D97-AF65-F5344CB8AC3E}">
        <p14:creationId xmlns:p14="http://schemas.microsoft.com/office/powerpoint/2010/main" val="20914155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a:lnSpc>
                <a:spcPct val="150000"/>
              </a:lnSpc>
            </a:pPr>
            <a:r>
              <a:rPr lang="zh-CN" altLang="en-US" sz="2400" dirty="0" smtClean="0">
                <a:solidFill>
                  <a:schemeClr val="tx1"/>
                </a:solidFill>
              </a:rPr>
              <a:t>开发人员可用</a:t>
            </a:r>
            <a:r>
              <a:rPr lang="zh-CN" altLang="en-US" sz="2400" dirty="0">
                <a:solidFill>
                  <a:schemeClr val="tx1"/>
                </a:solidFill>
              </a:rPr>
              <a:t>集成</a:t>
            </a:r>
            <a:r>
              <a:rPr lang="zh-CN" altLang="en-US" sz="2400" dirty="0" smtClean="0">
                <a:solidFill>
                  <a:schemeClr val="tx1"/>
                </a:solidFill>
              </a:rPr>
              <a:t>开发环境本身</a:t>
            </a:r>
            <a:r>
              <a:rPr lang="zh-CN" altLang="en-US" sz="2400" dirty="0" smtClean="0">
                <a:solidFill>
                  <a:schemeClr val="accent2"/>
                </a:solidFill>
              </a:rPr>
              <a:t>编辑器</a:t>
            </a:r>
            <a:r>
              <a:rPr lang="zh-CN" altLang="en-US" sz="2400" dirty="0">
                <a:solidFill>
                  <a:schemeClr val="accent2"/>
                </a:solidFill>
              </a:rPr>
              <a:t>编辑</a:t>
            </a:r>
            <a:r>
              <a:rPr lang="en-US" altLang="zh-CN" sz="2400" dirty="0" smtClean="0">
                <a:solidFill>
                  <a:schemeClr val="accent2"/>
                </a:solidFill>
              </a:rPr>
              <a:t>C</a:t>
            </a:r>
            <a:r>
              <a:rPr lang="zh-CN" altLang="en-US" sz="2400" dirty="0" smtClean="0">
                <a:solidFill>
                  <a:schemeClr val="accent2"/>
                </a:solidFill>
              </a:rPr>
              <a:t>语言</a:t>
            </a:r>
            <a:r>
              <a:rPr lang="zh-CN" altLang="en-US" sz="2400" dirty="0" smtClean="0">
                <a:solidFill>
                  <a:schemeClr val="tx1"/>
                </a:solidFill>
              </a:rPr>
              <a:t>或</a:t>
            </a:r>
            <a:r>
              <a:rPr lang="zh-CN" altLang="en-US" sz="2400" dirty="0">
                <a:solidFill>
                  <a:schemeClr val="tx1"/>
                </a:solidFill>
              </a:rPr>
              <a:t>汇编语言源文件</a:t>
            </a:r>
            <a:r>
              <a:rPr lang="zh-CN" altLang="en-US" sz="2400" dirty="0" smtClean="0">
                <a:solidFill>
                  <a:schemeClr val="tx1"/>
                </a:solidFill>
              </a:rPr>
              <a:t>，然后分别由</a:t>
            </a:r>
            <a:r>
              <a:rPr lang="en-US" altLang="zh-CN" sz="2400" dirty="0" smtClean="0">
                <a:solidFill>
                  <a:schemeClr val="tx1"/>
                </a:solidFill>
              </a:rPr>
              <a:t>C51</a:t>
            </a:r>
            <a:r>
              <a:rPr lang="zh-CN" altLang="en-US" sz="2400" dirty="0" smtClean="0">
                <a:solidFill>
                  <a:schemeClr val="tx1"/>
                </a:solidFill>
              </a:rPr>
              <a:t>及</a:t>
            </a:r>
            <a:r>
              <a:rPr lang="en-US" altLang="zh-CN" sz="2400" dirty="0" smtClean="0">
                <a:solidFill>
                  <a:schemeClr val="tx1"/>
                </a:solidFill>
              </a:rPr>
              <a:t>A51</a:t>
            </a:r>
            <a:r>
              <a:rPr lang="zh-CN" altLang="en-US" sz="2400" dirty="0" smtClean="0">
                <a:solidFill>
                  <a:schemeClr val="tx1"/>
                </a:solidFill>
              </a:rPr>
              <a:t>编</a:t>
            </a:r>
            <a:r>
              <a:rPr lang="zh-CN" altLang="en-US" sz="2400" dirty="0">
                <a:solidFill>
                  <a:schemeClr val="tx1"/>
                </a:solidFill>
              </a:rPr>
              <a:t>译</a:t>
            </a:r>
            <a:r>
              <a:rPr lang="zh-CN" altLang="en-US" sz="2400" dirty="0" smtClean="0">
                <a:solidFill>
                  <a:schemeClr val="tx1"/>
                </a:solidFill>
              </a:rPr>
              <a:t>器</a:t>
            </a:r>
            <a:r>
              <a:rPr lang="zh-CN" altLang="en-US" sz="2400" dirty="0" smtClean="0">
                <a:solidFill>
                  <a:schemeClr val="accent2"/>
                </a:solidFill>
              </a:rPr>
              <a:t>编译生成目标</a:t>
            </a:r>
            <a:r>
              <a:rPr lang="zh-CN" altLang="en-US" sz="2400" dirty="0">
                <a:solidFill>
                  <a:schemeClr val="accent2"/>
                </a:solidFill>
              </a:rPr>
              <a:t>文件</a:t>
            </a:r>
            <a:r>
              <a:rPr lang="en-US" altLang="zh-CN" sz="2400" dirty="0" smtClean="0">
                <a:solidFill>
                  <a:schemeClr val="accent2"/>
                </a:solidFill>
              </a:rPr>
              <a:t>(.</a:t>
            </a:r>
            <a:r>
              <a:rPr lang="en-US" altLang="zh-CN" sz="2400" dirty="0" err="1" smtClean="0">
                <a:solidFill>
                  <a:schemeClr val="accent2"/>
                </a:solidFill>
              </a:rPr>
              <a:t>obj</a:t>
            </a:r>
            <a:r>
              <a:rPr lang="en-US" altLang="zh-CN" sz="2400" dirty="0">
                <a:solidFill>
                  <a:schemeClr val="accent2"/>
                </a:solidFill>
              </a:rPr>
              <a:t>)</a:t>
            </a:r>
            <a:r>
              <a:rPr lang="zh-CN" altLang="en-US" sz="2400" dirty="0" smtClean="0">
                <a:solidFill>
                  <a:schemeClr val="tx1"/>
                </a:solidFill>
              </a:rPr>
              <a:t>。</a:t>
            </a:r>
            <a:endParaRPr lang="en-US" altLang="zh-CN" sz="2400" dirty="0" smtClean="0">
              <a:solidFill>
                <a:schemeClr val="tx1"/>
              </a:solidFill>
            </a:endParaRPr>
          </a:p>
          <a:p>
            <a:pPr>
              <a:lnSpc>
                <a:spcPct val="150000"/>
              </a:lnSpc>
            </a:pPr>
            <a:r>
              <a:rPr lang="zh-CN" altLang="en-US" sz="2400" dirty="0" smtClean="0">
                <a:solidFill>
                  <a:schemeClr val="tx1"/>
                </a:solidFill>
              </a:rPr>
              <a:t>目标</a:t>
            </a:r>
            <a:r>
              <a:rPr lang="zh-CN" altLang="en-US" sz="2400" dirty="0">
                <a:solidFill>
                  <a:schemeClr val="tx1"/>
                </a:solidFill>
              </a:rPr>
              <a:t>文件可</a:t>
            </a:r>
            <a:r>
              <a:rPr lang="zh-CN" altLang="en-US" sz="2400" dirty="0">
                <a:solidFill>
                  <a:schemeClr val="accent2"/>
                </a:solidFill>
              </a:rPr>
              <a:t>由</a:t>
            </a:r>
            <a:r>
              <a:rPr lang="en-US" altLang="zh-CN" sz="2400" dirty="0">
                <a:solidFill>
                  <a:schemeClr val="accent2"/>
                </a:solidFill>
              </a:rPr>
              <a:t>L51</a:t>
            </a:r>
            <a:r>
              <a:rPr lang="zh-CN" altLang="en-US" sz="2400" dirty="0">
                <a:solidFill>
                  <a:schemeClr val="accent2"/>
                </a:solidFill>
              </a:rPr>
              <a:t>创建生成库文件</a:t>
            </a:r>
            <a:r>
              <a:rPr lang="zh-CN" altLang="en-US" sz="2400" dirty="0" smtClean="0">
                <a:solidFill>
                  <a:schemeClr val="tx1"/>
                </a:solidFill>
              </a:rPr>
              <a:t>，也</a:t>
            </a:r>
            <a:r>
              <a:rPr lang="zh-CN" altLang="en-US" sz="2400" dirty="0">
                <a:solidFill>
                  <a:schemeClr val="tx1"/>
                </a:solidFill>
              </a:rPr>
              <a:t>可以与库</a:t>
            </a:r>
            <a:r>
              <a:rPr lang="zh-CN" altLang="en-US" sz="2400" dirty="0" smtClean="0">
                <a:solidFill>
                  <a:schemeClr val="tx1"/>
                </a:solidFill>
              </a:rPr>
              <a:t>文件一起</a:t>
            </a:r>
            <a:r>
              <a:rPr lang="zh-CN" altLang="en-US" sz="2400" dirty="0">
                <a:solidFill>
                  <a:schemeClr val="tx1"/>
                </a:solidFill>
              </a:rPr>
              <a:t>，经</a:t>
            </a:r>
            <a:r>
              <a:rPr lang="en-US" altLang="zh-CN" sz="2400" dirty="0">
                <a:solidFill>
                  <a:schemeClr val="accent2"/>
                </a:solidFill>
              </a:rPr>
              <a:t>L51</a:t>
            </a:r>
            <a:r>
              <a:rPr lang="zh-CN" altLang="en-US" sz="2400" dirty="0">
                <a:solidFill>
                  <a:schemeClr val="accent2"/>
                </a:solidFill>
              </a:rPr>
              <a:t>链接定位</a:t>
            </a:r>
            <a:r>
              <a:rPr lang="zh-CN" altLang="en-US" sz="2400" dirty="0">
                <a:solidFill>
                  <a:schemeClr val="tx1"/>
                </a:solidFill>
              </a:rPr>
              <a:t>，生成</a:t>
            </a:r>
            <a:r>
              <a:rPr lang="zh-CN" altLang="en-US" sz="2400" dirty="0" smtClean="0">
                <a:solidFill>
                  <a:schemeClr val="accent2"/>
                </a:solidFill>
              </a:rPr>
              <a:t>绝对目标</a:t>
            </a:r>
            <a:r>
              <a:rPr lang="zh-CN" altLang="en-US" sz="2400" dirty="0">
                <a:solidFill>
                  <a:schemeClr val="accent2"/>
                </a:solidFill>
              </a:rPr>
              <a:t>文件</a:t>
            </a:r>
            <a:r>
              <a:rPr lang="en-US" altLang="zh-CN" sz="2400" dirty="0" smtClean="0">
                <a:solidFill>
                  <a:schemeClr val="accent2"/>
                </a:solidFill>
              </a:rPr>
              <a:t>(.abs</a:t>
            </a:r>
            <a:r>
              <a:rPr lang="en-US" altLang="zh-CN" sz="2400" dirty="0">
                <a:solidFill>
                  <a:schemeClr val="accent2"/>
                </a:solidFill>
              </a:rPr>
              <a:t>)</a:t>
            </a:r>
            <a:r>
              <a:rPr lang="zh-CN" altLang="en-US" sz="2400" dirty="0">
                <a:solidFill>
                  <a:schemeClr val="tx1"/>
                </a:solidFill>
              </a:rPr>
              <a:t>。</a:t>
            </a:r>
            <a:r>
              <a:rPr lang="en-US" altLang="zh-CN" sz="2400" dirty="0">
                <a:solidFill>
                  <a:schemeClr val="tx1"/>
                </a:solidFill>
              </a:rPr>
              <a:t>.abs</a:t>
            </a:r>
            <a:r>
              <a:rPr lang="zh-CN" altLang="en-US" sz="2400" dirty="0">
                <a:solidFill>
                  <a:schemeClr val="tx1"/>
                </a:solidFill>
              </a:rPr>
              <a:t>文件由</a:t>
            </a:r>
            <a:r>
              <a:rPr lang="en-US" altLang="zh-CN" sz="2400" dirty="0">
                <a:solidFill>
                  <a:schemeClr val="tx1"/>
                </a:solidFill>
              </a:rPr>
              <a:t>OH51</a:t>
            </a:r>
            <a:r>
              <a:rPr lang="zh-CN" altLang="en-US" sz="2400" dirty="0">
                <a:solidFill>
                  <a:schemeClr val="tx1"/>
                </a:solidFill>
              </a:rPr>
              <a:t>转换成</a:t>
            </a:r>
            <a:r>
              <a:rPr lang="zh-CN" altLang="en-US" sz="2400" dirty="0">
                <a:solidFill>
                  <a:schemeClr val="accent2"/>
                </a:solidFill>
              </a:rPr>
              <a:t>标准</a:t>
            </a:r>
            <a:r>
              <a:rPr lang="zh-CN" altLang="en-US" sz="2400" dirty="0" smtClean="0">
                <a:solidFill>
                  <a:schemeClr val="accent2"/>
                </a:solidFill>
              </a:rPr>
              <a:t>的</a:t>
            </a:r>
            <a:r>
              <a:rPr lang="en-US" altLang="zh-CN" sz="2400" dirty="0" smtClean="0">
                <a:solidFill>
                  <a:schemeClr val="accent2"/>
                </a:solidFill>
              </a:rPr>
              <a:t>.hex</a:t>
            </a:r>
            <a:r>
              <a:rPr lang="zh-CN" altLang="en-US" sz="2400" dirty="0">
                <a:solidFill>
                  <a:schemeClr val="accent2"/>
                </a:solidFill>
              </a:rPr>
              <a:t>文件</a:t>
            </a:r>
            <a:r>
              <a:rPr lang="zh-CN" altLang="en-US" sz="2400" dirty="0">
                <a:solidFill>
                  <a:schemeClr val="tx1"/>
                </a:solidFill>
              </a:rPr>
              <a:t>，以供调试器</a:t>
            </a:r>
            <a:r>
              <a:rPr lang="en-US" altLang="zh-CN" sz="2400" dirty="0">
                <a:solidFill>
                  <a:schemeClr val="tx1"/>
                </a:solidFill>
              </a:rPr>
              <a:t>dScope51</a:t>
            </a:r>
            <a:r>
              <a:rPr lang="zh-CN" altLang="en-US" sz="2400" dirty="0">
                <a:solidFill>
                  <a:schemeClr val="tx1"/>
                </a:solidFill>
              </a:rPr>
              <a:t>或</a:t>
            </a:r>
            <a:r>
              <a:rPr lang="en-US" altLang="zh-CN" sz="2400" dirty="0">
                <a:solidFill>
                  <a:schemeClr val="tx1"/>
                </a:solidFill>
              </a:rPr>
              <a:t>tScopc51</a:t>
            </a:r>
            <a:r>
              <a:rPr lang="zh-CN" altLang="en-US" sz="2400" dirty="0">
                <a:solidFill>
                  <a:schemeClr val="tx1"/>
                </a:solidFill>
              </a:rPr>
              <a:t>使用，</a:t>
            </a:r>
            <a:r>
              <a:rPr lang="zh-CN" altLang="en-US" sz="2400" dirty="0">
                <a:solidFill>
                  <a:schemeClr val="accent2"/>
                </a:solidFill>
              </a:rPr>
              <a:t>进行</a:t>
            </a:r>
            <a:r>
              <a:rPr lang="zh-CN" altLang="en-US" sz="2400" dirty="0" smtClean="0">
                <a:solidFill>
                  <a:schemeClr val="accent2"/>
                </a:solidFill>
              </a:rPr>
              <a:t>源代码</a:t>
            </a:r>
            <a:r>
              <a:rPr lang="zh-CN" altLang="en-US" sz="2400" dirty="0">
                <a:solidFill>
                  <a:schemeClr val="accent2"/>
                </a:solidFill>
              </a:rPr>
              <a:t>级</a:t>
            </a:r>
            <a:r>
              <a:rPr lang="zh-CN" altLang="en-US" sz="2400" dirty="0" smtClean="0">
                <a:solidFill>
                  <a:schemeClr val="accent2"/>
                </a:solidFill>
              </a:rPr>
              <a:t>调试</a:t>
            </a:r>
            <a:r>
              <a:rPr lang="zh-CN" altLang="en-US" sz="2400" dirty="0" smtClean="0">
                <a:solidFill>
                  <a:schemeClr val="tx1"/>
                </a:solidFill>
              </a:rPr>
              <a:t>。也</a:t>
            </a:r>
            <a:r>
              <a:rPr lang="zh-CN" altLang="en-US" sz="2400" dirty="0">
                <a:solidFill>
                  <a:schemeClr val="tx1"/>
                </a:solidFill>
              </a:rPr>
              <a:t>可以由</a:t>
            </a:r>
            <a:r>
              <a:rPr lang="zh-CN" altLang="en-US" sz="2400" dirty="0" smtClean="0">
                <a:solidFill>
                  <a:schemeClr val="tx1"/>
                </a:solidFill>
              </a:rPr>
              <a:t>仿真器使用，直接对目标</a:t>
            </a:r>
            <a:r>
              <a:rPr lang="zh-CN" altLang="en-US" sz="2400" dirty="0">
                <a:solidFill>
                  <a:schemeClr val="tx1"/>
                </a:solidFill>
              </a:rPr>
              <a:t>板进行例</a:t>
            </a:r>
            <a:r>
              <a:rPr lang="zh-CN" altLang="en-US" sz="2400" dirty="0" smtClean="0">
                <a:solidFill>
                  <a:schemeClr val="tx1"/>
                </a:solidFill>
              </a:rPr>
              <a:t>试，还</a:t>
            </a:r>
            <a:r>
              <a:rPr lang="zh-CN" altLang="en-US" sz="2400" dirty="0">
                <a:solidFill>
                  <a:schemeClr val="tx1"/>
                </a:solidFill>
              </a:rPr>
              <a:t>可以直接写到程序</a:t>
            </a:r>
            <a:r>
              <a:rPr lang="zh-CN" altLang="en-US" sz="2400" dirty="0" smtClean="0">
                <a:solidFill>
                  <a:schemeClr val="tx1"/>
                </a:solidFill>
              </a:rPr>
              <a:t>存储器中</a:t>
            </a:r>
            <a:r>
              <a:rPr lang="zh-CN" altLang="en-US" sz="2400" dirty="0">
                <a:solidFill>
                  <a:schemeClr val="tx1"/>
                </a:solidFill>
              </a:rPr>
              <a:t>。</a:t>
            </a: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3C7BEA62-6B68-40DC-B361-6747CC8F03B2}" type="slidenum">
              <a:rPr lang="en-US" altLang="zh-CN" smtClean="0">
                <a:solidFill>
                  <a:srgbClr val="000000"/>
                </a:solidFill>
              </a:rPr>
              <a:t>34</a:t>
            </a:fld>
            <a:endParaRPr lang="en-US" altLang="zh-CN" dirty="0">
              <a:solidFill>
                <a:srgbClr val="000000"/>
              </a:solidFill>
            </a:endParaRPr>
          </a:p>
        </p:txBody>
      </p:sp>
    </p:spTree>
    <p:extLst>
      <p:ext uri="{BB962C8B-B14F-4D97-AF65-F5344CB8AC3E}">
        <p14:creationId xmlns:p14="http://schemas.microsoft.com/office/powerpoint/2010/main" val="23984955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3568" y="476672"/>
            <a:ext cx="7673975" cy="609600"/>
          </a:xfrm>
        </p:spPr>
        <p:txBody>
          <a:bodyPr/>
          <a:lstStyle/>
          <a:p>
            <a:pPr algn="l"/>
            <a:r>
              <a:rPr lang="en-US" altLang="zh-CN" sz="3200" b="1" dirty="0" smtClean="0">
                <a:solidFill>
                  <a:srgbClr val="C00000"/>
                </a:solidFill>
              </a:rPr>
              <a:t>3.3.2  </a:t>
            </a:r>
            <a:r>
              <a:rPr lang="en-US" altLang="zh-CN" sz="3200" b="1" dirty="0" err="1">
                <a:solidFill>
                  <a:srgbClr val="C00000"/>
                </a:solidFill>
              </a:rPr>
              <a:t>Keil</a:t>
            </a:r>
            <a:r>
              <a:rPr lang="en-US" altLang="zh-CN" sz="3200" b="1" dirty="0">
                <a:solidFill>
                  <a:srgbClr val="C00000"/>
                </a:solidFill>
              </a:rPr>
              <a:t> </a:t>
            </a:r>
            <a:r>
              <a:rPr lang="en-US" altLang="zh-CN" sz="3200" b="1" dirty="0" smtClean="0">
                <a:solidFill>
                  <a:srgbClr val="C00000"/>
                </a:solidFill>
              </a:rPr>
              <a:t>C51</a:t>
            </a:r>
            <a:r>
              <a:rPr lang="zh-CN" altLang="en-US" sz="3200" b="1" dirty="0" smtClean="0">
                <a:solidFill>
                  <a:srgbClr val="C00000"/>
                </a:solidFill>
              </a:rPr>
              <a:t>集成开发环境</a:t>
            </a:r>
            <a:endParaRPr lang="zh-CN" altLang="en-US" sz="3200" b="1" dirty="0"/>
          </a:p>
        </p:txBody>
      </p:sp>
      <p:sp>
        <p:nvSpPr>
          <p:cNvPr id="3" name="内容占位符 2"/>
          <p:cNvSpPr>
            <a:spLocks noGrp="1"/>
          </p:cNvSpPr>
          <p:nvPr>
            <p:ph idx="1"/>
          </p:nvPr>
        </p:nvSpPr>
        <p:spPr/>
        <p:txBody>
          <a:bodyPr/>
          <a:lstStyle/>
          <a:p>
            <a:r>
              <a:rPr lang="en-US" altLang="zh-CN" sz="2400" dirty="0" err="1">
                <a:solidFill>
                  <a:schemeClr val="tx1"/>
                </a:solidFill>
              </a:rPr>
              <a:t>Keil</a:t>
            </a:r>
            <a:r>
              <a:rPr lang="en-US" altLang="zh-CN" sz="2400" dirty="0">
                <a:solidFill>
                  <a:schemeClr val="tx1"/>
                </a:solidFill>
              </a:rPr>
              <a:t> </a:t>
            </a:r>
            <a:r>
              <a:rPr lang="en-US" altLang="zh-CN" sz="2400" dirty="0" smtClean="0">
                <a:solidFill>
                  <a:schemeClr val="tx1"/>
                </a:solidFill>
              </a:rPr>
              <a:t>C51</a:t>
            </a:r>
            <a:r>
              <a:rPr lang="zh-CN" altLang="en-US" sz="2400" dirty="0" smtClean="0">
                <a:solidFill>
                  <a:schemeClr val="tx1"/>
                </a:solidFill>
              </a:rPr>
              <a:t>集成开发环境的特点：</a:t>
            </a:r>
            <a:endParaRPr lang="en-US" altLang="zh-CN" sz="2400" dirty="0" smtClean="0">
              <a:solidFill>
                <a:schemeClr val="tx1"/>
              </a:solidFill>
            </a:endParaRPr>
          </a:p>
          <a:p>
            <a:r>
              <a:rPr lang="en-US" altLang="zh-CN" sz="2400" dirty="0" smtClean="0">
                <a:solidFill>
                  <a:schemeClr val="tx1"/>
                </a:solidFill>
              </a:rPr>
              <a:t>(</a:t>
            </a:r>
            <a:r>
              <a:rPr lang="en-US" altLang="zh-CN" sz="2400" dirty="0">
                <a:solidFill>
                  <a:schemeClr val="tx1"/>
                </a:solidFill>
              </a:rPr>
              <a:t>1) </a:t>
            </a:r>
            <a:r>
              <a:rPr lang="en-US" altLang="zh-CN" sz="2400" dirty="0" err="1">
                <a:solidFill>
                  <a:schemeClr val="tx1"/>
                </a:solidFill>
              </a:rPr>
              <a:t>Keil</a:t>
            </a:r>
            <a:r>
              <a:rPr lang="en-US" altLang="zh-CN" sz="2400" dirty="0">
                <a:solidFill>
                  <a:schemeClr val="tx1"/>
                </a:solidFill>
              </a:rPr>
              <a:t> </a:t>
            </a:r>
            <a:r>
              <a:rPr lang="en-US" altLang="zh-CN" sz="2400" dirty="0" smtClean="0">
                <a:solidFill>
                  <a:schemeClr val="tx1"/>
                </a:solidFill>
              </a:rPr>
              <a:t>C51</a:t>
            </a:r>
            <a:r>
              <a:rPr lang="zh-CN" altLang="en-US" sz="2400" dirty="0" smtClean="0">
                <a:solidFill>
                  <a:schemeClr val="tx1"/>
                </a:solidFill>
              </a:rPr>
              <a:t>使单片机程序开发</a:t>
            </a:r>
            <a:r>
              <a:rPr lang="zh-CN" altLang="en-US" sz="2400" dirty="0" smtClean="0">
                <a:solidFill>
                  <a:schemeClr val="accent2"/>
                </a:solidFill>
              </a:rPr>
              <a:t>更为方便</a:t>
            </a:r>
            <a:r>
              <a:rPr lang="zh-CN" altLang="en-US" sz="2400" dirty="0">
                <a:solidFill>
                  <a:schemeClr val="accent2"/>
                </a:solidFill>
              </a:rPr>
              <a:t>和快捷</a:t>
            </a:r>
            <a:r>
              <a:rPr lang="zh-CN" altLang="en-US" sz="2400" dirty="0">
                <a:solidFill>
                  <a:schemeClr val="tx1"/>
                </a:solidFill>
              </a:rPr>
              <a:t>，程序运行速度快，所需存储器</a:t>
            </a:r>
            <a:r>
              <a:rPr lang="zh-CN" altLang="en-US" sz="2400" dirty="0" smtClean="0">
                <a:solidFill>
                  <a:schemeClr val="tx1"/>
                </a:solidFill>
              </a:rPr>
              <a:t>空间小</a:t>
            </a:r>
            <a:r>
              <a:rPr lang="zh-CN" altLang="en-US" sz="2400" dirty="0">
                <a:solidFill>
                  <a:schemeClr val="tx1"/>
                </a:solidFill>
              </a:rPr>
              <a:t>。</a:t>
            </a:r>
          </a:p>
          <a:p>
            <a:r>
              <a:rPr lang="en-US" altLang="zh-CN" sz="2400" dirty="0" smtClean="0">
                <a:solidFill>
                  <a:schemeClr val="tx1"/>
                </a:solidFill>
              </a:rPr>
              <a:t>(</a:t>
            </a:r>
            <a:r>
              <a:rPr lang="en-US" altLang="zh-CN" sz="2400" dirty="0">
                <a:solidFill>
                  <a:schemeClr val="tx1"/>
                </a:solidFill>
              </a:rPr>
              <a:t>2)</a:t>
            </a:r>
            <a:r>
              <a:rPr lang="zh-CN" altLang="en-US" sz="2400" dirty="0">
                <a:solidFill>
                  <a:schemeClr val="tx1"/>
                </a:solidFill>
              </a:rPr>
              <a:t>支持众多的</a:t>
            </a:r>
            <a:r>
              <a:rPr lang="en-US" altLang="zh-CN" sz="2400" dirty="0">
                <a:solidFill>
                  <a:schemeClr val="tx1"/>
                </a:solidFill>
              </a:rPr>
              <a:t>MCS-51</a:t>
            </a:r>
            <a:r>
              <a:rPr lang="zh-CN" altLang="en-US" sz="2400" dirty="0">
                <a:solidFill>
                  <a:schemeClr val="tx1"/>
                </a:solidFill>
              </a:rPr>
              <a:t>架构芯片，</a:t>
            </a:r>
            <a:r>
              <a:rPr lang="zh-CN" altLang="en-US" sz="2400" dirty="0">
                <a:solidFill>
                  <a:schemeClr val="accent2"/>
                </a:solidFill>
              </a:rPr>
              <a:t>提供丰富的</a:t>
            </a:r>
            <a:r>
              <a:rPr lang="zh-CN" altLang="en-US" sz="2400" dirty="0" smtClean="0">
                <a:solidFill>
                  <a:schemeClr val="accent2"/>
                </a:solidFill>
              </a:rPr>
              <a:t>库函数和</a:t>
            </a:r>
            <a:r>
              <a:rPr lang="zh-CN" altLang="en-US" sz="2400" dirty="0">
                <a:solidFill>
                  <a:schemeClr val="accent2"/>
                </a:solidFill>
              </a:rPr>
              <a:t>功能强大的集成开发调试工具</a:t>
            </a:r>
            <a:r>
              <a:rPr lang="zh-CN" altLang="en-US" sz="2400" dirty="0" smtClean="0">
                <a:solidFill>
                  <a:schemeClr val="tx1"/>
                </a:solidFill>
              </a:rPr>
              <a:t>，全</a:t>
            </a:r>
            <a:r>
              <a:rPr lang="en-US" altLang="zh-CN" sz="2400" dirty="0">
                <a:solidFill>
                  <a:schemeClr val="tx1"/>
                </a:solidFill>
              </a:rPr>
              <a:t>Windows</a:t>
            </a:r>
            <a:r>
              <a:rPr lang="zh-CN" altLang="en-US" sz="2400" dirty="0">
                <a:solidFill>
                  <a:schemeClr val="tx1"/>
                </a:solidFill>
              </a:rPr>
              <a:t>界面；可以</a:t>
            </a:r>
            <a:r>
              <a:rPr lang="zh-CN" altLang="en-US" sz="2400" dirty="0" smtClean="0">
                <a:solidFill>
                  <a:schemeClr val="tx1"/>
                </a:solidFill>
              </a:rPr>
              <a:t>仿真</a:t>
            </a:r>
            <a:r>
              <a:rPr lang="en-US" altLang="zh-CN" sz="2400" dirty="0" smtClean="0">
                <a:solidFill>
                  <a:schemeClr val="tx1"/>
                </a:solidFill>
              </a:rPr>
              <a:t>89C51</a:t>
            </a:r>
            <a:r>
              <a:rPr lang="zh-CN" altLang="en-US" sz="2400" dirty="0" smtClean="0">
                <a:solidFill>
                  <a:schemeClr val="tx1"/>
                </a:solidFill>
              </a:rPr>
              <a:t>等</a:t>
            </a:r>
            <a:r>
              <a:rPr lang="zh-CN" altLang="en-US" sz="2400" dirty="0">
                <a:solidFill>
                  <a:schemeClr val="tx1"/>
                </a:solidFill>
              </a:rPr>
              <a:t>标准</a:t>
            </a:r>
            <a:r>
              <a:rPr lang="en-US" altLang="zh-CN" sz="2400" dirty="0">
                <a:solidFill>
                  <a:schemeClr val="tx1"/>
                </a:solidFill>
              </a:rPr>
              <a:t>8051</a:t>
            </a:r>
            <a:r>
              <a:rPr lang="zh-CN" altLang="en-US" sz="2400" dirty="0">
                <a:solidFill>
                  <a:schemeClr val="tx1"/>
                </a:solidFill>
              </a:rPr>
              <a:t>内核的单片机，包括带</a:t>
            </a:r>
            <a:r>
              <a:rPr lang="en-US" altLang="zh-CN" sz="2400" dirty="0">
                <a:solidFill>
                  <a:schemeClr val="tx1"/>
                </a:solidFill>
              </a:rPr>
              <a:t>ISP</a:t>
            </a:r>
            <a:r>
              <a:rPr lang="zh-CN" altLang="en-US" sz="2400" dirty="0" smtClean="0">
                <a:solidFill>
                  <a:schemeClr val="tx1"/>
                </a:solidFill>
              </a:rPr>
              <a:t>功能的新型单片机。</a:t>
            </a:r>
            <a:endParaRPr lang="zh-CN" altLang="en-US" sz="2400" dirty="0">
              <a:solidFill>
                <a:schemeClr val="tx1"/>
              </a:solidFill>
            </a:endParaRPr>
          </a:p>
          <a:p>
            <a:r>
              <a:rPr lang="en-US" altLang="zh-CN" sz="2400" dirty="0" smtClean="0">
                <a:solidFill>
                  <a:schemeClr val="tx1"/>
                </a:solidFill>
              </a:rPr>
              <a:t>(</a:t>
            </a:r>
            <a:r>
              <a:rPr lang="en-US" altLang="zh-CN" sz="2400" dirty="0">
                <a:solidFill>
                  <a:schemeClr val="tx1"/>
                </a:solidFill>
              </a:rPr>
              <a:t>3)</a:t>
            </a:r>
            <a:r>
              <a:rPr lang="zh-CN" altLang="en-US" sz="2400" dirty="0">
                <a:solidFill>
                  <a:schemeClr val="tx1"/>
                </a:solidFill>
              </a:rPr>
              <a:t>集成开发环境</a:t>
            </a:r>
            <a:r>
              <a:rPr lang="en-US" altLang="zh-CN" sz="2400" dirty="0">
                <a:solidFill>
                  <a:schemeClr val="tx1"/>
                </a:solidFill>
              </a:rPr>
              <a:t>(IDE) </a:t>
            </a:r>
            <a:r>
              <a:rPr lang="en-US" altLang="zh-CN" sz="2400" dirty="0" err="1" smtClean="0">
                <a:solidFill>
                  <a:schemeClr val="tx1"/>
                </a:solidFill>
              </a:rPr>
              <a:t>Keil</a:t>
            </a:r>
            <a:r>
              <a:rPr lang="en-US" altLang="zh-CN" sz="2400" dirty="0" smtClean="0">
                <a:solidFill>
                  <a:schemeClr val="tx1"/>
                </a:solidFill>
              </a:rPr>
              <a:t> µVision4</a:t>
            </a:r>
            <a:r>
              <a:rPr lang="zh-CN" altLang="en-US" sz="2400" dirty="0">
                <a:solidFill>
                  <a:schemeClr val="tx1"/>
                </a:solidFill>
              </a:rPr>
              <a:t>覆盖了</a:t>
            </a:r>
            <a:r>
              <a:rPr lang="zh-CN" altLang="en-US" sz="2400" dirty="0">
                <a:solidFill>
                  <a:schemeClr val="accent2"/>
                </a:solidFill>
              </a:rPr>
              <a:t>建立工程、文件编辑处理、编译链接、</a:t>
            </a:r>
            <a:r>
              <a:rPr lang="zh-CN" altLang="en-US" sz="2400" dirty="0" smtClean="0">
                <a:solidFill>
                  <a:schemeClr val="accent2"/>
                </a:solidFill>
              </a:rPr>
              <a:t>工程</a:t>
            </a:r>
            <a:r>
              <a:rPr lang="en-US" altLang="zh-CN" sz="2400" dirty="0" smtClean="0">
                <a:solidFill>
                  <a:schemeClr val="accent2"/>
                </a:solidFill>
              </a:rPr>
              <a:t>( </a:t>
            </a:r>
            <a:r>
              <a:rPr lang="en-US" altLang="zh-CN" sz="2400" dirty="0">
                <a:solidFill>
                  <a:schemeClr val="accent2"/>
                </a:solidFill>
              </a:rPr>
              <a:t>Project)</a:t>
            </a:r>
            <a:r>
              <a:rPr lang="zh-CN" altLang="en-US" sz="2400" dirty="0">
                <a:solidFill>
                  <a:schemeClr val="accent2"/>
                </a:solidFill>
              </a:rPr>
              <a:t>管理、窗口</a:t>
            </a:r>
            <a:r>
              <a:rPr lang="zh-CN" altLang="en-US" sz="2400" dirty="0" smtClean="0">
                <a:solidFill>
                  <a:schemeClr val="accent2"/>
                </a:solidFill>
              </a:rPr>
              <a:t>、工具</a:t>
            </a:r>
            <a:r>
              <a:rPr lang="zh-CN" altLang="en-US" sz="2400" dirty="0">
                <a:solidFill>
                  <a:schemeClr val="accent2"/>
                </a:solidFill>
              </a:rPr>
              <a:t>引用、软件仿真及</a:t>
            </a:r>
            <a:r>
              <a:rPr lang="zh-CN" altLang="en-US" sz="2400" dirty="0" smtClean="0">
                <a:solidFill>
                  <a:schemeClr val="accent2"/>
                </a:solidFill>
              </a:rPr>
              <a:t>用户目标</a:t>
            </a:r>
            <a:r>
              <a:rPr lang="zh-CN" altLang="en-US" sz="2400" dirty="0">
                <a:solidFill>
                  <a:schemeClr val="accent2"/>
                </a:solidFill>
              </a:rPr>
              <a:t>板调试等</a:t>
            </a:r>
            <a:r>
              <a:rPr lang="zh-CN" altLang="en-US" sz="2400" dirty="0">
                <a:solidFill>
                  <a:schemeClr val="tx1"/>
                </a:solidFill>
              </a:rPr>
              <a:t>整个开发流程</a:t>
            </a:r>
            <a:r>
              <a:rPr lang="zh-CN" altLang="en-US" sz="2400" dirty="0" smtClean="0">
                <a:solidFill>
                  <a:schemeClr val="tx1"/>
                </a:solidFill>
              </a:rPr>
              <a:t>。</a:t>
            </a:r>
            <a:endParaRPr lang="en-US" altLang="zh-CN" sz="2400" dirty="0" smtClean="0">
              <a:solidFill>
                <a:schemeClr val="tx1"/>
              </a:solidFill>
            </a:endParaRPr>
          </a:p>
          <a:p>
            <a:r>
              <a:rPr lang="zh-CN" altLang="en-US" sz="2400" dirty="0" smtClean="0">
                <a:solidFill>
                  <a:schemeClr val="tx1"/>
                </a:solidFill>
              </a:rPr>
              <a:t>其</a:t>
            </a:r>
            <a:r>
              <a:rPr lang="zh-CN" altLang="en-US" sz="2400" dirty="0">
                <a:solidFill>
                  <a:schemeClr val="tx1"/>
                </a:solidFill>
              </a:rPr>
              <a:t>内部</a:t>
            </a:r>
            <a:r>
              <a:rPr lang="zh-CN" altLang="en-US" sz="2400" dirty="0">
                <a:solidFill>
                  <a:schemeClr val="accent2"/>
                </a:solidFill>
              </a:rPr>
              <a:t>集成</a:t>
            </a:r>
            <a:r>
              <a:rPr lang="zh-CN" altLang="en-US" sz="2400" dirty="0" smtClean="0">
                <a:solidFill>
                  <a:schemeClr val="accent2"/>
                </a:solidFill>
              </a:rPr>
              <a:t>了代码</a:t>
            </a:r>
            <a:r>
              <a:rPr lang="zh-CN" altLang="en-US" sz="2400" dirty="0">
                <a:solidFill>
                  <a:schemeClr val="accent2"/>
                </a:solidFill>
              </a:rPr>
              <a:t>编辑器</a:t>
            </a:r>
            <a:r>
              <a:rPr lang="zh-CN" altLang="en-US" sz="2400" dirty="0">
                <a:solidFill>
                  <a:schemeClr val="tx1"/>
                </a:solidFill>
              </a:rPr>
              <a:t>，仿真频率最高为</a:t>
            </a:r>
            <a:r>
              <a:rPr lang="en-US" altLang="zh-CN" sz="2400" dirty="0">
                <a:solidFill>
                  <a:schemeClr val="tx1"/>
                </a:solidFill>
              </a:rPr>
              <a:t>33MHz:</a:t>
            </a:r>
            <a:r>
              <a:rPr lang="zh-CN" altLang="en-US" sz="2400" dirty="0" smtClean="0">
                <a:solidFill>
                  <a:schemeClr val="accent2"/>
                </a:solidFill>
              </a:rPr>
              <a:t>支持单步</a:t>
            </a:r>
            <a:r>
              <a:rPr lang="zh-CN" altLang="en-US" sz="2400" dirty="0">
                <a:solidFill>
                  <a:schemeClr val="tx1"/>
                </a:solidFill>
              </a:rPr>
              <a:t>、断点、全速运行，支持同时最多</a:t>
            </a:r>
            <a:r>
              <a:rPr lang="en-US" altLang="zh-CN" sz="2400" dirty="0">
                <a:solidFill>
                  <a:schemeClr val="tx1"/>
                </a:solidFill>
              </a:rPr>
              <a:t>10</a:t>
            </a:r>
            <a:r>
              <a:rPr lang="zh-CN" altLang="en-US" sz="2400" dirty="0">
                <a:solidFill>
                  <a:schemeClr val="tx1"/>
                </a:solidFill>
              </a:rPr>
              <a:t>个</a:t>
            </a:r>
            <a:r>
              <a:rPr lang="zh-CN" altLang="en-US" sz="2400" dirty="0" smtClean="0">
                <a:solidFill>
                  <a:schemeClr val="tx1"/>
                </a:solidFill>
              </a:rPr>
              <a:t>断点（</a:t>
            </a:r>
            <a:r>
              <a:rPr lang="zh-CN" altLang="en-US" sz="2400" dirty="0">
                <a:solidFill>
                  <a:schemeClr val="tx1"/>
                </a:solidFill>
              </a:rPr>
              <a:t>软件断点</a:t>
            </a:r>
            <a:r>
              <a:rPr lang="zh-CN" altLang="en-US" sz="2400" dirty="0" smtClean="0">
                <a:solidFill>
                  <a:schemeClr val="tx1"/>
                </a:solidFill>
              </a:rPr>
              <a:t>）；</a:t>
            </a:r>
            <a:r>
              <a:rPr lang="zh-CN" altLang="en-US" sz="2400" dirty="0" smtClean="0">
                <a:solidFill>
                  <a:schemeClr val="accent2"/>
                </a:solidFill>
              </a:rPr>
              <a:t>支持</a:t>
            </a:r>
            <a:r>
              <a:rPr lang="zh-CN" altLang="en-US" sz="2400" dirty="0" smtClean="0">
                <a:solidFill>
                  <a:schemeClr val="tx1"/>
                </a:solidFill>
              </a:rPr>
              <a:t>汇编语言</a:t>
            </a:r>
            <a:r>
              <a:rPr lang="zh-CN" altLang="en-US" sz="2400" dirty="0">
                <a:solidFill>
                  <a:schemeClr val="tx1"/>
                </a:solidFill>
              </a:rPr>
              <a:t>、</a:t>
            </a:r>
            <a:r>
              <a:rPr lang="en-US" altLang="zh-CN" sz="2400" dirty="0">
                <a:solidFill>
                  <a:schemeClr val="tx1"/>
                </a:solidFill>
              </a:rPr>
              <a:t>C</a:t>
            </a:r>
            <a:r>
              <a:rPr lang="zh-CN" altLang="en-US" sz="2400" dirty="0">
                <a:solidFill>
                  <a:schemeClr val="tx1"/>
                </a:solidFill>
              </a:rPr>
              <a:t>语言、混合调试，可随时查看内部数据政内部资源，在线</a:t>
            </a:r>
            <a:r>
              <a:rPr lang="zh-CN" altLang="en-US" sz="2400" dirty="0" smtClean="0">
                <a:solidFill>
                  <a:schemeClr val="tx1"/>
                </a:solidFill>
              </a:rPr>
              <a:t>修改代码</a:t>
            </a:r>
            <a:r>
              <a:rPr lang="zh-CN" altLang="en-US" sz="2400" dirty="0">
                <a:solidFill>
                  <a:schemeClr val="tx1"/>
                </a:solidFill>
              </a:rPr>
              <a:t>，</a:t>
            </a:r>
            <a:r>
              <a:rPr lang="zh-CN" altLang="en-US" sz="2400" dirty="0" smtClean="0">
                <a:solidFill>
                  <a:schemeClr val="tx1"/>
                </a:solidFill>
              </a:rPr>
              <a:t>便于在程序</a:t>
            </a:r>
            <a:r>
              <a:rPr lang="zh-CN" altLang="en-US" sz="2400" dirty="0">
                <a:solidFill>
                  <a:schemeClr val="tx1"/>
                </a:solidFill>
              </a:rPr>
              <a:t>调试过程中快速检查和修改程序</a:t>
            </a:r>
            <a:r>
              <a:rPr lang="zh-CN" altLang="en-US" sz="2400" dirty="0" smtClean="0">
                <a:solidFill>
                  <a:schemeClr val="tx1"/>
                </a:solidFill>
              </a:rPr>
              <a:t>。</a:t>
            </a:r>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0F81BDDF-6058-415D-8C7C-2B3B0C048BC6}" type="slidenum">
              <a:rPr lang="en-US" altLang="zh-CN" smtClean="0">
                <a:solidFill>
                  <a:srgbClr val="000000"/>
                </a:solidFill>
              </a:rPr>
              <a:t>35</a:t>
            </a:fld>
            <a:endParaRPr lang="en-US" altLang="zh-CN" dirty="0">
              <a:solidFill>
                <a:srgbClr val="000000"/>
              </a:solidFill>
            </a:endParaRPr>
          </a:p>
        </p:txBody>
      </p:sp>
    </p:spTree>
    <p:extLst>
      <p:ext uri="{BB962C8B-B14F-4D97-AF65-F5344CB8AC3E}">
        <p14:creationId xmlns:p14="http://schemas.microsoft.com/office/powerpoint/2010/main" val="3865027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7504" y="1196752"/>
            <a:ext cx="8928992" cy="4823048"/>
          </a:xfrm>
        </p:spPr>
        <p:txBody>
          <a:bodyPr/>
          <a:lstStyle/>
          <a:p>
            <a:r>
              <a:rPr lang="en-US" altLang="zh-CN" sz="2400" dirty="0" err="1" smtClean="0">
                <a:solidFill>
                  <a:schemeClr val="tx1"/>
                </a:solidFill>
              </a:rPr>
              <a:t>Keil</a:t>
            </a:r>
            <a:r>
              <a:rPr lang="en-US" altLang="zh-CN" sz="2400" dirty="0" smtClean="0">
                <a:solidFill>
                  <a:schemeClr val="tx1"/>
                </a:solidFill>
              </a:rPr>
              <a:t> </a:t>
            </a:r>
            <a:r>
              <a:rPr lang="en-US" altLang="zh-CN" sz="2400" dirty="0">
                <a:solidFill>
                  <a:schemeClr val="tx1"/>
                </a:solidFill>
              </a:rPr>
              <a:t>C51</a:t>
            </a:r>
            <a:r>
              <a:rPr lang="zh-CN" altLang="en-US" sz="2400" dirty="0">
                <a:solidFill>
                  <a:schemeClr val="accent2"/>
                </a:solidFill>
              </a:rPr>
              <a:t>提供各种窗口</a:t>
            </a:r>
            <a:r>
              <a:rPr lang="zh-CN" altLang="en-US" sz="2400" dirty="0">
                <a:solidFill>
                  <a:schemeClr val="tx1"/>
                </a:solidFill>
              </a:rPr>
              <a:t>，如输出窗口、观察窗口、存储器窗口、反汇编窗口、串行窗口等，这些窗口使调试非常方便和灵活；提供，常用的调试方法和高级调试技巧，可以通过串行口对硬件进行监控；还提供了一些辅助工具，如外围接口、性能分析、变量来源分析、代码作用分析等，帮助用户了解程序的性能，</a:t>
            </a:r>
            <a:r>
              <a:rPr lang="zh-CN" altLang="en-US" sz="2400" dirty="0">
                <a:solidFill>
                  <a:schemeClr val="accent2"/>
                </a:solidFill>
              </a:rPr>
              <a:t>查找程序中的隐藏错误，快速查看程序变量名信息等</a:t>
            </a:r>
            <a:r>
              <a:rPr lang="zh-CN" altLang="en-US" sz="2400" dirty="0" smtClean="0">
                <a:solidFill>
                  <a:schemeClr val="tx1"/>
                </a:solidFill>
              </a:rPr>
              <a:t>。</a:t>
            </a:r>
            <a:endParaRPr lang="en-US" altLang="zh-CN" sz="2400" dirty="0" smtClean="0">
              <a:solidFill>
                <a:schemeClr val="tx1"/>
              </a:solidFill>
            </a:endParaRPr>
          </a:p>
          <a:p>
            <a:r>
              <a:rPr lang="en-US" altLang="zh-CN" sz="2400" dirty="0">
                <a:solidFill>
                  <a:schemeClr val="tx1"/>
                </a:solidFill>
              </a:rPr>
              <a:t>(4) </a:t>
            </a:r>
            <a:r>
              <a:rPr lang="en-US" altLang="zh-CN" sz="2400" dirty="0" err="1">
                <a:solidFill>
                  <a:schemeClr val="tx1"/>
                </a:solidFill>
              </a:rPr>
              <a:t>Keil</a:t>
            </a:r>
            <a:r>
              <a:rPr lang="en-US" altLang="zh-CN" sz="2400" dirty="0">
                <a:solidFill>
                  <a:schemeClr val="tx1"/>
                </a:solidFill>
              </a:rPr>
              <a:t> C51</a:t>
            </a:r>
            <a:r>
              <a:rPr lang="zh-CN" altLang="en-US" sz="2400" dirty="0">
                <a:solidFill>
                  <a:schemeClr val="accent2"/>
                </a:solidFill>
              </a:rPr>
              <a:t>支持两种工作方式</a:t>
            </a:r>
            <a:r>
              <a:rPr lang="zh-CN" altLang="en-US" sz="2400" dirty="0">
                <a:solidFill>
                  <a:schemeClr val="tx1"/>
                </a:solidFill>
              </a:rPr>
              <a:t>：软件仿真</a:t>
            </a:r>
            <a:r>
              <a:rPr lang="en-US" altLang="zh-CN" sz="2400" dirty="0">
                <a:solidFill>
                  <a:schemeClr val="tx1"/>
                </a:solidFill>
              </a:rPr>
              <a:t>(Simulator)</a:t>
            </a:r>
            <a:r>
              <a:rPr lang="zh-CN" altLang="en-US" sz="2400" dirty="0">
                <a:solidFill>
                  <a:schemeClr val="tx1"/>
                </a:solidFill>
              </a:rPr>
              <a:t>和用户目标板调试</a:t>
            </a:r>
            <a:r>
              <a:rPr lang="en-US" altLang="zh-CN" sz="2400" dirty="0">
                <a:solidFill>
                  <a:schemeClr val="tx1"/>
                </a:solidFill>
              </a:rPr>
              <a:t>(Monitor-51)</a:t>
            </a:r>
            <a:r>
              <a:rPr lang="zh-CN" altLang="en-US" sz="2400" dirty="0" smtClean="0">
                <a:solidFill>
                  <a:schemeClr val="tx1"/>
                </a:solidFill>
              </a:rPr>
              <a:t>。</a:t>
            </a:r>
            <a:endParaRPr lang="en-US" altLang="zh-CN" sz="2400" dirty="0" smtClean="0">
              <a:solidFill>
                <a:schemeClr val="tx1"/>
              </a:solidFill>
            </a:endParaRPr>
          </a:p>
          <a:p>
            <a:r>
              <a:rPr lang="zh-CN" altLang="en-US" sz="2400" dirty="0" smtClean="0">
                <a:solidFill>
                  <a:schemeClr val="accent2"/>
                </a:solidFill>
              </a:rPr>
              <a:t>软件</a:t>
            </a:r>
            <a:r>
              <a:rPr lang="zh-CN" altLang="en-US" sz="2400" dirty="0">
                <a:solidFill>
                  <a:schemeClr val="accent2"/>
                </a:solidFill>
              </a:rPr>
              <a:t>仿真</a:t>
            </a:r>
            <a:r>
              <a:rPr lang="zh-CN" altLang="en-US" sz="2400" dirty="0">
                <a:solidFill>
                  <a:schemeClr val="tx1"/>
                </a:solidFill>
              </a:rPr>
              <a:t>不需要任何</a:t>
            </a:r>
            <a:r>
              <a:rPr lang="en-US" altLang="zh-CN" sz="2400" dirty="0">
                <a:solidFill>
                  <a:schemeClr val="tx1"/>
                </a:solidFill>
              </a:rPr>
              <a:t>MCS-51</a:t>
            </a:r>
            <a:r>
              <a:rPr lang="zh-CN" altLang="en-US" sz="2400" dirty="0">
                <a:solidFill>
                  <a:schemeClr val="tx1"/>
                </a:solidFill>
              </a:rPr>
              <a:t>单片机及其外围硬件即可完成用户程序仿真调试；</a:t>
            </a:r>
            <a:r>
              <a:rPr lang="zh-CN" altLang="en-US" sz="2400" dirty="0">
                <a:solidFill>
                  <a:schemeClr val="accent2"/>
                </a:solidFill>
              </a:rPr>
              <a:t>用户目标板调试</a:t>
            </a:r>
            <a:r>
              <a:rPr lang="zh-CN" altLang="en-US" sz="2400" dirty="0">
                <a:solidFill>
                  <a:schemeClr val="tx1"/>
                </a:solidFill>
              </a:rPr>
              <a:t>可以利用硬件目标板中的监控程序直接调试目标硬件系统，使用户节省购买硬件仿真器的费用。</a:t>
            </a:r>
          </a:p>
          <a:p>
            <a:endParaRPr lang="zh-CN" altLang="en-US" sz="2400" dirty="0">
              <a:solidFill>
                <a:schemeClr val="tx1"/>
              </a:solidFill>
            </a:endParaRPr>
          </a:p>
          <a:p>
            <a:endParaRPr lang="zh-CN" altLang="en-US" sz="2400" dirty="0">
              <a:solidFill>
                <a:schemeClr val="tx1"/>
              </a:solidFill>
            </a:endParaRPr>
          </a:p>
          <a:p>
            <a:endParaRPr lang="zh-CN" altLang="en-US" dirty="0">
              <a:solidFill>
                <a:schemeClr val="tx1"/>
              </a:solidFill>
            </a:endParaRPr>
          </a:p>
        </p:txBody>
      </p:sp>
      <p:sp>
        <p:nvSpPr>
          <p:cNvPr id="4" name="页脚占位符 3"/>
          <p:cNvSpPr>
            <a:spLocks noGrp="1"/>
          </p:cNvSpPr>
          <p:nvPr>
            <p:ph type="ftr" sz="quarter" idx="10"/>
          </p:nvPr>
        </p:nvSpPr>
        <p:spPr/>
        <p:txBody>
          <a:bodyPr/>
          <a:lstStyle/>
          <a:p>
            <a:pPr>
              <a:defRPr/>
            </a:pPr>
            <a:fld id="{FA9179FB-D26B-4FFA-97F6-4A4A4F9ABC57}" type="slidenum">
              <a:rPr lang="en-US" altLang="zh-CN" smtClean="0">
                <a:solidFill>
                  <a:srgbClr val="000000"/>
                </a:solidFill>
              </a:rPr>
              <a:t>36</a:t>
            </a:fld>
            <a:endParaRPr lang="en-US" altLang="zh-CN" dirty="0">
              <a:solidFill>
                <a:srgbClr val="000000"/>
              </a:solidFill>
            </a:endParaRPr>
          </a:p>
        </p:txBody>
      </p:sp>
    </p:spTree>
    <p:extLst>
      <p:ext uri="{BB962C8B-B14F-4D97-AF65-F5344CB8AC3E}">
        <p14:creationId xmlns:p14="http://schemas.microsoft.com/office/powerpoint/2010/main" val="14875174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3568" y="476672"/>
            <a:ext cx="7673975" cy="609600"/>
          </a:xfrm>
        </p:spPr>
        <p:txBody>
          <a:bodyPr/>
          <a:lstStyle/>
          <a:p>
            <a:pPr algn="l"/>
            <a:r>
              <a:rPr lang="en-US" altLang="zh-CN" b="1" dirty="0" smtClean="0">
                <a:solidFill>
                  <a:srgbClr val="C00000"/>
                </a:solidFill>
              </a:rPr>
              <a:t>3.3.3  </a:t>
            </a:r>
            <a:r>
              <a:rPr lang="en-US" altLang="zh-CN" b="1" dirty="0" err="1">
                <a:solidFill>
                  <a:srgbClr val="C00000"/>
                </a:solidFill>
              </a:rPr>
              <a:t>Keil</a:t>
            </a:r>
            <a:r>
              <a:rPr lang="en-US" altLang="zh-CN" b="1" dirty="0">
                <a:solidFill>
                  <a:srgbClr val="C00000"/>
                </a:solidFill>
              </a:rPr>
              <a:t> C51</a:t>
            </a:r>
            <a:r>
              <a:rPr lang="zh-CN" altLang="en-US" b="1" dirty="0">
                <a:solidFill>
                  <a:srgbClr val="C00000"/>
                </a:solidFill>
              </a:rPr>
              <a:t>功能模块简介</a:t>
            </a:r>
            <a:endParaRPr lang="zh-CN" altLang="en-US" b="1" dirty="0"/>
          </a:p>
        </p:txBody>
      </p:sp>
      <p:sp>
        <p:nvSpPr>
          <p:cNvPr id="3" name="内容占位符 2"/>
          <p:cNvSpPr>
            <a:spLocks noGrp="1"/>
          </p:cNvSpPr>
          <p:nvPr>
            <p:ph idx="1"/>
          </p:nvPr>
        </p:nvSpPr>
        <p:spPr/>
        <p:txBody>
          <a:bodyPr/>
          <a:lstStyle/>
          <a:p>
            <a:r>
              <a:rPr lang="zh-CN" altLang="en-US" sz="2400" dirty="0" smtClean="0">
                <a:solidFill>
                  <a:schemeClr val="tx1"/>
                </a:solidFill>
              </a:rPr>
              <a:t>安装</a:t>
            </a:r>
            <a:r>
              <a:rPr lang="en-US" altLang="zh-CN" sz="2400" dirty="0" err="1">
                <a:solidFill>
                  <a:schemeClr val="tx1"/>
                </a:solidFill>
              </a:rPr>
              <a:t>Keil</a:t>
            </a:r>
            <a:r>
              <a:rPr lang="en-US" altLang="zh-CN" sz="2400" dirty="0">
                <a:solidFill>
                  <a:schemeClr val="tx1"/>
                </a:solidFill>
              </a:rPr>
              <a:t> C51</a:t>
            </a:r>
            <a:r>
              <a:rPr lang="zh-CN" altLang="en-US" sz="2400" dirty="0">
                <a:solidFill>
                  <a:schemeClr val="tx1"/>
                </a:solidFill>
              </a:rPr>
              <a:t>软件后</a:t>
            </a:r>
            <a:r>
              <a:rPr lang="zh-CN" altLang="en-US" sz="2400" dirty="0" smtClean="0">
                <a:solidFill>
                  <a:schemeClr val="tx1"/>
                </a:solidFill>
              </a:rPr>
              <a:t>，在</a:t>
            </a:r>
            <a:r>
              <a:rPr lang="zh-CN" altLang="en-US" sz="2400" dirty="0">
                <a:solidFill>
                  <a:schemeClr val="tx1"/>
                </a:solidFill>
              </a:rPr>
              <a:t>安装目录下</a:t>
            </a:r>
            <a:r>
              <a:rPr lang="en-US" altLang="zh-CN" sz="2400" dirty="0">
                <a:solidFill>
                  <a:schemeClr val="tx1"/>
                </a:solidFill>
              </a:rPr>
              <a:t>(</a:t>
            </a:r>
            <a:r>
              <a:rPr lang="zh-CN" altLang="en-US" sz="2400" dirty="0">
                <a:solidFill>
                  <a:schemeClr val="tx1"/>
                </a:solidFill>
              </a:rPr>
              <a:t>如</a:t>
            </a:r>
            <a:r>
              <a:rPr lang="en-US" altLang="zh-CN" sz="2400" dirty="0" smtClean="0">
                <a:solidFill>
                  <a:schemeClr val="tx1"/>
                </a:solidFill>
              </a:rPr>
              <a:t>C:\KeiI\C51\BIN)</a:t>
            </a:r>
            <a:r>
              <a:rPr lang="zh-CN" altLang="en-US" sz="2400" dirty="0" smtClean="0">
                <a:solidFill>
                  <a:schemeClr val="tx1"/>
                </a:solidFill>
              </a:rPr>
              <a:t>下：</a:t>
            </a:r>
            <a:r>
              <a:rPr lang="zh-CN" altLang="en-US" sz="2400" dirty="0">
                <a:solidFill>
                  <a:schemeClr val="tx1"/>
                </a:solidFill>
              </a:rPr>
              <a:t>出现</a:t>
            </a:r>
            <a:r>
              <a:rPr lang="en-US" altLang="zh-CN" sz="2400" dirty="0" smtClean="0">
                <a:solidFill>
                  <a:schemeClr val="tx1"/>
                </a:solidFill>
              </a:rPr>
              <a:t>A51.exe</a:t>
            </a:r>
            <a:r>
              <a:rPr lang="zh-CN" altLang="en-US" sz="2400" dirty="0">
                <a:solidFill>
                  <a:schemeClr val="tx1"/>
                </a:solidFill>
              </a:rPr>
              <a:t>、</a:t>
            </a:r>
            <a:r>
              <a:rPr lang="en-US" altLang="zh-CN" sz="2400" dirty="0" smtClean="0">
                <a:solidFill>
                  <a:schemeClr val="tx1"/>
                </a:solidFill>
              </a:rPr>
              <a:t>C51.exe</a:t>
            </a:r>
            <a:r>
              <a:rPr lang="zh-CN" altLang="en-US" sz="2400" dirty="0" smtClean="0">
                <a:solidFill>
                  <a:schemeClr val="tx1"/>
                </a:solidFill>
              </a:rPr>
              <a:t>、</a:t>
            </a:r>
            <a:r>
              <a:rPr lang="en-US" altLang="zh-CN" sz="2400" dirty="0" smtClean="0">
                <a:solidFill>
                  <a:schemeClr val="tx1"/>
                </a:solidFill>
              </a:rPr>
              <a:t>LIB51.exe</a:t>
            </a:r>
            <a:r>
              <a:rPr lang="zh-CN" altLang="en-US" sz="2400" dirty="0">
                <a:solidFill>
                  <a:schemeClr val="tx1"/>
                </a:solidFill>
              </a:rPr>
              <a:t>、</a:t>
            </a:r>
            <a:r>
              <a:rPr lang="en-US" altLang="zh-CN" sz="2400" dirty="0">
                <a:solidFill>
                  <a:schemeClr val="tx1"/>
                </a:solidFill>
              </a:rPr>
              <a:t>BL51.exe</a:t>
            </a:r>
            <a:r>
              <a:rPr lang="zh-CN" altLang="en-US" sz="2400" dirty="0">
                <a:solidFill>
                  <a:schemeClr val="tx1"/>
                </a:solidFill>
              </a:rPr>
              <a:t>等文件。</a:t>
            </a:r>
          </a:p>
          <a:p>
            <a:r>
              <a:rPr lang="en-US" altLang="zh-CN" sz="2400" dirty="0" smtClean="0">
                <a:solidFill>
                  <a:schemeClr val="tx1"/>
                </a:solidFill>
              </a:rPr>
              <a:t>(</a:t>
            </a:r>
            <a:r>
              <a:rPr lang="en-US" altLang="zh-CN" sz="2400" dirty="0">
                <a:solidFill>
                  <a:schemeClr val="tx1"/>
                </a:solidFill>
              </a:rPr>
              <a:t>1)</a:t>
            </a:r>
            <a:r>
              <a:rPr lang="zh-CN" altLang="en-US" sz="2400" dirty="0">
                <a:solidFill>
                  <a:schemeClr val="accent2"/>
                </a:solidFill>
              </a:rPr>
              <a:t>交叉编译器</a:t>
            </a:r>
            <a:r>
              <a:rPr lang="en-US" altLang="zh-CN" sz="2400" dirty="0">
                <a:solidFill>
                  <a:schemeClr val="accent2"/>
                </a:solidFill>
              </a:rPr>
              <a:t>C51</a:t>
            </a:r>
            <a:r>
              <a:rPr lang="en-US" altLang="zh-CN" sz="2400" dirty="0">
                <a:solidFill>
                  <a:schemeClr val="tx1"/>
                </a:solidFill>
              </a:rPr>
              <a:t>: </a:t>
            </a:r>
            <a:r>
              <a:rPr lang="zh-CN" altLang="en-US" sz="2400" dirty="0" smtClean="0">
                <a:solidFill>
                  <a:schemeClr val="tx1"/>
                </a:solidFill>
              </a:rPr>
              <a:t>将</a:t>
            </a:r>
            <a:r>
              <a:rPr lang="en-US" altLang="zh-CN" sz="2400" dirty="0">
                <a:solidFill>
                  <a:schemeClr val="tx1"/>
                </a:solidFill>
              </a:rPr>
              <a:t>C51</a:t>
            </a:r>
            <a:r>
              <a:rPr lang="zh-CN" altLang="en-US" sz="2400" dirty="0">
                <a:solidFill>
                  <a:schemeClr val="tx1"/>
                </a:solidFill>
              </a:rPr>
              <a:t>语言源代码转换成可重定位的目标文件。</a:t>
            </a:r>
          </a:p>
          <a:p>
            <a:r>
              <a:rPr lang="en-US" altLang="zh-CN" sz="2400" dirty="0" smtClean="0">
                <a:solidFill>
                  <a:schemeClr val="tx1"/>
                </a:solidFill>
              </a:rPr>
              <a:t>(</a:t>
            </a:r>
            <a:r>
              <a:rPr lang="en-US" altLang="zh-CN" sz="2400" dirty="0">
                <a:solidFill>
                  <a:schemeClr val="tx1"/>
                </a:solidFill>
              </a:rPr>
              <a:t>2)</a:t>
            </a:r>
            <a:r>
              <a:rPr lang="zh-CN" altLang="en-US" sz="2400" dirty="0">
                <a:solidFill>
                  <a:schemeClr val="accent2"/>
                </a:solidFill>
              </a:rPr>
              <a:t>汇编器</a:t>
            </a:r>
            <a:r>
              <a:rPr lang="en-US" altLang="zh-CN" sz="2400" dirty="0">
                <a:solidFill>
                  <a:schemeClr val="accent2"/>
                </a:solidFill>
              </a:rPr>
              <a:t>A51</a:t>
            </a:r>
            <a:r>
              <a:rPr lang="en-US" altLang="zh-CN" sz="2400" dirty="0" smtClean="0">
                <a:solidFill>
                  <a:schemeClr val="accent2"/>
                </a:solidFill>
              </a:rPr>
              <a:t>:</a:t>
            </a:r>
            <a:r>
              <a:rPr lang="zh-CN" altLang="en-US" sz="2400" dirty="0" smtClean="0">
                <a:solidFill>
                  <a:schemeClr val="tx1"/>
                </a:solidFill>
              </a:rPr>
              <a:t>将</a:t>
            </a:r>
            <a:r>
              <a:rPr lang="en-US" altLang="zh-CN" sz="2400" dirty="0">
                <a:solidFill>
                  <a:schemeClr val="tx1"/>
                </a:solidFill>
              </a:rPr>
              <a:t>MCS-51</a:t>
            </a:r>
            <a:r>
              <a:rPr lang="zh-CN" altLang="en-US" sz="2400" dirty="0">
                <a:solidFill>
                  <a:schemeClr val="tx1"/>
                </a:solidFill>
              </a:rPr>
              <a:t>汇编语言源代码转换成可重定位</a:t>
            </a:r>
            <a:r>
              <a:rPr lang="zh-CN" altLang="en-US" sz="2400" dirty="0" smtClean="0">
                <a:solidFill>
                  <a:schemeClr val="tx1"/>
                </a:solidFill>
              </a:rPr>
              <a:t>的目标</a:t>
            </a:r>
            <a:r>
              <a:rPr lang="zh-CN" altLang="en-US" sz="2400" dirty="0">
                <a:solidFill>
                  <a:schemeClr val="tx1"/>
                </a:solidFill>
              </a:rPr>
              <a:t>文件。</a:t>
            </a:r>
          </a:p>
          <a:p>
            <a:r>
              <a:rPr lang="en-US" altLang="zh-CN" sz="2400" dirty="0" smtClean="0">
                <a:solidFill>
                  <a:schemeClr val="tx1"/>
                </a:solidFill>
              </a:rPr>
              <a:t>(</a:t>
            </a:r>
            <a:r>
              <a:rPr lang="en-US" altLang="zh-CN" sz="2400" dirty="0">
                <a:solidFill>
                  <a:schemeClr val="tx1"/>
                </a:solidFill>
              </a:rPr>
              <a:t>3</a:t>
            </a:r>
            <a:r>
              <a:rPr lang="en-US" altLang="zh-CN" sz="2400" dirty="0" smtClean="0">
                <a:solidFill>
                  <a:schemeClr val="tx1"/>
                </a:solidFill>
              </a:rPr>
              <a:t>)</a:t>
            </a:r>
            <a:r>
              <a:rPr lang="zh-CN" altLang="en-US" sz="2400" dirty="0" smtClean="0">
                <a:solidFill>
                  <a:schemeClr val="accent2"/>
                </a:solidFill>
              </a:rPr>
              <a:t>链接</a:t>
            </a:r>
            <a:r>
              <a:rPr lang="zh-CN" altLang="en-US" sz="2400" dirty="0">
                <a:solidFill>
                  <a:schemeClr val="accent2"/>
                </a:solidFill>
              </a:rPr>
              <a:t>／重定位器</a:t>
            </a:r>
            <a:r>
              <a:rPr lang="en-US" altLang="zh-CN" sz="2400" dirty="0">
                <a:solidFill>
                  <a:schemeClr val="accent2"/>
                </a:solidFill>
              </a:rPr>
              <a:t>BL51( L51)</a:t>
            </a:r>
            <a:r>
              <a:rPr lang="zh-CN" altLang="en-US" sz="2400" dirty="0">
                <a:solidFill>
                  <a:schemeClr val="tx1"/>
                </a:solidFill>
              </a:rPr>
              <a:t>：将编译生成的</a:t>
            </a:r>
            <a:r>
              <a:rPr lang="en-US" altLang="zh-CN" sz="2400" dirty="0" err="1">
                <a:solidFill>
                  <a:schemeClr val="tx1"/>
                </a:solidFill>
              </a:rPr>
              <a:t>obj</a:t>
            </a:r>
            <a:r>
              <a:rPr lang="zh-CN" altLang="en-US" sz="2400" dirty="0">
                <a:solidFill>
                  <a:schemeClr val="tx1"/>
                </a:solidFill>
              </a:rPr>
              <a:t>文件与库文件链接定位，生成绝对</a:t>
            </a:r>
            <a:r>
              <a:rPr lang="zh-CN" altLang="en-US" sz="2400" dirty="0" smtClean="0">
                <a:solidFill>
                  <a:schemeClr val="tx1"/>
                </a:solidFill>
              </a:rPr>
              <a:t>目标文件</a:t>
            </a:r>
            <a:r>
              <a:rPr lang="en-US" altLang="zh-CN" sz="2400" dirty="0" smtClean="0">
                <a:solidFill>
                  <a:schemeClr val="tx1"/>
                </a:solidFill>
              </a:rPr>
              <a:t>(.abs</a:t>
            </a:r>
            <a:r>
              <a:rPr lang="en-US" altLang="zh-CN" sz="2400" dirty="0">
                <a:solidFill>
                  <a:schemeClr val="tx1"/>
                </a:solidFill>
              </a:rPr>
              <a:t>)</a:t>
            </a:r>
            <a:r>
              <a:rPr lang="zh-CN" altLang="en-US" sz="2400" dirty="0">
                <a:solidFill>
                  <a:schemeClr val="tx1"/>
                </a:solidFill>
              </a:rPr>
              <a:t>。</a:t>
            </a:r>
            <a:r>
              <a:rPr lang="en-US" altLang="zh-CN" sz="2400" dirty="0">
                <a:solidFill>
                  <a:schemeClr val="tx1"/>
                </a:solidFill>
              </a:rPr>
              <a:t>BL51</a:t>
            </a:r>
            <a:r>
              <a:rPr lang="zh-CN" altLang="en-US" sz="2400" dirty="0">
                <a:solidFill>
                  <a:schemeClr val="tx1"/>
                </a:solidFill>
              </a:rPr>
              <a:t>除具有</a:t>
            </a:r>
            <a:r>
              <a:rPr lang="en-US" altLang="zh-CN" sz="2400" dirty="0">
                <a:solidFill>
                  <a:schemeClr val="tx1"/>
                </a:solidFill>
              </a:rPr>
              <a:t>L51</a:t>
            </a:r>
            <a:r>
              <a:rPr lang="zh-CN" altLang="en-US" sz="2400" dirty="0">
                <a:solidFill>
                  <a:schemeClr val="tx1"/>
                </a:solidFill>
              </a:rPr>
              <a:t>的</a:t>
            </a:r>
            <a:r>
              <a:rPr lang="zh-CN" altLang="en-US" sz="2400" dirty="0" smtClean="0">
                <a:solidFill>
                  <a:schemeClr val="tx1"/>
                </a:solidFill>
              </a:rPr>
              <a:t>所</a:t>
            </a:r>
            <a:r>
              <a:rPr lang="zh-CN" altLang="en-US" sz="2400" dirty="0">
                <a:solidFill>
                  <a:schemeClr val="tx1"/>
                </a:solidFill>
              </a:rPr>
              <a:t>有</a:t>
            </a:r>
            <a:r>
              <a:rPr lang="zh-CN" altLang="en-US" sz="2400" dirty="0" smtClean="0">
                <a:solidFill>
                  <a:schemeClr val="tx1"/>
                </a:solidFill>
              </a:rPr>
              <a:t>功能</a:t>
            </a:r>
            <a:r>
              <a:rPr lang="zh-CN" altLang="en-US" sz="2400" dirty="0">
                <a:solidFill>
                  <a:schemeClr val="tx1"/>
                </a:solidFill>
              </a:rPr>
              <a:t>外，</a:t>
            </a:r>
            <a:r>
              <a:rPr lang="zh-CN" altLang="en-US" sz="2400" dirty="0" smtClean="0">
                <a:solidFill>
                  <a:schemeClr val="tx1"/>
                </a:solidFill>
              </a:rPr>
              <a:t>它还可以链接</a:t>
            </a:r>
            <a:r>
              <a:rPr lang="zh-CN" altLang="en-US" sz="2400" dirty="0">
                <a:solidFill>
                  <a:schemeClr val="tx1"/>
                </a:solidFill>
              </a:rPr>
              <a:t>定位</a:t>
            </a:r>
            <a:r>
              <a:rPr lang="zh-CN" altLang="en-US" sz="2400" dirty="0" smtClean="0">
                <a:solidFill>
                  <a:schemeClr val="tx1"/>
                </a:solidFill>
              </a:rPr>
              <a:t>存储空间大于</a:t>
            </a:r>
            <a:r>
              <a:rPr lang="en-US" altLang="zh-CN" sz="2400" dirty="0">
                <a:solidFill>
                  <a:schemeClr val="tx1"/>
                </a:solidFill>
              </a:rPr>
              <a:t>64KB</a:t>
            </a:r>
            <a:r>
              <a:rPr lang="zh-CN" altLang="en-US" sz="2400" dirty="0">
                <a:solidFill>
                  <a:schemeClr val="tx1"/>
                </a:solidFill>
              </a:rPr>
              <a:t>的程序</a:t>
            </a:r>
            <a:r>
              <a:rPr lang="zh-CN" altLang="en-US" sz="2400" dirty="0" smtClean="0">
                <a:solidFill>
                  <a:schemeClr val="tx1"/>
                </a:solidFill>
              </a:rPr>
              <a:t>，具有</a:t>
            </a:r>
            <a:r>
              <a:rPr lang="zh-CN" altLang="en-US" sz="2400" dirty="0">
                <a:solidFill>
                  <a:schemeClr val="tx1"/>
                </a:solidFill>
              </a:rPr>
              <a:t>代码域及域切换功能</a:t>
            </a:r>
            <a:r>
              <a:rPr lang="en-US" altLang="zh-CN" sz="2400" dirty="0">
                <a:solidFill>
                  <a:schemeClr val="tx1"/>
                </a:solidFill>
              </a:rPr>
              <a:t>( Code </a:t>
            </a:r>
            <a:r>
              <a:rPr lang="en-US" altLang="zh-CN" sz="2400" dirty="0" err="1">
                <a:solidFill>
                  <a:schemeClr val="tx1"/>
                </a:solidFill>
              </a:rPr>
              <a:t>Banking&amp;Bank</a:t>
            </a:r>
            <a:r>
              <a:rPr lang="en-US" altLang="zh-CN" sz="2400" dirty="0">
                <a:solidFill>
                  <a:schemeClr val="tx1"/>
                </a:solidFill>
              </a:rPr>
              <a:t> </a:t>
            </a:r>
            <a:r>
              <a:rPr lang="en-US" altLang="zh-CN" sz="2400" dirty="0" smtClean="0">
                <a:solidFill>
                  <a:schemeClr val="tx1"/>
                </a:solidFill>
              </a:rPr>
              <a:t>Switching)</a:t>
            </a:r>
            <a:r>
              <a:rPr lang="zh-CN" altLang="en-US" sz="2400" dirty="0" smtClean="0">
                <a:solidFill>
                  <a:schemeClr val="tx1"/>
                </a:solidFill>
              </a:rPr>
              <a:t>等。</a:t>
            </a:r>
            <a:endParaRPr lang="zh-CN" altLang="en-US" sz="2400" dirty="0">
              <a:solidFill>
                <a:schemeClr val="tx1"/>
              </a:solidFill>
            </a:endParaRPr>
          </a:p>
          <a:p>
            <a:r>
              <a:rPr lang="en-US" altLang="zh-CN" sz="2400" dirty="0" smtClean="0">
                <a:solidFill>
                  <a:schemeClr val="tx1"/>
                </a:solidFill>
              </a:rPr>
              <a:t>(</a:t>
            </a:r>
            <a:r>
              <a:rPr lang="en-US" altLang="zh-CN" sz="2400" dirty="0">
                <a:solidFill>
                  <a:schemeClr val="tx1"/>
                </a:solidFill>
              </a:rPr>
              <a:t>4)</a:t>
            </a:r>
            <a:r>
              <a:rPr lang="zh-CN" altLang="en-US" sz="2400" dirty="0">
                <a:solidFill>
                  <a:schemeClr val="accent2"/>
                </a:solidFill>
              </a:rPr>
              <a:t>转换器</a:t>
            </a:r>
            <a:r>
              <a:rPr lang="en-US" altLang="zh-CN" sz="2400" dirty="0">
                <a:solidFill>
                  <a:schemeClr val="accent2"/>
                </a:solidFill>
              </a:rPr>
              <a:t>OH51</a:t>
            </a:r>
            <a:r>
              <a:rPr lang="zh-CN" altLang="en-US" sz="2400" dirty="0">
                <a:solidFill>
                  <a:schemeClr val="accent2"/>
                </a:solidFill>
              </a:rPr>
              <a:t>：</a:t>
            </a:r>
            <a:r>
              <a:rPr lang="zh-CN" altLang="en-US" sz="2400" dirty="0">
                <a:solidFill>
                  <a:schemeClr val="tx1"/>
                </a:solidFill>
              </a:rPr>
              <a:t>将</a:t>
            </a:r>
            <a:r>
              <a:rPr lang="zh-CN" altLang="en-US" sz="2400" dirty="0" smtClean="0">
                <a:solidFill>
                  <a:schemeClr val="tx1"/>
                </a:solidFill>
              </a:rPr>
              <a:t>绝对目标文件</a:t>
            </a:r>
            <a:r>
              <a:rPr lang="en-US" altLang="zh-CN" sz="2400" dirty="0" smtClean="0">
                <a:solidFill>
                  <a:schemeClr val="tx1"/>
                </a:solidFill>
              </a:rPr>
              <a:t>.abs</a:t>
            </a:r>
            <a:r>
              <a:rPr lang="zh-CN" altLang="en-US" sz="2400" dirty="0">
                <a:solidFill>
                  <a:schemeClr val="tx1"/>
                </a:solidFill>
              </a:rPr>
              <a:t>转换成</a:t>
            </a:r>
            <a:r>
              <a:rPr lang="en-US" altLang="zh-CN" sz="2400" dirty="0" smtClean="0">
                <a:solidFill>
                  <a:schemeClr val="tx1"/>
                </a:solidFill>
              </a:rPr>
              <a:t>Intel</a:t>
            </a:r>
            <a:r>
              <a:rPr lang="zh-CN" altLang="en-US" sz="2400" dirty="0" smtClean="0">
                <a:solidFill>
                  <a:schemeClr val="tx1"/>
                </a:solidFill>
              </a:rPr>
              <a:t>的</a:t>
            </a:r>
            <a:r>
              <a:rPr lang="en-US" altLang="zh-CN" sz="2400" dirty="0" smtClean="0">
                <a:solidFill>
                  <a:schemeClr val="tx1"/>
                </a:solidFill>
              </a:rPr>
              <a:t>.hex</a:t>
            </a:r>
            <a:r>
              <a:rPr lang="zh-CN" altLang="en-US" sz="2400" dirty="0" smtClean="0">
                <a:solidFill>
                  <a:schemeClr val="tx1"/>
                </a:solidFill>
              </a:rPr>
              <a:t>格式的可</a:t>
            </a:r>
            <a:r>
              <a:rPr lang="zh-CN" altLang="en-US" sz="2400" dirty="0">
                <a:solidFill>
                  <a:schemeClr val="tx1"/>
                </a:solidFill>
              </a:rPr>
              <a:t>执行文件</a:t>
            </a:r>
            <a:r>
              <a:rPr lang="zh-CN" altLang="en-US" sz="2400" dirty="0" smtClean="0">
                <a:solidFill>
                  <a:schemeClr val="tx1"/>
                </a:solidFill>
              </a:rPr>
              <a:t>。</a:t>
            </a:r>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5BADAD26-0420-4488-AAE0-E416BDA867A1}" type="slidenum">
              <a:rPr lang="en-US" altLang="zh-CN" smtClean="0">
                <a:solidFill>
                  <a:srgbClr val="FFFF00"/>
                </a:solidFill>
              </a:rPr>
              <a:t>37</a:t>
            </a:fld>
            <a:endParaRPr lang="en-US" altLang="zh-CN" dirty="0">
              <a:solidFill>
                <a:srgbClr val="FFFF00"/>
              </a:solidFill>
            </a:endParaRPr>
          </a:p>
        </p:txBody>
      </p:sp>
    </p:spTree>
    <p:extLst>
      <p:ext uri="{BB962C8B-B14F-4D97-AF65-F5344CB8AC3E}">
        <p14:creationId xmlns:p14="http://schemas.microsoft.com/office/powerpoint/2010/main" val="8064077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7504" y="1124744"/>
            <a:ext cx="8928992" cy="4895056"/>
          </a:xfrm>
        </p:spPr>
        <p:txBody>
          <a:bodyPr/>
          <a:lstStyle/>
          <a:p>
            <a:r>
              <a:rPr lang="en-US" altLang="zh-CN" sz="2400" dirty="0" smtClean="0">
                <a:solidFill>
                  <a:schemeClr val="tx1"/>
                </a:solidFill>
              </a:rPr>
              <a:t>(5)</a:t>
            </a:r>
            <a:r>
              <a:rPr lang="zh-CN" altLang="en-US" sz="2400" dirty="0" smtClean="0">
                <a:solidFill>
                  <a:schemeClr val="accent2"/>
                </a:solidFill>
              </a:rPr>
              <a:t>源代码调试器和仿真器</a:t>
            </a:r>
            <a:r>
              <a:rPr lang="en-US" altLang="zh-CN" sz="2400" dirty="0" smtClean="0">
                <a:solidFill>
                  <a:schemeClr val="accent2"/>
                </a:solidFill>
              </a:rPr>
              <a:t>dScope51</a:t>
            </a:r>
            <a:r>
              <a:rPr lang="zh-CN" altLang="en-US" sz="2400" dirty="0" smtClean="0">
                <a:solidFill>
                  <a:schemeClr val="tx1"/>
                </a:solidFill>
              </a:rPr>
              <a:t>：可以调试由</a:t>
            </a:r>
            <a:r>
              <a:rPr lang="en-US" altLang="zh-CN" sz="2400" dirty="0" smtClean="0">
                <a:solidFill>
                  <a:schemeClr val="tx1"/>
                </a:solidFill>
              </a:rPr>
              <a:t>C51</a:t>
            </a:r>
            <a:r>
              <a:rPr lang="zh-CN" altLang="en-US" sz="2400" dirty="0" smtClean="0">
                <a:solidFill>
                  <a:schemeClr val="tx1"/>
                </a:solidFill>
              </a:rPr>
              <a:t>编译器</a:t>
            </a:r>
            <a:r>
              <a:rPr lang="en-US" altLang="zh-CN" sz="2400" dirty="0" smtClean="0">
                <a:solidFill>
                  <a:schemeClr val="tx1"/>
                </a:solidFill>
              </a:rPr>
              <a:t>51</a:t>
            </a:r>
            <a:r>
              <a:rPr lang="zh-CN" altLang="en-US" sz="2400" dirty="0" smtClean="0">
                <a:solidFill>
                  <a:schemeClr val="tx1"/>
                </a:solidFill>
              </a:rPr>
              <a:t>汇编器产生的程序。它不需要目标板，只能进行软件仿真，可仿真</a:t>
            </a:r>
            <a:r>
              <a:rPr lang="en-US" altLang="zh-CN" sz="2400" dirty="0" smtClean="0">
                <a:solidFill>
                  <a:schemeClr val="tx1"/>
                </a:solidFill>
              </a:rPr>
              <a:t>CPU</a:t>
            </a:r>
            <a:r>
              <a:rPr lang="zh-CN" altLang="en-US" sz="2400" dirty="0" smtClean="0">
                <a:solidFill>
                  <a:schemeClr val="tx1"/>
                </a:solidFill>
              </a:rPr>
              <a:t>及其外围器件，如内部串行口、外部</a:t>
            </a:r>
            <a:r>
              <a:rPr lang="en-US" altLang="zh-CN" sz="2400" dirty="0" smtClean="0">
                <a:solidFill>
                  <a:schemeClr val="tx1"/>
                </a:solidFill>
              </a:rPr>
              <a:t>I/O</a:t>
            </a:r>
            <a:r>
              <a:rPr lang="zh-CN" altLang="en-US" sz="2400" dirty="0" smtClean="0">
                <a:solidFill>
                  <a:schemeClr val="tx1"/>
                </a:solidFill>
              </a:rPr>
              <a:t>接口及定时器</a:t>
            </a:r>
            <a:r>
              <a:rPr lang="en-US" altLang="zh-CN" sz="2400" dirty="0" smtClean="0">
                <a:solidFill>
                  <a:schemeClr val="tx1"/>
                </a:solidFill>
              </a:rPr>
              <a:t>/</a:t>
            </a:r>
            <a:r>
              <a:rPr lang="zh-CN" altLang="en-US" sz="2400" dirty="0" smtClean="0">
                <a:solidFill>
                  <a:schemeClr val="tx1"/>
                </a:solidFill>
              </a:rPr>
              <a:t>计数器等，能对嵌入式软件功能进行有效测试。</a:t>
            </a:r>
          </a:p>
          <a:p>
            <a:r>
              <a:rPr lang="en-US" altLang="zh-CN" sz="2400" dirty="0" smtClean="0">
                <a:solidFill>
                  <a:schemeClr val="tx1"/>
                </a:solidFill>
              </a:rPr>
              <a:t>(6)</a:t>
            </a:r>
            <a:r>
              <a:rPr lang="zh-CN" altLang="en-US" sz="2400" dirty="0" smtClean="0">
                <a:solidFill>
                  <a:schemeClr val="accent2"/>
                </a:solidFill>
              </a:rPr>
              <a:t>初始化文件</a:t>
            </a:r>
            <a:r>
              <a:rPr lang="en-US" altLang="zh-CN" sz="2400" dirty="0" err="1" smtClean="0">
                <a:solidFill>
                  <a:schemeClr val="accent2"/>
                </a:solidFill>
              </a:rPr>
              <a:t>Initfilc</a:t>
            </a:r>
            <a:r>
              <a:rPr lang="zh-CN" altLang="en-US" sz="2400" dirty="0" smtClean="0">
                <a:solidFill>
                  <a:schemeClr val="tx1"/>
                </a:solidFill>
              </a:rPr>
              <a:t>：在启动</a:t>
            </a:r>
            <a:r>
              <a:rPr lang="en-US" altLang="zh-CN" sz="2400" dirty="0" smtClean="0">
                <a:solidFill>
                  <a:schemeClr val="tx1"/>
                </a:solidFill>
              </a:rPr>
              <a:t>dScopc51</a:t>
            </a:r>
            <a:r>
              <a:rPr lang="zh-CN" altLang="en-US" sz="2400" dirty="0" smtClean="0">
                <a:solidFill>
                  <a:schemeClr val="tx1"/>
                </a:solidFill>
              </a:rPr>
              <a:t>之后，在</a:t>
            </a:r>
            <a:r>
              <a:rPr lang="en-US" altLang="zh-CN" sz="2400" dirty="0" err="1" smtClean="0">
                <a:solidFill>
                  <a:schemeClr val="tx1"/>
                </a:solidFill>
              </a:rPr>
              <a:t>debugfilc</a:t>
            </a:r>
            <a:r>
              <a:rPr lang="zh-CN" altLang="en-US" sz="2400" dirty="0" smtClean="0">
                <a:solidFill>
                  <a:schemeClr val="tx1"/>
                </a:solidFill>
              </a:rPr>
              <a:t>之前装入。</a:t>
            </a:r>
            <a:r>
              <a:rPr lang="en-US" altLang="zh-CN" sz="2400" dirty="0" err="1" smtClean="0">
                <a:solidFill>
                  <a:schemeClr val="tx1"/>
                </a:solidFill>
              </a:rPr>
              <a:t>Initfile</a:t>
            </a:r>
            <a:r>
              <a:rPr lang="zh-CN" altLang="en-US" sz="2400" dirty="0" smtClean="0">
                <a:solidFill>
                  <a:schemeClr val="tx1"/>
                </a:solidFill>
              </a:rPr>
              <a:t>文件中装有一些</a:t>
            </a:r>
            <a:r>
              <a:rPr lang="en-US" altLang="zh-CN" sz="2400" dirty="0" err="1" smtClean="0">
                <a:solidFill>
                  <a:schemeClr val="tx1"/>
                </a:solidFill>
              </a:rPr>
              <a:t>dScope</a:t>
            </a:r>
            <a:r>
              <a:rPr lang="zh-CN" altLang="en-US" sz="2400" dirty="0" smtClean="0">
                <a:solidFill>
                  <a:schemeClr val="tx1"/>
                </a:solidFill>
              </a:rPr>
              <a:t>的初始化参数及常用调试函数等。</a:t>
            </a:r>
          </a:p>
          <a:p>
            <a:r>
              <a:rPr lang="en-US" altLang="zh-CN" sz="2400" dirty="0" smtClean="0">
                <a:solidFill>
                  <a:schemeClr val="tx1"/>
                </a:solidFill>
              </a:rPr>
              <a:t>(7)</a:t>
            </a:r>
            <a:r>
              <a:rPr lang="zh-CN" altLang="en-US" sz="2400" dirty="0" smtClean="0">
                <a:solidFill>
                  <a:schemeClr val="accent2"/>
                </a:solidFill>
              </a:rPr>
              <a:t>监控程序</a:t>
            </a:r>
            <a:r>
              <a:rPr lang="en-US" altLang="zh-CN" sz="2400" dirty="0" smtClean="0">
                <a:solidFill>
                  <a:schemeClr val="accent2"/>
                </a:solidFill>
              </a:rPr>
              <a:t>Monitor-51</a:t>
            </a:r>
            <a:r>
              <a:rPr lang="zh-CN" altLang="en-US" sz="2400" dirty="0" smtClean="0">
                <a:solidFill>
                  <a:schemeClr val="tx1"/>
                </a:solidFill>
              </a:rPr>
              <a:t>：用</a:t>
            </a:r>
            <a:r>
              <a:rPr lang="en-US" altLang="zh-CN" sz="2400" dirty="0" smtClean="0">
                <a:solidFill>
                  <a:schemeClr val="tx1"/>
                </a:solidFill>
              </a:rPr>
              <a:t>Monitor-5l</a:t>
            </a:r>
            <a:r>
              <a:rPr lang="zh-CN" altLang="en-US" sz="2400" dirty="0" smtClean="0">
                <a:solidFill>
                  <a:schemeClr val="tx1"/>
                </a:solidFill>
              </a:rPr>
              <a:t>进行用户目标板调试时，其驻留在用户目标板的存储器里。</a:t>
            </a:r>
          </a:p>
          <a:p>
            <a:r>
              <a:rPr lang="en-US" altLang="zh-CN" sz="2400" dirty="0" smtClean="0">
                <a:solidFill>
                  <a:schemeClr val="tx1"/>
                </a:solidFill>
              </a:rPr>
              <a:t>(8)</a:t>
            </a:r>
            <a:r>
              <a:rPr lang="zh-CN" altLang="en-US" sz="2400" dirty="0" smtClean="0">
                <a:solidFill>
                  <a:schemeClr val="accent2"/>
                </a:solidFill>
              </a:rPr>
              <a:t>实时操作系统</a:t>
            </a:r>
            <a:r>
              <a:rPr lang="en-US" altLang="zh-CN" sz="2400" dirty="0" smtClean="0">
                <a:solidFill>
                  <a:schemeClr val="accent2"/>
                </a:solidFill>
              </a:rPr>
              <a:t>RTX51</a:t>
            </a:r>
            <a:r>
              <a:rPr lang="zh-CN" altLang="en-US" sz="2400" dirty="0" smtClean="0">
                <a:solidFill>
                  <a:schemeClr val="tx1"/>
                </a:solidFill>
              </a:rPr>
              <a:t>：简化了复杂项目和对时间要求敏感的软件项目的开发。</a:t>
            </a:r>
          </a:p>
          <a:p>
            <a:endParaRPr lang="en-US" altLang="zh-CN" sz="2400" dirty="0" smtClean="0">
              <a:solidFill>
                <a:schemeClr val="tx1"/>
              </a:solidFill>
            </a:endParaRP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E3FF560D-7CB1-4A24-9A1C-5BB9C591EB51}" type="slidenum">
              <a:rPr lang="en-US" altLang="zh-CN" smtClean="0">
                <a:solidFill>
                  <a:srgbClr val="FFFF00"/>
                </a:solidFill>
              </a:rPr>
              <a:t>38</a:t>
            </a:fld>
            <a:endParaRPr lang="en-US" altLang="zh-CN" dirty="0">
              <a:solidFill>
                <a:srgbClr val="FFFF00"/>
              </a:solidFill>
            </a:endParaRPr>
          </a:p>
        </p:txBody>
      </p:sp>
    </p:spTree>
    <p:extLst>
      <p:ext uri="{BB962C8B-B14F-4D97-AF65-F5344CB8AC3E}">
        <p14:creationId xmlns:p14="http://schemas.microsoft.com/office/powerpoint/2010/main" val="33297487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lvl="0"/>
            <a:r>
              <a:rPr lang="zh-CN" altLang="en-US" sz="2400" dirty="0" smtClean="0">
                <a:solidFill>
                  <a:srgbClr val="000000"/>
                </a:solidFill>
              </a:rPr>
              <a:t>（</a:t>
            </a:r>
            <a:r>
              <a:rPr lang="en-US" altLang="zh-CN" sz="2400" dirty="0" smtClean="0">
                <a:solidFill>
                  <a:srgbClr val="000000"/>
                </a:solidFill>
              </a:rPr>
              <a:t>9</a:t>
            </a:r>
            <a:r>
              <a:rPr lang="zh-CN" altLang="en-US" sz="2400" dirty="0" smtClean="0">
                <a:solidFill>
                  <a:srgbClr val="000000"/>
                </a:solidFill>
              </a:rPr>
              <a:t>）</a:t>
            </a:r>
            <a:r>
              <a:rPr lang="en-US" altLang="zh-CN" sz="2400" dirty="0" smtClean="0">
                <a:solidFill>
                  <a:srgbClr val="000000"/>
                </a:solidFill>
              </a:rPr>
              <a:t> </a:t>
            </a:r>
            <a:r>
              <a:rPr lang="en-US" altLang="zh-CN" sz="2400" dirty="0" err="1">
                <a:solidFill>
                  <a:srgbClr val="3333CC"/>
                </a:solidFill>
              </a:rPr>
              <a:t>Ishell</a:t>
            </a:r>
            <a:r>
              <a:rPr lang="en-US" altLang="zh-CN" sz="2400" dirty="0">
                <a:solidFill>
                  <a:srgbClr val="3333CC"/>
                </a:solidFill>
              </a:rPr>
              <a:t> for DOS</a:t>
            </a:r>
            <a:r>
              <a:rPr lang="en-US" altLang="zh-CN" sz="2400" dirty="0">
                <a:solidFill>
                  <a:srgbClr val="000000"/>
                </a:solidFill>
              </a:rPr>
              <a:t>:  DOS</a:t>
            </a:r>
            <a:r>
              <a:rPr lang="zh-CN" altLang="en-US" sz="2400" dirty="0">
                <a:solidFill>
                  <a:srgbClr val="000000"/>
                </a:solidFill>
              </a:rPr>
              <a:t>环境下的</a:t>
            </a:r>
            <a:r>
              <a:rPr lang="en-US" altLang="zh-CN" sz="2400" dirty="0">
                <a:solidFill>
                  <a:srgbClr val="000000"/>
                </a:solidFill>
              </a:rPr>
              <a:t>IDE</a:t>
            </a:r>
            <a:r>
              <a:rPr lang="zh-CN" altLang="en-US" sz="2400" dirty="0" smtClean="0">
                <a:solidFill>
                  <a:srgbClr val="000000"/>
                </a:solidFill>
              </a:rPr>
              <a:t>。</a:t>
            </a:r>
            <a:endParaRPr lang="en-US" altLang="zh-CN" sz="2400" dirty="0">
              <a:solidFill>
                <a:srgbClr val="000000"/>
              </a:solidFill>
            </a:endParaRPr>
          </a:p>
          <a:p>
            <a:pPr lvl="0" indent="0"/>
            <a:r>
              <a:rPr lang="en-US" altLang="zh-CN" sz="2400" dirty="0" smtClean="0">
                <a:solidFill>
                  <a:srgbClr val="000000"/>
                </a:solidFill>
              </a:rPr>
              <a:t>         </a:t>
            </a:r>
            <a:r>
              <a:rPr lang="zh-CN" altLang="en-US" sz="2400" dirty="0" smtClean="0">
                <a:solidFill>
                  <a:srgbClr val="000000"/>
                </a:solidFill>
              </a:rPr>
              <a:t>（</a:t>
            </a:r>
            <a:r>
              <a:rPr lang="en-US" altLang="zh-CN" sz="2400" dirty="0" smtClean="0">
                <a:solidFill>
                  <a:srgbClr val="000000"/>
                </a:solidFill>
              </a:rPr>
              <a:t>10</a:t>
            </a:r>
            <a:r>
              <a:rPr lang="zh-CN" altLang="en-US" sz="2400" dirty="0" smtClean="0">
                <a:solidFill>
                  <a:srgbClr val="000000"/>
                </a:solidFill>
              </a:rPr>
              <a:t>）</a:t>
            </a:r>
            <a:r>
              <a:rPr lang="en-US" altLang="zh-CN" sz="2400" dirty="0" smtClean="0">
                <a:solidFill>
                  <a:schemeClr val="accent2"/>
                </a:solidFill>
              </a:rPr>
              <a:t>µVision </a:t>
            </a:r>
            <a:r>
              <a:rPr lang="en-US" altLang="zh-CN" sz="2400" dirty="0">
                <a:solidFill>
                  <a:schemeClr val="accent2"/>
                </a:solidFill>
              </a:rPr>
              <a:t>for Windows</a:t>
            </a:r>
            <a:r>
              <a:rPr lang="zh-CN" altLang="en-US" sz="2400" dirty="0">
                <a:solidFill>
                  <a:schemeClr val="accent2"/>
                </a:solidFill>
              </a:rPr>
              <a:t>：</a:t>
            </a:r>
            <a:r>
              <a:rPr lang="zh-CN" altLang="en-US" sz="2400" dirty="0">
                <a:solidFill>
                  <a:srgbClr val="000000"/>
                </a:solidFill>
              </a:rPr>
              <a:t>是</a:t>
            </a:r>
            <a:r>
              <a:rPr lang="en-US" altLang="zh-CN" sz="2400" dirty="0">
                <a:solidFill>
                  <a:srgbClr val="000000"/>
                </a:solidFill>
              </a:rPr>
              <a:t>C51</a:t>
            </a:r>
            <a:r>
              <a:rPr lang="zh-CN" altLang="en-US" sz="2400" dirty="0">
                <a:solidFill>
                  <a:srgbClr val="000000"/>
                </a:solidFill>
              </a:rPr>
              <a:t>程序的集成软件开发平台，具有源代码编辑、工程管理、集成的</a:t>
            </a:r>
            <a:r>
              <a:rPr lang="en-US" altLang="zh-CN" sz="2400" dirty="0">
                <a:solidFill>
                  <a:srgbClr val="000000"/>
                </a:solidFill>
              </a:rPr>
              <a:t>Make</a:t>
            </a:r>
            <a:r>
              <a:rPr lang="zh-CN" altLang="en-US" sz="2400" dirty="0">
                <a:solidFill>
                  <a:srgbClr val="000000"/>
                </a:solidFill>
              </a:rPr>
              <a:t>等功能，人机界面友好，操作方便</a:t>
            </a:r>
            <a:r>
              <a:rPr lang="zh-CN" altLang="en-US" sz="2400" dirty="0" smtClean="0">
                <a:solidFill>
                  <a:srgbClr val="000000"/>
                </a:solidFill>
              </a:rPr>
              <a:t>。</a:t>
            </a:r>
            <a:endParaRPr lang="en-US" altLang="zh-CN" sz="2400" dirty="0" smtClean="0">
              <a:solidFill>
                <a:srgbClr val="000000"/>
              </a:solidFill>
            </a:endParaRPr>
          </a:p>
          <a:p>
            <a:pPr lvl="0" indent="0"/>
            <a:r>
              <a:rPr lang="zh-CN" altLang="en-US" sz="2400" dirty="0" smtClean="0">
                <a:solidFill>
                  <a:srgbClr val="000000"/>
                </a:solidFill>
              </a:rPr>
              <a:t>          </a:t>
            </a:r>
            <a:endParaRPr lang="en-US" altLang="zh-CN" sz="2400" dirty="0" smtClean="0">
              <a:solidFill>
                <a:srgbClr val="000000"/>
              </a:solidFill>
            </a:endParaRPr>
          </a:p>
          <a:p>
            <a:pPr lvl="0" indent="0"/>
            <a:r>
              <a:rPr lang="en-US" altLang="zh-CN" sz="2400" dirty="0">
                <a:solidFill>
                  <a:srgbClr val="000000"/>
                </a:solidFill>
              </a:rPr>
              <a:t> </a:t>
            </a:r>
            <a:r>
              <a:rPr lang="en-US" altLang="zh-CN" sz="2400" dirty="0" smtClean="0">
                <a:solidFill>
                  <a:srgbClr val="000000"/>
                </a:solidFill>
              </a:rPr>
              <a:t>         </a:t>
            </a:r>
            <a:r>
              <a:rPr lang="zh-CN" altLang="en-US" sz="2400" dirty="0" smtClean="0"/>
              <a:t>有关安装</a:t>
            </a:r>
            <a:r>
              <a:rPr lang="en-US" altLang="zh-CN" sz="2400" dirty="0" err="1"/>
              <a:t>Keil</a:t>
            </a:r>
            <a:r>
              <a:rPr lang="en-US" altLang="zh-CN" sz="2400" dirty="0"/>
              <a:t> C51</a:t>
            </a:r>
            <a:r>
              <a:rPr lang="zh-CN" altLang="en-US" sz="2400" dirty="0" smtClean="0"/>
              <a:t>软件的过程将在实验课中进行</a:t>
            </a:r>
            <a:r>
              <a:rPr lang="zh-CN" altLang="en-US" sz="2400" dirty="0" smtClean="0">
                <a:solidFill>
                  <a:srgbClr val="000000"/>
                </a:solidFill>
              </a:rPr>
              <a:t>。</a:t>
            </a:r>
            <a:endParaRPr lang="en-US" altLang="zh-CN" sz="2400" dirty="0" smtClean="0">
              <a:solidFill>
                <a:srgbClr val="000000"/>
              </a:solidFill>
            </a:endParaRPr>
          </a:p>
          <a:p>
            <a:pPr lvl="0" indent="0"/>
            <a:endParaRPr lang="zh-CN" altLang="en-US" sz="2400" dirty="0">
              <a:solidFill>
                <a:srgbClr val="000000"/>
              </a:solidFill>
            </a:endParaRP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18CAAA4C-460F-43D2-8985-E32AC5359FE5}" type="slidenum">
              <a:rPr lang="en-US" altLang="zh-CN" smtClean="0">
                <a:solidFill>
                  <a:srgbClr val="000000"/>
                </a:solidFill>
              </a:rPr>
              <a:t>39</a:t>
            </a:fld>
            <a:endParaRPr lang="en-US" altLang="zh-CN" dirty="0">
              <a:solidFill>
                <a:srgbClr val="000000"/>
              </a:solidFill>
            </a:endParaRPr>
          </a:p>
        </p:txBody>
      </p:sp>
    </p:spTree>
    <p:extLst>
      <p:ext uri="{BB962C8B-B14F-4D97-AF65-F5344CB8AC3E}">
        <p14:creationId xmlns:p14="http://schemas.microsoft.com/office/powerpoint/2010/main" val="34972192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3568" y="476672"/>
            <a:ext cx="7673975" cy="609600"/>
          </a:xfrm>
        </p:spPr>
        <p:txBody>
          <a:bodyPr/>
          <a:lstStyle/>
          <a:p>
            <a:pPr algn="l"/>
            <a:r>
              <a:rPr lang="en-US" altLang="zh-CN" sz="3200" b="1" dirty="0" smtClean="0">
                <a:solidFill>
                  <a:srgbClr val="9900FF"/>
                </a:solidFill>
              </a:rPr>
              <a:t>1.  C51</a:t>
            </a:r>
            <a:r>
              <a:rPr lang="zh-CN" altLang="en-US" sz="3200" b="1" dirty="0" smtClean="0">
                <a:solidFill>
                  <a:srgbClr val="9900FF"/>
                </a:solidFill>
              </a:rPr>
              <a:t>语言的特点</a:t>
            </a:r>
            <a:endParaRPr lang="zh-CN" altLang="en-US" sz="3200" b="1" dirty="0">
              <a:solidFill>
                <a:srgbClr val="9900FF"/>
              </a:solidFill>
            </a:endParaRPr>
          </a:p>
        </p:txBody>
      </p:sp>
      <p:sp>
        <p:nvSpPr>
          <p:cNvPr id="3" name="内容占位符 2"/>
          <p:cNvSpPr>
            <a:spLocks noGrp="1"/>
          </p:cNvSpPr>
          <p:nvPr>
            <p:ph idx="1"/>
          </p:nvPr>
        </p:nvSpPr>
        <p:spPr>
          <a:xfrm>
            <a:off x="107504" y="1412776"/>
            <a:ext cx="8928992" cy="4607024"/>
          </a:xfrm>
        </p:spPr>
        <p:txBody>
          <a:bodyPr/>
          <a:lstStyle/>
          <a:p>
            <a:r>
              <a:rPr lang="zh-CN" altLang="en-US" sz="2400" dirty="0" smtClean="0">
                <a:solidFill>
                  <a:schemeClr val="tx1"/>
                </a:solidFill>
              </a:rPr>
              <a:t>（</a:t>
            </a:r>
            <a:r>
              <a:rPr lang="en-US" altLang="zh-CN" sz="2400" dirty="0" smtClean="0">
                <a:solidFill>
                  <a:schemeClr val="tx1"/>
                </a:solidFill>
              </a:rPr>
              <a:t>1</a:t>
            </a:r>
            <a:r>
              <a:rPr lang="zh-CN" altLang="en-US" sz="2400" dirty="0" smtClean="0">
                <a:solidFill>
                  <a:schemeClr val="tx1"/>
                </a:solidFill>
              </a:rPr>
              <a:t>）</a:t>
            </a:r>
            <a:r>
              <a:rPr lang="en-US" altLang="zh-CN" sz="2400" dirty="0" smtClean="0">
                <a:solidFill>
                  <a:schemeClr val="tx1"/>
                </a:solidFill>
              </a:rPr>
              <a:t> </a:t>
            </a:r>
            <a:r>
              <a:rPr lang="en-US" altLang="zh-CN" sz="2400" dirty="0">
                <a:solidFill>
                  <a:schemeClr val="tx1"/>
                </a:solidFill>
              </a:rPr>
              <a:t>C51</a:t>
            </a:r>
            <a:r>
              <a:rPr lang="zh-CN" altLang="en-US" sz="2400" dirty="0" smtClean="0">
                <a:solidFill>
                  <a:schemeClr val="tx1"/>
                </a:solidFill>
              </a:rPr>
              <a:t>吸收汇编语言</a:t>
            </a:r>
            <a:r>
              <a:rPr lang="zh-CN" altLang="en-US" sz="2400" dirty="0">
                <a:solidFill>
                  <a:schemeClr val="tx1"/>
                </a:solidFill>
              </a:rPr>
              <a:t>的</a:t>
            </a:r>
            <a:r>
              <a:rPr lang="zh-CN" altLang="en-US" sz="2400" dirty="0" smtClean="0">
                <a:solidFill>
                  <a:schemeClr val="tx1"/>
                </a:solidFill>
              </a:rPr>
              <a:t>精华，继承发扬高级语言</a:t>
            </a:r>
            <a:r>
              <a:rPr lang="zh-CN" altLang="en-US" sz="2400" dirty="0">
                <a:solidFill>
                  <a:schemeClr val="tx1"/>
                </a:solidFill>
              </a:rPr>
              <a:t>的</a:t>
            </a:r>
            <a:r>
              <a:rPr lang="zh-CN" altLang="en-US" sz="2400" dirty="0" smtClean="0">
                <a:solidFill>
                  <a:schemeClr val="tx1"/>
                </a:solidFill>
              </a:rPr>
              <a:t>长处；</a:t>
            </a:r>
            <a:endParaRPr lang="zh-CN" altLang="en-US" sz="2400" dirty="0">
              <a:solidFill>
                <a:schemeClr val="tx1"/>
              </a:solidFill>
            </a:endParaRPr>
          </a:p>
          <a:p>
            <a:r>
              <a:rPr lang="zh-CN" altLang="en-US" sz="2400" dirty="0" smtClean="0">
                <a:solidFill>
                  <a:schemeClr val="tx1"/>
                </a:solidFill>
              </a:rPr>
              <a:t>（</a:t>
            </a:r>
            <a:r>
              <a:rPr lang="en-US" altLang="zh-CN" sz="2400" dirty="0" smtClean="0">
                <a:solidFill>
                  <a:schemeClr val="tx1"/>
                </a:solidFill>
              </a:rPr>
              <a:t>2</a:t>
            </a:r>
            <a:r>
              <a:rPr lang="zh-CN" altLang="en-US" sz="2400" dirty="0" smtClean="0">
                <a:solidFill>
                  <a:schemeClr val="tx1"/>
                </a:solidFill>
              </a:rPr>
              <a:t>）</a:t>
            </a:r>
            <a:r>
              <a:rPr lang="en-US" altLang="zh-CN" sz="2400" dirty="0" smtClean="0">
                <a:solidFill>
                  <a:schemeClr val="tx1"/>
                </a:solidFill>
              </a:rPr>
              <a:t>C51</a:t>
            </a:r>
            <a:r>
              <a:rPr lang="zh-CN" altLang="en-US" sz="2400" dirty="0">
                <a:solidFill>
                  <a:schemeClr val="tx1"/>
                </a:solidFill>
              </a:rPr>
              <a:t>提供了</a:t>
            </a:r>
            <a:r>
              <a:rPr lang="zh-CN" altLang="en-US" sz="2400" dirty="0">
                <a:solidFill>
                  <a:schemeClr val="accent2"/>
                </a:solidFill>
              </a:rPr>
              <a:t>对位，字节及地址的操作</a:t>
            </a:r>
            <a:r>
              <a:rPr lang="zh-CN" altLang="en-US" sz="2400" dirty="0">
                <a:solidFill>
                  <a:schemeClr val="tx1"/>
                </a:solidFill>
              </a:rPr>
              <a:t>，使程序可</a:t>
            </a:r>
            <a:r>
              <a:rPr lang="zh-CN" altLang="en-US" sz="2400" dirty="0" smtClean="0">
                <a:solidFill>
                  <a:schemeClr val="tx1"/>
                </a:solidFill>
              </a:rPr>
              <a:t>直接</a:t>
            </a:r>
            <a:r>
              <a:rPr lang="zh-CN" altLang="en-US" sz="2400" dirty="0">
                <a:solidFill>
                  <a:schemeClr val="tx1"/>
                </a:solidFill>
              </a:rPr>
              <a:t>对内存及指定寄存器进行</a:t>
            </a:r>
            <a:r>
              <a:rPr lang="zh-CN" altLang="en-US" sz="2400" dirty="0" smtClean="0">
                <a:solidFill>
                  <a:schemeClr val="tx1"/>
                </a:solidFill>
              </a:rPr>
              <a:t>操作；</a:t>
            </a:r>
            <a:endParaRPr lang="zh-CN" altLang="en-US" sz="2400" dirty="0">
              <a:solidFill>
                <a:schemeClr val="tx1"/>
              </a:solidFill>
            </a:endParaRPr>
          </a:p>
          <a:p>
            <a:r>
              <a:rPr lang="zh-CN" altLang="en-US" sz="2400" dirty="0" smtClean="0">
                <a:solidFill>
                  <a:schemeClr val="tx1"/>
                </a:solidFill>
              </a:rPr>
              <a:t>（</a:t>
            </a:r>
            <a:r>
              <a:rPr lang="en-US" altLang="zh-CN" sz="2400" dirty="0" smtClean="0">
                <a:solidFill>
                  <a:schemeClr val="tx1"/>
                </a:solidFill>
              </a:rPr>
              <a:t>3</a:t>
            </a:r>
            <a:r>
              <a:rPr lang="zh-CN" altLang="en-US" sz="2400" dirty="0" smtClean="0">
                <a:solidFill>
                  <a:schemeClr val="tx1"/>
                </a:solidFill>
              </a:rPr>
              <a:t>）</a:t>
            </a:r>
            <a:r>
              <a:rPr lang="en-US" altLang="zh-CN" sz="2400" dirty="0" smtClean="0">
                <a:solidFill>
                  <a:schemeClr val="tx1"/>
                </a:solidFill>
              </a:rPr>
              <a:t>C51</a:t>
            </a:r>
            <a:r>
              <a:rPr lang="zh-CN" altLang="en-US" sz="2400" dirty="0">
                <a:solidFill>
                  <a:schemeClr val="tx1"/>
                </a:solidFill>
              </a:rPr>
              <a:t>提供了</a:t>
            </a:r>
            <a:r>
              <a:rPr lang="zh-CN" altLang="en-US" sz="2400" dirty="0">
                <a:solidFill>
                  <a:schemeClr val="accent2"/>
                </a:solidFill>
              </a:rPr>
              <a:t>宏代换</a:t>
            </a:r>
            <a:r>
              <a:rPr lang="en-US" altLang="zh-CN" sz="2400" dirty="0">
                <a:solidFill>
                  <a:schemeClr val="tx1"/>
                </a:solidFill>
              </a:rPr>
              <a:t>#define</a:t>
            </a:r>
            <a:r>
              <a:rPr lang="zh-CN" altLang="en-US" sz="2400" dirty="0">
                <a:solidFill>
                  <a:schemeClr val="tx1"/>
                </a:solidFill>
              </a:rPr>
              <a:t>和</a:t>
            </a:r>
            <a:r>
              <a:rPr lang="zh-CN" altLang="en-US" sz="2400" dirty="0">
                <a:solidFill>
                  <a:schemeClr val="accent2"/>
                </a:solidFill>
              </a:rPr>
              <a:t>文件蕴含</a:t>
            </a:r>
            <a:r>
              <a:rPr lang="en-US" altLang="zh-CN" sz="2400" dirty="0">
                <a:solidFill>
                  <a:schemeClr val="tx1"/>
                </a:solidFill>
              </a:rPr>
              <a:t>#</a:t>
            </a:r>
            <a:r>
              <a:rPr lang="en-US" altLang="zh-CN" sz="2400" dirty="0" smtClean="0">
                <a:solidFill>
                  <a:schemeClr val="tx1"/>
                </a:solidFill>
              </a:rPr>
              <a:t>include</a:t>
            </a:r>
            <a:r>
              <a:rPr lang="zh-CN" altLang="en-US" sz="2400" dirty="0" smtClean="0">
                <a:solidFill>
                  <a:schemeClr val="tx1"/>
                </a:solidFill>
              </a:rPr>
              <a:t>的</a:t>
            </a:r>
            <a:r>
              <a:rPr lang="zh-CN" altLang="en-US" sz="2400" dirty="0">
                <a:solidFill>
                  <a:schemeClr val="tx1"/>
                </a:solidFill>
              </a:rPr>
              <a:t>预处理</a:t>
            </a:r>
            <a:r>
              <a:rPr lang="zh-CN" altLang="en-US" sz="2400" dirty="0" smtClean="0">
                <a:solidFill>
                  <a:schemeClr val="tx1"/>
                </a:solidFill>
              </a:rPr>
              <a:t>命令。</a:t>
            </a:r>
            <a:endParaRPr lang="zh-CN" altLang="en-US" sz="2400" dirty="0">
              <a:solidFill>
                <a:schemeClr val="tx1"/>
              </a:solidFill>
            </a:endParaRPr>
          </a:p>
          <a:p>
            <a:r>
              <a:rPr lang="zh-CN" altLang="en-US" sz="2400" dirty="0" smtClean="0">
                <a:solidFill>
                  <a:schemeClr val="tx1"/>
                </a:solidFill>
              </a:rPr>
              <a:t>（</a:t>
            </a:r>
            <a:r>
              <a:rPr lang="en-US" altLang="zh-CN" sz="2400" dirty="0" smtClean="0">
                <a:solidFill>
                  <a:schemeClr val="tx1"/>
                </a:solidFill>
              </a:rPr>
              <a:t>4</a:t>
            </a:r>
            <a:r>
              <a:rPr lang="zh-CN" altLang="en-US" sz="2400" dirty="0" smtClean="0">
                <a:solidFill>
                  <a:schemeClr val="tx1"/>
                </a:solidFill>
              </a:rPr>
              <a:t>）</a:t>
            </a:r>
            <a:r>
              <a:rPr lang="en-US" altLang="zh-CN" sz="2400" dirty="0" smtClean="0">
                <a:solidFill>
                  <a:schemeClr val="tx1"/>
                </a:solidFill>
              </a:rPr>
              <a:t>C51</a:t>
            </a:r>
            <a:r>
              <a:rPr lang="zh-CN" altLang="en-US" sz="2400" dirty="0">
                <a:solidFill>
                  <a:schemeClr val="tx1"/>
                </a:solidFill>
              </a:rPr>
              <a:t>能很方便的与汇编语言连接，为程序设计</a:t>
            </a:r>
            <a:r>
              <a:rPr lang="zh-CN" altLang="en-US" sz="2400" dirty="0" smtClean="0">
                <a:solidFill>
                  <a:schemeClr val="tx1"/>
                </a:solidFill>
              </a:rPr>
              <a:t>提供</a:t>
            </a:r>
            <a:r>
              <a:rPr lang="zh-CN" altLang="en-US" sz="2400" dirty="0">
                <a:solidFill>
                  <a:schemeClr val="tx1"/>
                </a:solidFill>
              </a:rPr>
              <a:t>了</a:t>
            </a:r>
            <a:r>
              <a:rPr lang="zh-CN" altLang="en-US" sz="2400" dirty="0" smtClean="0">
                <a:solidFill>
                  <a:schemeClr val="tx1"/>
                </a:solidFill>
              </a:rPr>
              <a:t>方便。</a:t>
            </a:r>
            <a:endParaRPr lang="zh-CN" altLang="en-US" sz="2400" dirty="0">
              <a:solidFill>
                <a:schemeClr val="tx1"/>
              </a:solidFill>
            </a:endParaRPr>
          </a:p>
          <a:p>
            <a:r>
              <a:rPr lang="zh-CN" altLang="en-US" sz="2400" dirty="0" smtClean="0">
                <a:solidFill>
                  <a:schemeClr val="tx1"/>
                </a:solidFill>
              </a:rPr>
              <a:t>（</a:t>
            </a:r>
            <a:r>
              <a:rPr lang="en-US" altLang="zh-CN" sz="2400" dirty="0" smtClean="0">
                <a:solidFill>
                  <a:schemeClr val="tx1"/>
                </a:solidFill>
              </a:rPr>
              <a:t>5</a:t>
            </a:r>
            <a:r>
              <a:rPr lang="zh-CN" altLang="en-US" sz="2400" dirty="0" smtClean="0">
                <a:solidFill>
                  <a:schemeClr val="tx1"/>
                </a:solidFill>
              </a:rPr>
              <a:t>）具有</a:t>
            </a:r>
            <a:r>
              <a:rPr lang="zh-CN" altLang="en-US" sz="2400" dirty="0">
                <a:solidFill>
                  <a:schemeClr val="accent2"/>
                </a:solidFill>
              </a:rPr>
              <a:t>模块化设计思想</a:t>
            </a:r>
            <a:r>
              <a:rPr lang="zh-CN" altLang="en-US" sz="2400" dirty="0">
                <a:solidFill>
                  <a:schemeClr val="tx1"/>
                </a:solidFill>
              </a:rPr>
              <a:t>，对设计大程序来说</a:t>
            </a:r>
            <a:r>
              <a:rPr lang="zh-CN" altLang="en-US" sz="2400" dirty="0" smtClean="0">
                <a:solidFill>
                  <a:schemeClr val="tx1"/>
                </a:solidFill>
              </a:rPr>
              <a:t>有利于分工</a:t>
            </a:r>
            <a:r>
              <a:rPr lang="zh-CN" altLang="en-US" sz="2400" dirty="0">
                <a:solidFill>
                  <a:schemeClr val="tx1"/>
                </a:solidFill>
              </a:rPr>
              <a:t>编程和</a:t>
            </a:r>
            <a:r>
              <a:rPr lang="zh-CN" altLang="en-US" sz="2400" dirty="0" smtClean="0">
                <a:solidFill>
                  <a:schemeClr val="tx1"/>
                </a:solidFill>
              </a:rPr>
              <a:t>调试；</a:t>
            </a:r>
            <a:endParaRPr lang="en-US" altLang="zh-CN" sz="2400" dirty="0" smtClean="0">
              <a:solidFill>
                <a:schemeClr val="tx1"/>
              </a:solidFill>
            </a:endParaRPr>
          </a:p>
          <a:p>
            <a:r>
              <a:rPr lang="zh-CN" altLang="en-US" sz="2400" dirty="0" smtClean="0">
                <a:solidFill>
                  <a:schemeClr val="tx1"/>
                </a:solidFill>
              </a:rPr>
              <a:t>（</a:t>
            </a:r>
            <a:r>
              <a:rPr lang="en-US" altLang="zh-CN" sz="2400" dirty="0">
                <a:solidFill>
                  <a:schemeClr val="tx1"/>
                </a:solidFill>
              </a:rPr>
              <a:t>6</a:t>
            </a:r>
            <a:r>
              <a:rPr lang="zh-CN" altLang="en-US" sz="2400" dirty="0" smtClean="0">
                <a:solidFill>
                  <a:schemeClr val="tx1"/>
                </a:solidFill>
              </a:rPr>
              <a:t>） </a:t>
            </a:r>
            <a:r>
              <a:rPr lang="zh-CN" altLang="en-US" sz="2400" dirty="0">
                <a:solidFill>
                  <a:schemeClr val="tx1"/>
                </a:solidFill>
              </a:rPr>
              <a:t>引入</a:t>
            </a:r>
            <a:r>
              <a:rPr lang="zh-CN" altLang="en-US" sz="2400" dirty="0" smtClean="0">
                <a:solidFill>
                  <a:schemeClr val="tx1"/>
                </a:solidFill>
              </a:rPr>
              <a:t>一对大</a:t>
            </a:r>
            <a:r>
              <a:rPr lang="zh-CN" altLang="en-US" sz="2400" dirty="0" smtClean="0">
                <a:solidFill>
                  <a:schemeClr val="accent2"/>
                </a:solidFill>
              </a:rPr>
              <a:t>括号</a:t>
            </a:r>
            <a:r>
              <a:rPr lang="en-US" altLang="zh-CN" sz="2400" dirty="0">
                <a:solidFill>
                  <a:schemeClr val="accent2"/>
                </a:solidFill>
              </a:rPr>
              <a:t>{ }</a:t>
            </a:r>
            <a:r>
              <a:rPr lang="zh-CN" altLang="en-US" sz="2400" dirty="0">
                <a:solidFill>
                  <a:schemeClr val="tx1"/>
                </a:solidFill>
              </a:rPr>
              <a:t>把一串语句括起来而成为</a:t>
            </a:r>
            <a:r>
              <a:rPr lang="zh-CN" altLang="en-US" sz="2400" dirty="0" smtClean="0">
                <a:solidFill>
                  <a:schemeClr val="tx1"/>
                </a:solidFill>
              </a:rPr>
              <a:t>复合句在</a:t>
            </a:r>
            <a:r>
              <a:rPr lang="zh-CN" altLang="en-US" sz="2400" dirty="0">
                <a:solidFill>
                  <a:schemeClr val="tx1"/>
                </a:solidFill>
              </a:rPr>
              <a:t>括号内可定义变量。</a:t>
            </a: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F3F33C2A-AAFE-445D-B3B6-528E2444982B}" type="slidenum">
              <a:rPr lang="en-US" altLang="zh-CN" smtClean="0"/>
              <a:t>4</a:t>
            </a:fld>
            <a:endParaRPr lang="en-US" altLang="zh-CN" dirty="0"/>
          </a:p>
        </p:txBody>
      </p:sp>
    </p:spTree>
    <p:extLst>
      <p:ext uri="{BB962C8B-B14F-4D97-AF65-F5344CB8AC3E}">
        <p14:creationId xmlns:p14="http://schemas.microsoft.com/office/powerpoint/2010/main" val="32855508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en-US" altLang="zh-CN" sz="3200" b="1" dirty="0" smtClean="0">
                <a:solidFill>
                  <a:srgbClr val="990000"/>
                </a:solidFill>
              </a:rPr>
              <a:t>3.4  </a:t>
            </a:r>
            <a:r>
              <a:rPr lang="en-US" altLang="zh-CN" sz="3200" b="1" dirty="0">
                <a:solidFill>
                  <a:srgbClr val="990000"/>
                </a:solidFill>
              </a:rPr>
              <a:t>Proteus </a:t>
            </a:r>
            <a:r>
              <a:rPr lang="zh-CN" altLang="en-US" sz="3200" b="1" dirty="0">
                <a:solidFill>
                  <a:srgbClr val="990000"/>
                </a:solidFill>
              </a:rPr>
              <a:t>虚拟仿真平台简介</a:t>
            </a:r>
            <a:endParaRPr lang="zh-CN" altLang="en-US" sz="3200" b="1" dirty="0"/>
          </a:p>
        </p:txBody>
      </p:sp>
      <p:sp>
        <p:nvSpPr>
          <p:cNvPr id="3" name="内容占位符 2"/>
          <p:cNvSpPr>
            <a:spLocks noGrp="1"/>
          </p:cNvSpPr>
          <p:nvPr>
            <p:ph idx="1"/>
          </p:nvPr>
        </p:nvSpPr>
        <p:spPr/>
        <p:txBody>
          <a:bodyPr/>
          <a:lstStyle/>
          <a:p>
            <a:r>
              <a:rPr lang="en-US" altLang="zh-CN" sz="2400" dirty="0" smtClean="0">
                <a:solidFill>
                  <a:schemeClr val="tx1"/>
                </a:solidFill>
              </a:rPr>
              <a:t>Proteus</a:t>
            </a:r>
            <a:r>
              <a:rPr lang="zh-CN" altLang="en-US" sz="2400" dirty="0">
                <a:solidFill>
                  <a:schemeClr val="tx1"/>
                </a:solidFill>
              </a:rPr>
              <a:t>软件是</a:t>
            </a:r>
            <a:r>
              <a:rPr lang="zh-CN" altLang="en-US" sz="2400" dirty="0">
                <a:solidFill>
                  <a:schemeClr val="accent2"/>
                </a:solidFill>
              </a:rPr>
              <a:t>英国</a:t>
            </a:r>
            <a:r>
              <a:rPr lang="en-US" altLang="zh-CN" sz="2400" dirty="0">
                <a:solidFill>
                  <a:schemeClr val="tx1"/>
                </a:solidFill>
              </a:rPr>
              <a:t>Lab Center Electronics</a:t>
            </a:r>
            <a:r>
              <a:rPr lang="zh-CN" altLang="en-US" sz="2400" dirty="0">
                <a:solidFill>
                  <a:schemeClr val="tx1"/>
                </a:solidFill>
              </a:rPr>
              <a:t>公司出版的</a:t>
            </a:r>
            <a:r>
              <a:rPr lang="en-US" altLang="zh-CN" sz="2400" dirty="0">
                <a:solidFill>
                  <a:schemeClr val="tx1"/>
                </a:solidFill>
              </a:rPr>
              <a:t>EDA</a:t>
            </a:r>
            <a:r>
              <a:rPr lang="zh-CN" altLang="en-US" sz="2400" dirty="0">
                <a:solidFill>
                  <a:schemeClr val="tx1"/>
                </a:solidFill>
              </a:rPr>
              <a:t>工具软件（该软件中国总代理为</a:t>
            </a:r>
            <a:r>
              <a:rPr lang="zh-CN" altLang="en-US" sz="2400" dirty="0">
                <a:solidFill>
                  <a:srgbClr val="0000FF"/>
                </a:solidFill>
              </a:rPr>
              <a:t>广州风标电子技术有限公司</a:t>
            </a:r>
            <a:r>
              <a:rPr lang="zh-CN" altLang="en-US" sz="2400" dirty="0">
                <a:solidFill>
                  <a:schemeClr val="tx1"/>
                </a:solidFill>
              </a:rPr>
              <a:t>）。它不仅具有其它</a:t>
            </a:r>
            <a:r>
              <a:rPr lang="en-US" altLang="zh-CN" sz="2400" dirty="0">
                <a:solidFill>
                  <a:schemeClr val="tx1"/>
                </a:solidFill>
              </a:rPr>
              <a:t>EDA</a:t>
            </a:r>
            <a:r>
              <a:rPr lang="zh-CN" altLang="en-US" sz="2400" dirty="0">
                <a:solidFill>
                  <a:schemeClr val="tx1"/>
                </a:solidFill>
              </a:rPr>
              <a:t>工具</a:t>
            </a:r>
            <a:r>
              <a:rPr lang="zh-CN" altLang="en-US" sz="2400" dirty="0">
                <a:solidFill>
                  <a:srgbClr val="0000FF"/>
                </a:solidFill>
              </a:rPr>
              <a:t>软件的仿真功能</a:t>
            </a:r>
            <a:r>
              <a:rPr lang="zh-CN" altLang="en-US" sz="2400" dirty="0">
                <a:solidFill>
                  <a:schemeClr val="tx1"/>
                </a:solidFill>
              </a:rPr>
              <a:t>，还能</a:t>
            </a:r>
            <a:r>
              <a:rPr lang="zh-CN" altLang="en-US" sz="2400" dirty="0">
                <a:solidFill>
                  <a:srgbClr val="0000FF"/>
                </a:solidFill>
              </a:rPr>
              <a:t>仿真单片机及外围器件</a:t>
            </a:r>
            <a:r>
              <a:rPr lang="zh-CN" altLang="en-US" sz="2400" dirty="0" smtClean="0">
                <a:solidFill>
                  <a:schemeClr val="tx1"/>
                </a:solidFill>
              </a:rPr>
              <a:t>。</a:t>
            </a:r>
            <a:endParaRPr lang="en-US" altLang="zh-CN" sz="2400" dirty="0" smtClean="0">
              <a:solidFill>
                <a:schemeClr val="tx1"/>
              </a:solidFill>
            </a:endParaRPr>
          </a:p>
          <a:p>
            <a:r>
              <a:rPr lang="en-US" altLang="zh-CN" sz="2400" dirty="0" smtClean="0">
                <a:solidFill>
                  <a:schemeClr val="tx1"/>
                </a:solidFill>
              </a:rPr>
              <a:t>Proteus</a:t>
            </a:r>
            <a:r>
              <a:rPr lang="zh-CN" altLang="en-US" sz="2400" dirty="0" smtClean="0">
                <a:solidFill>
                  <a:schemeClr val="tx1"/>
                </a:solidFill>
              </a:rPr>
              <a:t>是</a:t>
            </a:r>
            <a:r>
              <a:rPr lang="zh-CN" altLang="en-US" sz="2400" dirty="0">
                <a:solidFill>
                  <a:schemeClr val="tx1"/>
                </a:solidFill>
              </a:rPr>
              <a:t>世界上唯一将电路仿真软件、</a:t>
            </a:r>
            <a:r>
              <a:rPr lang="en-US" altLang="zh-CN" sz="2400" dirty="0">
                <a:solidFill>
                  <a:schemeClr val="tx1"/>
                </a:solidFill>
              </a:rPr>
              <a:t>PCB</a:t>
            </a:r>
            <a:r>
              <a:rPr lang="zh-CN" altLang="en-US" sz="2400" dirty="0">
                <a:solidFill>
                  <a:schemeClr val="tx1"/>
                </a:solidFill>
              </a:rPr>
              <a:t>设计软件和虚拟模型仿真软件</a:t>
            </a:r>
            <a:r>
              <a:rPr lang="zh-CN" altLang="en-US" sz="2400" dirty="0">
                <a:solidFill>
                  <a:schemeClr val="accent2"/>
                </a:solidFill>
              </a:rPr>
              <a:t>三合一的设计平台</a:t>
            </a:r>
            <a:r>
              <a:rPr lang="zh-CN" altLang="en-US" sz="2400" dirty="0">
                <a:solidFill>
                  <a:schemeClr val="tx1"/>
                </a:solidFill>
              </a:rPr>
              <a:t>，其处理器模型支持</a:t>
            </a:r>
            <a:r>
              <a:rPr lang="en-US" altLang="zh-CN" sz="2400" dirty="0">
                <a:solidFill>
                  <a:schemeClr val="tx1"/>
                </a:solidFill>
              </a:rPr>
              <a:t>8051</a:t>
            </a:r>
            <a:r>
              <a:rPr lang="zh-CN" altLang="en-US" sz="2400" dirty="0">
                <a:solidFill>
                  <a:schemeClr val="tx1"/>
                </a:solidFill>
              </a:rPr>
              <a:t>、</a:t>
            </a:r>
            <a:r>
              <a:rPr lang="en-US" altLang="zh-CN" sz="2400" dirty="0">
                <a:solidFill>
                  <a:schemeClr val="tx1"/>
                </a:solidFill>
              </a:rPr>
              <a:t>HC11</a:t>
            </a:r>
            <a:r>
              <a:rPr lang="zh-CN" altLang="en-US" sz="2400" dirty="0">
                <a:solidFill>
                  <a:schemeClr val="tx1"/>
                </a:solidFill>
              </a:rPr>
              <a:t>、</a:t>
            </a:r>
            <a:r>
              <a:rPr lang="en-US" altLang="zh-CN" sz="2400" dirty="0">
                <a:solidFill>
                  <a:schemeClr val="tx1"/>
                </a:solidFill>
              </a:rPr>
              <a:t>PIC10/12/16/18/24/30/DSPIC33</a:t>
            </a:r>
            <a:r>
              <a:rPr lang="zh-CN" altLang="en-US" sz="2400" dirty="0">
                <a:solidFill>
                  <a:schemeClr val="tx1"/>
                </a:solidFill>
              </a:rPr>
              <a:t>、</a:t>
            </a:r>
            <a:r>
              <a:rPr lang="en-US" altLang="zh-CN" sz="2400" dirty="0">
                <a:solidFill>
                  <a:schemeClr val="tx1"/>
                </a:solidFill>
              </a:rPr>
              <a:t>AVR</a:t>
            </a:r>
            <a:r>
              <a:rPr lang="zh-CN" altLang="en-US" sz="2400" dirty="0">
                <a:solidFill>
                  <a:schemeClr val="tx1"/>
                </a:solidFill>
              </a:rPr>
              <a:t>、</a:t>
            </a:r>
            <a:r>
              <a:rPr lang="en-US" altLang="zh-CN" sz="2400" dirty="0">
                <a:solidFill>
                  <a:schemeClr val="tx1"/>
                </a:solidFill>
              </a:rPr>
              <a:t>ARM</a:t>
            </a:r>
            <a:r>
              <a:rPr lang="zh-CN" altLang="en-US" sz="2400" dirty="0">
                <a:solidFill>
                  <a:schemeClr val="tx1"/>
                </a:solidFill>
              </a:rPr>
              <a:t>、</a:t>
            </a:r>
            <a:r>
              <a:rPr lang="en-US" altLang="zh-CN" sz="2400" dirty="0">
                <a:solidFill>
                  <a:schemeClr val="tx1"/>
                </a:solidFill>
              </a:rPr>
              <a:t>8086</a:t>
            </a:r>
            <a:r>
              <a:rPr lang="zh-CN" altLang="en-US" sz="2400" dirty="0">
                <a:solidFill>
                  <a:schemeClr val="tx1"/>
                </a:solidFill>
              </a:rPr>
              <a:t>和</a:t>
            </a:r>
            <a:r>
              <a:rPr lang="en-US" altLang="zh-CN" sz="2400" dirty="0">
                <a:solidFill>
                  <a:schemeClr val="tx1"/>
                </a:solidFill>
              </a:rPr>
              <a:t>MSP430</a:t>
            </a:r>
            <a:r>
              <a:rPr lang="zh-CN" altLang="en-US" sz="2400" dirty="0">
                <a:solidFill>
                  <a:schemeClr val="tx1"/>
                </a:solidFill>
              </a:rPr>
              <a:t>等，</a:t>
            </a:r>
            <a:r>
              <a:rPr lang="en-US" altLang="zh-CN" sz="2400" dirty="0">
                <a:solidFill>
                  <a:schemeClr val="tx1"/>
                </a:solidFill>
              </a:rPr>
              <a:t>2010</a:t>
            </a:r>
            <a:r>
              <a:rPr lang="zh-CN" altLang="en-US" sz="2400" dirty="0">
                <a:solidFill>
                  <a:schemeClr val="tx1"/>
                </a:solidFill>
              </a:rPr>
              <a:t>年又</a:t>
            </a:r>
            <a:r>
              <a:rPr lang="zh-CN" altLang="en-US" sz="2400" dirty="0">
                <a:solidFill>
                  <a:srgbClr val="0000FF"/>
                </a:solidFill>
              </a:rPr>
              <a:t>增加了</a:t>
            </a:r>
            <a:r>
              <a:rPr lang="en-US" altLang="zh-CN" sz="2400" dirty="0">
                <a:solidFill>
                  <a:srgbClr val="0000FF"/>
                </a:solidFill>
              </a:rPr>
              <a:t>Cortex</a:t>
            </a:r>
            <a:r>
              <a:rPr lang="zh-CN" altLang="en-US" sz="2400" dirty="0">
                <a:solidFill>
                  <a:srgbClr val="0000FF"/>
                </a:solidFill>
              </a:rPr>
              <a:t>和</a:t>
            </a:r>
            <a:r>
              <a:rPr lang="en-US" altLang="zh-CN" sz="2400" dirty="0">
                <a:solidFill>
                  <a:srgbClr val="0000FF"/>
                </a:solidFill>
              </a:rPr>
              <a:t>DSP</a:t>
            </a:r>
            <a:r>
              <a:rPr lang="zh-CN" altLang="en-US" sz="2400" dirty="0">
                <a:solidFill>
                  <a:srgbClr val="0000FF"/>
                </a:solidFill>
              </a:rPr>
              <a:t>系列处理器</a:t>
            </a:r>
            <a:r>
              <a:rPr lang="zh-CN" altLang="en-US" sz="2400" dirty="0">
                <a:solidFill>
                  <a:schemeClr val="tx1"/>
                </a:solidFill>
              </a:rPr>
              <a:t>，并持续增加其他系列处理器模型。在编译方面，它也</a:t>
            </a:r>
            <a:r>
              <a:rPr lang="zh-CN" altLang="en-US" sz="2400" dirty="0">
                <a:solidFill>
                  <a:srgbClr val="0000FF"/>
                </a:solidFill>
              </a:rPr>
              <a:t>支持</a:t>
            </a:r>
            <a:r>
              <a:rPr lang="en-US" altLang="zh-CN" sz="2400" dirty="0">
                <a:solidFill>
                  <a:srgbClr val="0000FF"/>
                </a:solidFill>
              </a:rPr>
              <a:t>IAR</a:t>
            </a:r>
            <a:r>
              <a:rPr lang="zh-CN" altLang="en-US" sz="2400" dirty="0">
                <a:solidFill>
                  <a:srgbClr val="0000FF"/>
                </a:solidFill>
              </a:rPr>
              <a:t>、</a:t>
            </a:r>
            <a:r>
              <a:rPr lang="en-US" altLang="zh-CN" sz="2400" dirty="0" err="1">
                <a:solidFill>
                  <a:srgbClr val="0000FF"/>
                </a:solidFill>
              </a:rPr>
              <a:t>Keil</a:t>
            </a:r>
            <a:r>
              <a:rPr lang="zh-CN" altLang="en-US" sz="2400" dirty="0">
                <a:solidFill>
                  <a:srgbClr val="0000FF"/>
                </a:solidFill>
              </a:rPr>
              <a:t>和</a:t>
            </a:r>
            <a:r>
              <a:rPr lang="en-US" altLang="zh-CN" sz="2400" dirty="0">
                <a:solidFill>
                  <a:srgbClr val="0000FF"/>
                </a:solidFill>
              </a:rPr>
              <a:t>MATLAB</a:t>
            </a:r>
            <a:r>
              <a:rPr lang="zh-CN" altLang="en-US" sz="2400" dirty="0">
                <a:solidFill>
                  <a:srgbClr val="0000FF"/>
                </a:solidFill>
              </a:rPr>
              <a:t>等多种编译器</a:t>
            </a:r>
            <a:r>
              <a:rPr lang="zh-CN" altLang="en-US" sz="2400" dirty="0" smtClean="0">
                <a:solidFill>
                  <a:srgbClr val="0000FF"/>
                </a:solidFill>
              </a:rPr>
              <a:t>。</a:t>
            </a:r>
            <a:endParaRPr lang="en-US" altLang="zh-CN" sz="2400" dirty="0" smtClean="0">
              <a:solidFill>
                <a:srgbClr val="0000FF"/>
              </a:solidFill>
            </a:endParaRPr>
          </a:p>
          <a:p>
            <a:r>
              <a:rPr lang="en-US" altLang="zh-CN" sz="2400" dirty="0">
                <a:solidFill>
                  <a:schemeClr val="tx1"/>
                </a:solidFill>
              </a:rPr>
              <a:t>Proteus</a:t>
            </a:r>
            <a:r>
              <a:rPr lang="zh-CN" altLang="en-US" sz="2400" dirty="0">
                <a:solidFill>
                  <a:schemeClr val="tx1"/>
                </a:solidFill>
              </a:rPr>
              <a:t>的</a:t>
            </a:r>
            <a:r>
              <a:rPr lang="zh-CN" altLang="en-US" sz="2400" dirty="0">
                <a:solidFill>
                  <a:srgbClr val="0000FF"/>
                </a:solidFill>
              </a:rPr>
              <a:t>最新版为</a:t>
            </a:r>
            <a:r>
              <a:rPr lang="en-US" altLang="zh-CN" sz="2400" dirty="0" smtClean="0">
                <a:solidFill>
                  <a:srgbClr val="0000FF"/>
                </a:solidFill>
              </a:rPr>
              <a:t>8.8</a:t>
            </a:r>
            <a:r>
              <a:rPr lang="zh-CN" altLang="en-US" sz="2400" dirty="0" smtClean="0">
                <a:solidFill>
                  <a:schemeClr val="tx1"/>
                </a:solidFill>
              </a:rPr>
              <a:t>，增加了</a:t>
            </a:r>
            <a:r>
              <a:rPr lang="en-US" altLang="zh-CN" sz="2400" dirty="0" smtClean="0">
                <a:solidFill>
                  <a:schemeClr val="tx1"/>
                </a:solidFill>
              </a:rPr>
              <a:t>ARM </a:t>
            </a:r>
            <a:r>
              <a:rPr lang="en-US" altLang="zh-CN" sz="2400" dirty="0">
                <a:solidFill>
                  <a:schemeClr val="tx1"/>
                </a:solidFill>
              </a:rPr>
              <a:t>cortex</a:t>
            </a:r>
            <a:r>
              <a:rPr lang="zh-CN" altLang="en-US" sz="2400" dirty="0" smtClean="0">
                <a:solidFill>
                  <a:schemeClr val="tx1"/>
                </a:solidFill>
              </a:rPr>
              <a:t>处理器等功能。</a:t>
            </a:r>
            <a:endParaRPr lang="en-US" altLang="zh-CN" sz="2400" dirty="0" smtClean="0">
              <a:solidFill>
                <a:schemeClr val="tx1"/>
              </a:solidFill>
            </a:endParaRPr>
          </a:p>
          <a:p>
            <a:endParaRPr lang="zh-CN" altLang="en-US" sz="2400" dirty="0">
              <a:solidFill>
                <a:srgbClr val="0000FF"/>
              </a:solidFill>
            </a:endParaRPr>
          </a:p>
        </p:txBody>
      </p:sp>
      <p:sp>
        <p:nvSpPr>
          <p:cNvPr id="4" name="页脚占位符 3"/>
          <p:cNvSpPr>
            <a:spLocks noGrp="1"/>
          </p:cNvSpPr>
          <p:nvPr>
            <p:ph type="ftr" sz="quarter" idx="10"/>
          </p:nvPr>
        </p:nvSpPr>
        <p:spPr>
          <a:xfrm>
            <a:off x="4139952" y="6400800"/>
            <a:ext cx="2895600" cy="457200"/>
          </a:xfrm>
        </p:spPr>
        <p:txBody>
          <a:bodyPr/>
          <a:lstStyle/>
          <a:p>
            <a:pPr>
              <a:defRPr/>
            </a:pPr>
            <a:fld id="{A619C138-9AED-47C2-B61F-9E435A2AF29F}" type="slidenum">
              <a:rPr lang="en-US" altLang="zh-CN" smtClean="0">
                <a:solidFill>
                  <a:srgbClr val="FFFF00"/>
                </a:solidFill>
              </a:rPr>
              <a:t>40</a:t>
            </a:fld>
            <a:endParaRPr lang="en-US" altLang="zh-CN" dirty="0">
              <a:solidFill>
                <a:srgbClr val="FFFF00"/>
              </a:solidFill>
            </a:endParaRPr>
          </a:p>
        </p:txBody>
      </p:sp>
    </p:spTree>
    <p:extLst>
      <p:ext uri="{BB962C8B-B14F-4D97-AF65-F5344CB8AC3E}">
        <p14:creationId xmlns:p14="http://schemas.microsoft.com/office/powerpoint/2010/main" val="3955205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9512" y="476672"/>
            <a:ext cx="8178031" cy="609600"/>
          </a:xfrm>
        </p:spPr>
        <p:txBody>
          <a:bodyPr/>
          <a:lstStyle/>
          <a:p>
            <a:pPr lvl="0" indent="612000" algn="l">
              <a:spcBef>
                <a:spcPts val="600"/>
              </a:spcBef>
            </a:pPr>
            <a:r>
              <a:rPr lang="en-US" altLang="zh-CN" b="1" dirty="0" smtClean="0">
                <a:solidFill>
                  <a:srgbClr val="990000"/>
                </a:solidFill>
                <a:cs typeface="+mn-cs"/>
              </a:rPr>
              <a:t>3.4.1  </a:t>
            </a:r>
            <a:r>
              <a:rPr lang="en-US" altLang="zh-CN" b="1" dirty="0">
                <a:solidFill>
                  <a:srgbClr val="990000"/>
                </a:solidFill>
                <a:cs typeface="+mn-cs"/>
              </a:rPr>
              <a:t>Proteus </a:t>
            </a:r>
            <a:r>
              <a:rPr lang="zh-CN" altLang="en-US" b="1" dirty="0" smtClean="0">
                <a:solidFill>
                  <a:srgbClr val="990000"/>
                </a:solidFill>
                <a:cs typeface="+mn-cs"/>
              </a:rPr>
              <a:t>功能概述</a:t>
            </a:r>
            <a:endParaRPr lang="zh-CN" altLang="en-US" b="1" dirty="0">
              <a:solidFill>
                <a:srgbClr val="990000"/>
              </a:solidFill>
            </a:endParaRPr>
          </a:p>
        </p:txBody>
      </p:sp>
      <p:sp>
        <p:nvSpPr>
          <p:cNvPr id="3" name="内容占位符 2"/>
          <p:cNvSpPr>
            <a:spLocks noGrp="1"/>
          </p:cNvSpPr>
          <p:nvPr>
            <p:ph idx="1"/>
          </p:nvPr>
        </p:nvSpPr>
        <p:spPr/>
        <p:txBody>
          <a:bodyPr/>
          <a:lstStyle/>
          <a:p>
            <a:r>
              <a:rPr lang="en-US" altLang="zh-CN" sz="2400" dirty="0" smtClean="0">
                <a:solidFill>
                  <a:srgbClr val="9900FF"/>
                </a:solidFill>
              </a:rPr>
              <a:t>1. Proteus</a:t>
            </a:r>
            <a:r>
              <a:rPr lang="zh-CN" altLang="en-US" sz="2400" dirty="0">
                <a:solidFill>
                  <a:srgbClr val="9900FF"/>
                </a:solidFill>
              </a:rPr>
              <a:t>软件的</a:t>
            </a:r>
            <a:r>
              <a:rPr lang="zh-CN" altLang="en-US" sz="2400" dirty="0" smtClean="0">
                <a:solidFill>
                  <a:srgbClr val="9900FF"/>
                </a:solidFill>
              </a:rPr>
              <a:t>功能</a:t>
            </a:r>
          </a:p>
          <a:p>
            <a:r>
              <a:rPr lang="zh-CN" altLang="en-US" sz="2400" dirty="0" smtClean="0">
                <a:solidFill>
                  <a:schemeClr val="tx1"/>
                </a:solidFill>
              </a:rPr>
              <a:t>（</a:t>
            </a:r>
            <a:r>
              <a:rPr lang="en-US" altLang="zh-CN" sz="2400" dirty="0" smtClean="0">
                <a:solidFill>
                  <a:schemeClr val="tx1"/>
                </a:solidFill>
              </a:rPr>
              <a:t>1</a:t>
            </a:r>
            <a:r>
              <a:rPr lang="zh-CN" altLang="en-US" sz="2400" dirty="0" smtClean="0">
                <a:solidFill>
                  <a:schemeClr val="tx1"/>
                </a:solidFill>
              </a:rPr>
              <a:t>）电路原理图设计</a:t>
            </a:r>
            <a:endParaRPr lang="en-US" altLang="zh-CN" sz="2400" dirty="0" smtClean="0">
              <a:solidFill>
                <a:schemeClr val="tx1"/>
              </a:solidFill>
            </a:endParaRPr>
          </a:p>
          <a:p>
            <a:r>
              <a:rPr lang="zh-CN" altLang="en-US" sz="2400" dirty="0" smtClean="0">
                <a:solidFill>
                  <a:schemeClr val="tx1"/>
                </a:solidFill>
              </a:rPr>
              <a:t>（</a:t>
            </a:r>
            <a:r>
              <a:rPr lang="en-US" altLang="zh-CN" sz="2400" dirty="0" smtClean="0">
                <a:solidFill>
                  <a:schemeClr val="tx1"/>
                </a:solidFill>
              </a:rPr>
              <a:t>2</a:t>
            </a:r>
            <a:r>
              <a:rPr lang="zh-CN" altLang="en-US" sz="2400" dirty="0" smtClean="0">
                <a:solidFill>
                  <a:schemeClr val="tx1"/>
                </a:solidFill>
              </a:rPr>
              <a:t>）</a:t>
            </a:r>
            <a:r>
              <a:rPr lang="en-US" altLang="zh-CN" sz="2400" dirty="0" smtClean="0">
                <a:solidFill>
                  <a:schemeClr val="tx1"/>
                </a:solidFill>
              </a:rPr>
              <a:t>PCB</a:t>
            </a:r>
            <a:r>
              <a:rPr lang="zh-CN" altLang="en-US" sz="2400" dirty="0" smtClean="0">
                <a:solidFill>
                  <a:schemeClr val="tx1"/>
                </a:solidFill>
              </a:rPr>
              <a:t>自动或人工布线</a:t>
            </a:r>
          </a:p>
          <a:p>
            <a:r>
              <a:rPr lang="zh-CN" altLang="en-US" sz="2400" dirty="0" smtClean="0">
                <a:solidFill>
                  <a:schemeClr val="tx1"/>
                </a:solidFill>
              </a:rPr>
              <a:t>（</a:t>
            </a:r>
            <a:r>
              <a:rPr lang="en-US" altLang="zh-CN" sz="2400" dirty="0">
                <a:solidFill>
                  <a:schemeClr val="tx1"/>
                </a:solidFill>
              </a:rPr>
              <a:t>3</a:t>
            </a:r>
            <a:r>
              <a:rPr lang="zh-CN" altLang="en-US" sz="2400" dirty="0">
                <a:solidFill>
                  <a:schemeClr val="tx1"/>
                </a:solidFill>
              </a:rPr>
              <a:t>）</a:t>
            </a:r>
            <a:r>
              <a:rPr lang="zh-CN" altLang="en-US" sz="2400" dirty="0" smtClean="0">
                <a:solidFill>
                  <a:schemeClr val="tx1"/>
                </a:solidFill>
              </a:rPr>
              <a:t>电路仿真</a:t>
            </a:r>
            <a:endParaRPr lang="en-US" altLang="zh-CN" sz="2400" dirty="0" smtClean="0">
              <a:solidFill>
                <a:schemeClr val="tx1"/>
              </a:solidFill>
            </a:endParaRPr>
          </a:p>
          <a:p>
            <a:r>
              <a:rPr lang="en-US" altLang="zh-CN" sz="2400" dirty="0" smtClean="0">
                <a:solidFill>
                  <a:srgbClr val="9900FF"/>
                </a:solidFill>
              </a:rPr>
              <a:t>2. Proteus</a:t>
            </a:r>
            <a:r>
              <a:rPr lang="zh-CN" altLang="en-US" sz="2400" dirty="0" smtClean="0">
                <a:solidFill>
                  <a:srgbClr val="9900FF"/>
                </a:solidFill>
              </a:rPr>
              <a:t>软件具有丰富的功能模块</a:t>
            </a:r>
            <a:endParaRPr lang="zh-CN" altLang="en-US" sz="2400" dirty="0">
              <a:solidFill>
                <a:srgbClr val="9900FF"/>
              </a:solidFill>
            </a:endParaRPr>
          </a:p>
          <a:p>
            <a:pPr lvl="0"/>
            <a:r>
              <a:rPr lang="zh-CN" altLang="en-US" sz="2400" dirty="0">
                <a:solidFill>
                  <a:schemeClr val="accent2"/>
                </a:solidFill>
              </a:rPr>
              <a:t>丰富的器件库</a:t>
            </a:r>
            <a:r>
              <a:rPr lang="zh-CN" altLang="en-US" sz="2400" dirty="0" smtClean="0">
                <a:solidFill>
                  <a:schemeClr val="tx1"/>
                </a:solidFill>
              </a:rPr>
              <a:t>：</a:t>
            </a:r>
            <a:endParaRPr lang="en-US" altLang="zh-CN" sz="2400" dirty="0" smtClean="0">
              <a:solidFill>
                <a:schemeClr val="tx1"/>
              </a:solidFill>
            </a:endParaRPr>
          </a:p>
          <a:p>
            <a:pPr lvl="0"/>
            <a:r>
              <a:rPr lang="en-US" altLang="zh-CN" sz="2400" dirty="0" smtClean="0">
                <a:solidFill>
                  <a:srgbClr val="000000"/>
                </a:solidFill>
              </a:rPr>
              <a:t>30</a:t>
            </a:r>
            <a:r>
              <a:rPr lang="zh-CN" altLang="en-US" sz="2400" dirty="0">
                <a:solidFill>
                  <a:srgbClr val="000000"/>
                </a:solidFill>
              </a:rPr>
              <a:t>多个元件</a:t>
            </a:r>
            <a:r>
              <a:rPr lang="zh-CN" altLang="en-US" sz="2400" dirty="0" smtClean="0">
                <a:solidFill>
                  <a:srgbClr val="000000"/>
                </a:solidFill>
              </a:rPr>
              <a:t>库，</a:t>
            </a:r>
            <a:r>
              <a:rPr lang="zh-CN" altLang="en-US" sz="2400" dirty="0" smtClean="0">
                <a:solidFill>
                  <a:schemeClr val="tx1"/>
                </a:solidFill>
              </a:rPr>
              <a:t>超过</a:t>
            </a:r>
            <a:r>
              <a:rPr lang="en-US" altLang="zh-CN" sz="2400" dirty="0">
                <a:solidFill>
                  <a:schemeClr val="tx1"/>
                </a:solidFill>
              </a:rPr>
              <a:t>27000</a:t>
            </a:r>
            <a:r>
              <a:rPr lang="zh-CN" altLang="en-US" sz="2400" dirty="0">
                <a:solidFill>
                  <a:schemeClr val="tx1"/>
                </a:solidFill>
              </a:rPr>
              <a:t>种元器件，可方便地创建新元件；</a:t>
            </a:r>
          </a:p>
          <a:p>
            <a:r>
              <a:rPr lang="zh-CN" altLang="en-US" sz="2400" dirty="0">
                <a:solidFill>
                  <a:schemeClr val="accent2"/>
                </a:solidFill>
              </a:rPr>
              <a:t>智能的器件搜索</a:t>
            </a:r>
            <a:r>
              <a:rPr lang="zh-CN" altLang="en-US" sz="2400" dirty="0" smtClean="0">
                <a:solidFill>
                  <a:schemeClr val="tx1"/>
                </a:solidFill>
              </a:rPr>
              <a:t>：</a:t>
            </a:r>
            <a:endParaRPr lang="en-US" altLang="zh-CN" sz="2400" dirty="0" smtClean="0">
              <a:solidFill>
                <a:schemeClr val="tx1"/>
              </a:solidFill>
            </a:endParaRPr>
          </a:p>
          <a:p>
            <a:r>
              <a:rPr lang="zh-CN" altLang="en-US" sz="2400" dirty="0" smtClean="0">
                <a:solidFill>
                  <a:schemeClr val="tx1"/>
                </a:solidFill>
              </a:rPr>
              <a:t>通过</a:t>
            </a:r>
            <a:r>
              <a:rPr lang="zh-CN" altLang="en-US" sz="2400" dirty="0">
                <a:solidFill>
                  <a:schemeClr val="tx1"/>
                </a:solidFill>
              </a:rPr>
              <a:t>模糊搜索可快速定位所需要的器件；</a:t>
            </a:r>
          </a:p>
          <a:p>
            <a:r>
              <a:rPr lang="zh-CN" altLang="en-US" sz="2400" dirty="0">
                <a:solidFill>
                  <a:schemeClr val="accent2"/>
                </a:solidFill>
              </a:rPr>
              <a:t>智能化的连线功能</a:t>
            </a:r>
            <a:r>
              <a:rPr lang="zh-CN" altLang="en-US" sz="2400" dirty="0" smtClean="0">
                <a:solidFill>
                  <a:schemeClr val="tx1"/>
                </a:solidFill>
              </a:rPr>
              <a:t>：</a:t>
            </a:r>
            <a:endParaRPr lang="en-US" altLang="zh-CN" sz="2400" dirty="0" smtClean="0">
              <a:solidFill>
                <a:schemeClr val="tx1"/>
              </a:solidFill>
            </a:endParaRPr>
          </a:p>
          <a:p>
            <a:r>
              <a:rPr lang="zh-CN" altLang="en-US" sz="2400" dirty="0" smtClean="0">
                <a:solidFill>
                  <a:schemeClr val="tx1"/>
                </a:solidFill>
              </a:rPr>
              <a:t>自动</a:t>
            </a:r>
            <a:r>
              <a:rPr lang="zh-CN" altLang="en-US" sz="2400" dirty="0">
                <a:solidFill>
                  <a:schemeClr val="tx1"/>
                </a:solidFill>
              </a:rPr>
              <a:t>连线功能使连接导线简单快捷，大大缩短绘图时间</a:t>
            </a:r>
            <a:r>
              <a:rPr lang="zh-CN" altLang="en-US" sz="2400" dirty="0" smtClean="0">
                <a:solidFill>
                  <a:schemeClr val="tx1"/>
                </a:solidFill>
              </a:rPr>
              <a:t>；</a:t>
            </a:r>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281F99E3-B76C-4A18-94E9-80C6E30B4CF6}" type="slidenum">
              <a:rPr lang="en-US" altLang="zh-CN" smtClean="0">
                <a:solidFill>
                  <a:srgbClr val="000000"/>
                </a:solidFill>
              </a:rPr>
              <a:t>41</a:t>
            </a:fld>
            <a:endParaRPr lang="en-US" altLang="zh-CN" dirty="0">
              <a:solidFill>
                <a:srgbClr val="000000"/>
              </a:solidFill>
            </a:endParaRPr>
          </a:p>
        </p:txBody>
      </p:sp>
    </p:spTree>
    <p:extLst>
      <p:ext uri="{BB962C8B-B14F-4D97-AF65-F5344CB8AC3E}">
        <p14:creationId xmlns:p14="http://schemas.microsoft.com/office/powerpoint/2010/main" val="4791534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lvl="0"/>
            <a:r>
              <a:rPr lang="zh-CN" altLang="en-US" sz="2400" dirty="0">
                <a:solidFill>
                  <a:srgbClr val="3333CC"/>
                </a:solidFill>
              </a:rPr>
              <a:t>支持总线结构</a:t>
            </a:r>
            <a:r>
              <a:rPr lang="zh-CN" altLang="en-US" sz="2400" dirty="0" smtClean="0">
                <a:solidFill>
                  <a:srgbClr val="000000"/>
                </a:solidFill>
              </a:rPr>
              <a:t>：使用</a:t>
            </a:r>
            <a:r>
              <a:rPr lang="zh-CN" altLang="en-US" sz="2400" dirty="0">
                <a:solidFill>
                  <a:srgbClr val="000000"/>
                </a:solidFill>
              </a:rPr>
              <a:t>总线器件</a:t>
            </a:r>
            <a:r>
              <a:rPr lang="zh-CN" altLang="en-US" sz="2400" dirty="0" smtClean="0">
                <a:solidFill>
                  <a:srgbClr val="000000"/>
                </a:solidFill>
              </a:rPr>
              <a:t>、布线</a:t>
            </a:r>
            <a:r>
              <a:rPr lang="zh-CN" altLang="en-US" sz="2400" dirty="0">
                <a:solidFill>
                  <a:srgbClr val="000000"/>
                </a:solidFill>
              </a:rPr>
              <a:t>使电路设计简明</a:t>
            </a:r>
            <a:r>
              <a:rPr lang="zh-CN" altLang="en-US" sz="2400" dirty="0" smtClean="0">
                <a:solidFill>
                  <a:srgbClr val="000000"/>
                </a:solidFill>
              </a:rPr>
              <a:t>清晰。</a:t>
            </a:r>
            <a:endParaRPr lang="en-US" altLang="zh-CN" sz="2400" dirty="0" smtClean="0">
              <a:solidFill>
                <a:srgbClr val="3333CC"/>
              </a:solidFill>
            </a:endParaRPr>
          </a:p>
          <a:p>
            <a:pPr lvl="0"/>
            <a:r>
              <a:rPr lang="zh-CN" altLang="en-US" sz="2400" dirty="0" smtClean="0">
                <a:solidFill>
                  <a:srgbClr val="3333CC"/>
                </a:solidFill>
              </a:rPr>
              <a:t>可</a:t>
            </a:r>
            <a:r>
              <a:rPr lang="zh-CN" altLang="en-US" sz="2400" dirty="0">
                <a:solidFill>
                  <a:srgbClr val="3333CC"/>
                </a:solidFill>
              </a:rPr>
              <a:t>输出高质量图纸</a:t>
            </a:r>
            <a:r>
              <a:rPr lang="zh-CN" altLang="en-US" sz="2400" dirty="0" smtClean="0">
                <a:solidFill>
                  <a:srgbClr val="000000"/>
                </a:solidFill>
              </a:rPr>
              <a:t>：</a:t>
            </a:r>
            <a:endParaRPr lang="en-US" altLang="zh-CN" sz="2400" dirty="0" smtClean="0">
              <a:solidFill>
                <a:srgbClr val="000000"/>
              </a:solidFill>
            </a:endParaRPr>
          </a:p>
          <a:p>
            <a:pPr lvl="0"/>
            <a:r>
              <a:rPr lang="zh-CN" altLang="en-US" sz="2400" dirty="0" smtClean="0">
                <a:solidFill>
                  <a:srgbClr val="000000"/>
                </a:solidFill>
              </a:rPr>
              <a:t>通过</a:t>
            </a:r>
            <a:r>
              <a:rPr lang="zh-CN" altLang="en-US" sz="2400" dirty="0">
                <a:solidFill>
                  <a:srgbClr val="000000"/>
                </a:solidFill>
              </a:rPr>
              <a:t>个性化设置，可以生成印刷质量的</a:t>
            </a:r>
            <a:r>
              <a:rPr lang="en-US" altLang="zh-CN" sz="2400" dirty="0">
                <a:solidFill>
                  <a:srgbClr val="000000"/>
                </a:solidFill>
              </a:rPr>
              <a:t>BMP</a:t>
            </a:r>
            <a:r>
              <a:rPr lang="zh-CN" altLang="en-US" sz="2400" dirty="0">
                <a:solidFill>
                  <a:srgbClr val="000000"/>
                </a:solidFill>
              </a:rPr>
              <a:t>图纸，可以方便地供</a:t>
            </a:r>
            <a:r>
              <a:rPr lang="en-US" altLang="zh-CN" sz="2400" dirty="0">
                <a:solidFill>
                  <a:srgbClr val="000000"/>
                </a:solidFill>
              </a:rPr>
              <a:t>WORD</a:t>
            </a:r>
            <a:r>
              <a:rPr lang="zh-CN" altLang="en-US" sz="2400" dirty="0">
                <a:solidFill>
                  <a:srgbClr val="000000"/>
                </a:solidFill>
              </a:rPr>
              <a:t>、</a:t>
            </a:r>
            <a:r>
              <a:rPr lang="en-US" altLang="zh-CN" sz="2400" dirty="0">
                <a:solidFill>
                  <a:srgbClr val="000000"/>
                </a:solidFill>
              </a:rPr>
              <a:t>PPT</a:t>
            </a:r>
            <a:r>
              <a:rPr lang="zh-CN" altLang="en-US" sz="2400" dirty="0">
                <a:solidFill>
                  <a:srgbClr val="000000"/>
                </a:solidFill>
              </a:rPr>
              <a:t>等多种文档使用</a:t>
            </a:r>
            <a:r>
              <a:rPr lang="zh-CN" altLang="en-US" sz="2400" dirty="0" smtClean="0">
                <a:solidFill>
                  <a:srgbClr val="000000"/>
                </a:solidFill>
              </a:rPr>
              <a:t>。</a:t>
            </a:r>
            <a:endParaRPr lang="en-US" altLang="zh-CN" sz="2400" dirty="0" smtClean="0">
              <a:solidFill>
                <a:schemeClr val="accent2"/>
              </a:solidFill>
            </a:endParaRPr>
          </a:p>
          <a:p>
            <a:r>
              <a:rPr lang="zh-CN" altLang="en-US" sz="2400" dirty="0" smtClean="0">
                <a:solidFill>
                  <a:schemeClr val="accent2"/>
                </a:solidFill>
              </a:rPr>
              <a:t>多样</a:t>
            </a:r>
            <a:r>
              <a:rPr lang="zh-CN" altLang="en-US" sz="2400" dirty="0">
                <a:solidFill>
                  <a:schemeClr val="accent2"/>
                </a:solidFill>
              </a:rPr>
              <a:t>的激励源</a:t>
            </a:r>
            <a:r>
              <a:rPr lang="zh-CN" altLang="en-US" sz="2400" dirty="0" smtClean="0">
                <a:solidFill>
                  <a:schemeClr val="tx1"/>
                </a:solidFill>
              </a:rPr>
              <a:t>：</a:t>
            </a:r>
            <a:endParaRPr lang="en-US" altLang="zh-CN" sz="2400" dirty="0" smtClean="0">
              <a:solidFill>
                <a:schemeClr val="tx1"/>
              </a:solidFill>
            </a:endParaRPr>
          </a:p>
          <a:p>
            <a:r>
              <a:rPr lang="zh-CN" altLang="en-US" sz="2400" dirty="0" smtClean="0">
                <a:solidFill>
                  <a:schemeClr val="tx1"/>
                </a:solidFill>
              </a:rPr>
              <a:t>包括</a:t>
            </a:r>
            <a:r>
              <a:rPr lang="zh-CN" altLang="en-US" sz="2400" dirty="0">
                <a:solidFill>
                  <a:schemeClr val="tx1"/>
                </a:solidFill>
              </a:rPr>
              <a:t>直流、正弦、脉冲、分段线性脉冲、音频（使用</a:t>
            </a:r>
            <a:r>
              <a:rPr lang="en-US" altLang="zh-CN" sz="2400" dirty="0">
                <a:solidFill>
                  <a:schemeClr val="tx1"/>
                </a:solidFill>
              </a:rPr>
              <a:t>wav</a:t>
            </a:r>
            <a:r>
              <a:rPr lang="zh-CN" altLang="en-US" sz="2400" dirty="0">
                <a:solidFill>
                  <a:schemeClr val="tx1"/>
                </a:solidFill>
              </a:rPr>
              <a:t>文件）、指数信号、单频</a:t>
            </a:r>
            <a:r>
              <a:rPr lang="en-US" altLang="zh-CN" sz="2400" dirty="0">
                <a:solidFill>
                  <a:schemeClr val="tx1"/>
                </a:solidFill>
              </a:rPr>
              <a:t>FM</a:t>
            </a:r>
            <a:r>
              <a:rPr lang="zh-CN" altLang="en-US" sz="2400" dirty="0">
                <a:solidFill>
                  <a:schemeClr val="tx1"/>
                </a:solidFill>
              </a:rPr>
              <a:t>、数字时钟和码流，还支持文件形式的信号</a:t>
            </a:r>
            <a:r>
              <a:rPr lang="zh-CN" altLang="en-US" sz="2400" dirty="0" smtClean="0">
                <a:solidFill>
                  <a:schemeClr val="tx1"/>
                </a:solidFill>
              </a:rPr>
              <a:t>输入</a:t>
            </a:r>
            <a:r>
              <a:rPr lang="zh-CN" altLang="en-US" sz="2400" dirty="0">
                <a:solidFill>
                  <a:schemeClr val="tx1"/>
                </a:solidFill>
              </a:rPr>
              <a:t>。</a:t>
            </a:r>
            <a:endParaRPr lang="en-US" altLang="zh-CN" sz="2400" dirty="0" smtClean="0">
              <a:solidFill>
                <a:schemeClr val="tx1"/>
              </a:solidFill>
            </a:endParaRPr>
          </a:p>
          <a:p>
            <a:pPr lvl="0"/>
            <a:r>
              <a:rPr lang="zh-CN" altLang="en-US" sz="2400" dirty="0">
                <a:solidFill>
                  <a:srgbClr val="3333CC"/>
                </a:solidFill>
              </a:rPr>
              <a:t>丰富的虚拟仪器</a:t>
            </a:r>
            <a:r>
              <a:rPr lang="zh-CN" altLang="en-US" sz="2400" dirty="0" smtClean="0">
                <a:solidFill>
                  <a:srgbClr val="000000"/>
                </a:solidFill>
              </a:rPr>
              <a:t>：</a:t>
            </a:r>
            <a:endParaRPr lang="en-US" altLang="zh-CN" sz="2400" dirty="0" smtClean="0">
              <a:solidFill>
                <a:srgbClr val="000000"/>
              </a:solidFill>
            </a:endParaRPr>
          </a:p>
          <a:p>
            <a:pPr lvl="0"/>
            <a:r>
              <a:rPr lang="en-US" altLang="zh-CN" sz="2400" dirty="0" smtClean="0">
                <a:solidFill>
                  <a:srgbClr val="000000"/>
                </a:solidFill>
              </a:rPr>
              <a:t>13</a:t>
            </a:r>
            <a:r>
              <a:rPr lang="zh-CN" altLang="en-US" sz="2400" dirty="0">
                <a:solidFill>
                  <a:srgbClr val="000000"/>
                </a:solidFill>
              </a:rPr>
              <a:t>种虚拟仪器，面板操作逼真，如示波器、逻辑分析仪、信号发生器、直流电压</a:t>
            </a:r>
            <a:r>
              <a:rPr lang="en-US" altLang="zh-CN" sz="2400" dirty="0">
                <a:solidFill>
                  <a:srgbClr val="000000"/>
                </a:solidFill>
              </a:rPr>
              <a:t>/</a:t>
            </a:r>
            <a:r>
              <a:rPr lang="zh-CN" altLang="en-US" sz="2400" dirty="0">
                <a:solidFill>
                  <a:srgbClr val="000000"/>
                </a:solidFill>
              </a:rPr>
              <a:t>电流表、交流电压</a:t>
            </a:r>
            <a:r>
              <a:rPr lang="en-US" altLang="zh-CN" sz="2400" dirty="0">
                <a:solidFill>
                  <a:srgbClr val="000000"/>
                </a:solidFill>
              </a:rPr>
              <a:t>/</a:t>
            </a:r>
            <a:r>
              <a:rPr lang="zh-CN" altLang="en-US" sz="2400" dirty="0">
                <a:solidFill>
                  <a:srgbClr val="000000"/>
                </a:solidFill>
              </a:rPr>
              <a:t>电流表、数字图案发生器、频率计</a:t>
            </a:r>
            <a:r>
              <a:rPr lang="en-US" altLang="zh-CN" sz="2400" dirty="0">
                <a:solidFill>
                  <a:srgbClr val="000000"/>
                </a:solidFill>
              </a:rPr>
              <a:t>/</a:t>
            </a:r>
            <a:r>
              <a:rPr lang="zh-CN" altLang="en-US" sz="2400" dirty="0">
                <a:solidFill>
                  <a:srgbClr val="000000"/>
                </a:solidFill>
              </a:rPr>
              <a:t>计数器、逻辑探头、虚拟终端、</a:t>
            </a:r>
            <a:r>
              <a:rPr lang="en-US" altLang="zh-CN" sz="2400" dirty="0">
                <a:solidFill>
                  <a:srgbClr val="000000"/>
                </a:solidFill>
              </a:rPr>
              <a:t>SPI</a:t>
            </a:r>
            <a:r>
              <a:rPr lang="zh-CN" altLang="en-US" sz="2400" dirty="0">
                <a:solidFill>
                  <a:srgbClr val="000000"/>
                </a:solidFill>
              </a:rPr>
              <a:t>调试器、</a:t>
            </a:r>
            <a:r>
              <a:rPr lang="en-US" altLang="zh-CN" sz="2400" dirty="0">
                <a:solidFill>
                  <a:srgbClr val="000000"/>
                </a:solidFill>
              </a:rPr>
              <a:t>I</a:t>
            </a:r>
            <a:r>
              <a:rPr lang="en-US" altLang="zh-CN" sz="2400" baseline="30000" dirty="0">
                <a:solidFill>
                  <a:srgbClr val="000000"/>
                </a:solidFill>
              </a:rPr>
              <a:t>2</a:t>
            </a:r>
            <a:r>
              <a:rPr lang="en-US" altLang="zh-CN" sz="2400" dirty="0">
                <a:solidFill>
                  <a:srgbClr val="000000"/>
                </a:solidFill>
              </a:rPr>
              <a:t>C</a:t>
            </a:r>
            <a:r>
              <a:rPr lang="zh-CN" altLang="en-US" sz="2400" dirty="0">
                <a:solidFill>
                  <a:srgbClr val="000000"/>
                </a:solidFill>
              </a:rPr>
              <a:t>调试器</a:t>
            </a:r>
            <a:r>
              <a:rPr lang="zh-CN" altLang="en-US" sz="2400" dirty="0" smtClean="0">
                <a:solidFill>
                  <a:srgbClr val="000000"/>
                </a:solidFill>
              </a:rPr>
              <a:t>等。</a:t>
            </a:r>
            <a:endParaRPr lang="zh-CN" altLang="en-US" sz="2400" dirty="0">
              <a:solidFill>
                <a:srgbClr val="000000"/>
              </a:solidFill>
            </a:endParaRPr>
          </a:p>
          <a:p>
            <a:endParaRPr lang="en-US" altLang="zh-CN" sz="2400" dirty="0" smtClean="0">
              <a:solidFill>
                <a:schemeClr val="tx1"/>
              </a:solidFill>
            </a:endParaRP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2A54056C-18F8-44E5-AEA2-E56EFCF6E87E}" type="slidenum">
              <a:rPr lang="en-US" altLang="zh-CN" smtClean="0">
                <a:solidFill>
                  <a:srgbClr val="FFFF00"/>
                </a:solidFill>
              </a:rPr>
              <a:t>42</a:t>
            </a:fld>
            <a:endParaRPr lang="en-US" altLang="zh-CN" dirty="0">
              <a:solidFill>
                <a:srgbClr val="FFFF00"/>
              </a:solidFill>
            </a:endParaRPr>
          </a:p>
        </p:txBody>
      </p:sp>
    </p:spTree>
    <p:extLst>
      <p:ext uri="{BB962C8B-B14F-4D97-AF65-F5344CB8AC3E}">
        <p14:creationId xmlns:p14="http://schemas.microsoft.com/office/powerpoint/2010/main" val="17475781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3568" y="476672"/>
            <a:ext cx="7673975" cy="609600"/>
          </a:xfrm>
        </p:spPr>
        <p:txBody>
          <a:bodyPr/>
          <a:lstStyle/>
          <a:p>
            <a:pPr algn="l"/>
            <a:r>
              <a:rPr lang="en-US" altLang="zh-CN" b="1" dirty="0" smtClean="0">
                <a:solidFill>
                  <a:srgbClr val="990000"/>
                </a:solidFill>
              </a:rPr>
              <a:t>3.4.2  </a:t>
            </a:r>
            <a:r>
              <a:rPr lang="en-US" altLang="zh-CN" b="1" dirty="0" err="1" smtClean="0">
                <a:solidFill>
                  <a:srgbClr val="990000"/>
                </a:solidFill>
              </a:rPr>
              <a:t>ProteusS</a:t>
            </a:r>
            <a:r>
              <a:rPr lang="zh-CN" altLang="en-US" b="1" dirty="0">
                <a:solidFill>
                  <a:srgbClr val="990000"/>
                </a:solidFill>
              </a:rPr>
              <a:t>的虚拟</a:t>
            </a:r>
            <a:r>
              <a:rPr lang="zh-CN" altLang="en-US" b="1" dirty="0" smtClean="0">
                <a:solidFill>
                  <a:srgbClr val="990000"/>
                </a:solidFill>
              </a:rPr>
              <a:t>仿真平台简介</a:t>
            </a:r>
            <a:endParaRPr lang="zh-CN" altLang="en-US" b="1" dirty="0">
              <a:solidFill>
                <a:srgbClr val="990000"/>
              </a:solidFill>
            </a:endParaRPr>
          </a:p>
        </p:txBody>
      </p:sp>
      <p:sp>
        <p:nvSpPr>
          <p:cNvPr id="3" name="内容占位符 2"/>
          <p:cNvSpPr>
            <a:spLocks noGrp="1"/>
          </p:cNvSpPr>
          <p:nvPr>
            <p:ph idx="1"/>
          </p:nvPr>
        </p:nvSpPr>
        <p:spPr/>
        <p:txBody>
          <a:bodyPr/>
          <a:lstStyle/>
          <a:p>
            <a:r>
              <a:rPr lang="en-US" altLang="zh-CN" sz="2400" dirty="0" smtClean="0">
                <a:solidFill>
                  <a:srgbClr val="9900FF"/>
                </a:solidFill>
              </a:rPr>
              <a:t>1. </a:t>
            </a:r>
            <a:r>
              <a:rPr lang="zh-CN" altLang="en-US" sz="2400" dirty="0" smtClean="0">
                <a:solidFill>
                  <a:srgbClr val="9900FF"/>
                </a:solidFill>
              </a:rPr>
              <a:t>互动</a:t>
            </a:r>
            <a:r>
              <a:rPr lang="zh-CN" altLang="en-US" sz="2400" dirty="0">
                <a:solidFill>
                  <a:srgbClr val="9900FF"/>
                </a:solidFill>
              </a:rPr>
              <a:t>的电路仿真</a:t>
            </a:r>
          </a:p>
          <a:p>
            <a:r>
              <a:rPr lang="zh-CN" altLang="en-US" sz="2400" dirty="0">
                <a:solidFill>
                  <a:schemeClr val="tx1"/>
                </a:solidFill>
              </a:rPr>
              <a:t>用户甚至可以实时采用诸如</a:t>
            </a:r>
            <a:r>
              <a:rPr lang="en-US" altLang="zh-CN" sz="2400" dirty="0">
                <a:solidFill>
                  <a:schemeClr val="tx1"/>
                </a:solidFill>
              </a:rPr>
              <a:t>RAM</a:t>
            </a:r>
            <a:r>
              <a:rPr lang="zh-CN" altLang="en-US" sz="2400" dirty="0">
                <a:solidFill>
                  <a:schemeClr val="tx1"/>
                </a:solidFill>
              </a:rPr>
              <a:t>，</a:t>
            </a:r>
            <a:r>
              <a:rPr lang="en-US" altLang="zh-CN" sz="2400" dirty="0">
                <a:solidFill>
                  <a:schemeClr val="tx1"/>
                </a:solidFill>
              </a:rPr>
              <a:t>ROM</a:t>
            </a:r>
            <a:r>
              <a:rPr lang="zh-CN" altLang="en-US" sz="2400" dirty="0">
                <a:solidFill>
                  <a:schemeClr val="tx1"/>
                </a:solidFill>
              </a:rPr>
              <a:t>，键盘，马达，</a:t>
            </a:r>
            <a:r>
              <a:rPr lang="en-US" altLang="zh-CN" sz="2400" dirty="0">
                <a:solidFill>
                  <a:schemeClr val="tx1"/>
                </a:solidFill>
              </a:rPr>
              <a:t>LED</a:t>
            </a:r>
            <a:r>
              <a:rPr lang="zh-CN" altLang="en-US" sz="2400" dirty="0">
                <a:solidFill>
                  <a:schemeClr val="tx1"/>
                </a:solidFill>
              </a:rPr>
              <a:t>，</a:t>
            </a:r>
            <a:r>
              <a:rPr lang="en-US" altLang="zh-CN" sz="2400" dirty="0">
                <a:solidFill>
                  <a:schemeClr val="tx1"/>
                </a:solidFill>
              </a:rPr>
              <a:t>LCD</a:t>
            </a:r>
            <a:r>
              <a:rPr lang="zh-CN" altLang="en-US" sz="2400" dirty="0">
                <a:solidFill>
                  <a:schemeClr val="tx1"/>
                </a:solidFill>
              </a:rPr>
              <a:t>，</a:t>
            </a:r>
            <a:r>
              <a:rPr lang="en-US" altLang="zh-CN" sz="2400" dirty="0">
                <a:solidFill>
                  <a:schemeClr val="tx1"/>
                </a:solidFill>
              </a:rPr>
              <a:t>AD/DA</a:t>
            </a:r>
            <a:r>
              <a:rPr lang="zh-CN" altLang="en-US" sz="2400" dirty="0">
                <a:solidFill>
                  <a:schemeClr val="tx1"/>
                </a:solidFill>
              </a:rPr>
              <a:t>，部分</a:t>
            </a:r>
            <a:r>
              <a:rPr lang="en-US" altLang="zh-CN" sz="2400" dirty="0">
                <a:solidFill>
                  <a:schemeClr val="tx1"/>
                </a:solidFill>
              </a:rPr>
              <a:t>SPI</a:t>
            </a:r>
            <a:r>
              <a:rPr lang="zh-CN" altLang="en-US" sz="2400" dirty="0">
                <a:solidFill>
                  <a:schemeClr val="tx1"/>
                </a:solidFill>
              </a:rPr>
              <a:t>器件，部分</a:t>
            </a:r>
            <a:r>
              <a:rPr lang="en-US" altLang="zh-CN" sz="2400" dirty="0" smtClean="0">
                <a:solidFill>
                  <a:schemeClr val="tx1"/>
                </a:solidFill>
              </a:rPr>
              <a:t>I</a:t>
            </a:r>
            <a:r>
              <a:rPr lang="en-US" altLang="zh-CN" sz="2400" baseline="30000" dirty="0" smtClean="0">
                <a:solidFill>
                  <a:schemeClr val="tx1"/>
                </a:solidFill>
              </a:rPr>
              <a:t>2</a:t>
            </a:r>
            <a:r>
              <a:rPr lang="en-US" altLang="zh-CN" sz="2400" dirty="0" smtClean="0">
                <a:solidFill>
                  <a:schemeClr val="tx1"/>
                </a:solidFill>
              </a:rPr>
              <a:t>C</a:t>
            </a:r>
            <a:r>
              <a:rPr lang="zh-CN" altLang="en-US" sz="2400" dirty="0">
                <a:solidFill>
                  <a:schemeClr val="tx1"/>
                </a:solidFill>
              </a:rPr>
              <a:t>器件。</a:t>
            </a:r>
          </a:p>
          <a:p>
            <a:r>
              <a:rPr lang="en-US" altLang="zh-CN" sz="2400" dirty="0" smtClean="0">
                <a:solidFill>
                  <a:srgbClr val="9900FF"/>
                </a:solidFill>
              </a:rPr>
              <a:t>2. </a:t>
            </a:r>
            <a:r>
              <a:rPr lang="zh-CN" altLang="en-US" sz="2400" dirty="0" smtClean="0">
                <a:solidFill>
                  <a:srgbClr val="9900FF"/>
                </a:solidFill>
              </a:rPr>
              <a:t>仿真</a:t>
            </a:r>
            <a:r>
              <a:rPr lang="zh-CN" altLang="en-US" sz="2400" dirty="0">
                <a:solidFill>
                  <a:srgbClr val="9900FF"/>
                </a:solidFill>
              </a:rPr>
              <a:t>处理器及其外围电路</a:t>
            </a:r>
          </a:p>
          <a:p>
            <a:r>
              <a:rPr lang="zh-CN" altLang="en-US" sz="2400" dirty="0">
                <a:solidFill>
                  <a:schemeClr val="tx1"/>
                </a:solidFill>
              </a:rPr>
              <a:t>可以仿真</a:t>
            </a:r>
            <a:r>
              <a:rPr lang="en-US" altLang="zh-CN" sz="2400" dirty="0">
                <a:solidFill>
                  <a:schemeClr val="tx1"/>
                </a:solidFill>
              </a:rPr>
              <a:t>51</a:t>
            </a:r>
            <a:r>
              <a:rPr lang="zh-CN" altLang="en-US" sz="2400" dirty="0">
                <a:solidFill>
                  <a:schemeClr val="tx1"/>
                </a:solidFill>
              </a:rPr>
              <a:t>系列、</a:t>
            </a:r>
            <a:r>
              <a:rPr lang="en-US" altLang="zh-CN" sz="2400" dirty="0">
                <a:solidFill>
                  <a:schemeClr val="tx1"/>
                </a:solidFill>
              </a:rPr>
              <a:t>AVR</a:t>
            </a:r>
            <a:r>
              <a:rPr lang="zh-CN" altLang="en-US" sz="2400" dirty="0">
                <a:solidFill>
                  <a:schemeClr val="tx1"/>
                </a:solidFill>
              </a:rPr>
              <a:t>、</a:t>
            </a:r>
            <a:r>
              <a:rPr lang="en-US" altLang="zh-CN" sz="2400" dirty="0">
                <a:solidFill>
                  <a:schemeClr val="tx1"/>
                </a:solidFill>
              </a:rPr>
              <a:t>PIC</a:t>
            </a:r>
            <a:r>
              <a:rPr lang="zh-CN" altLang="en-US" sz="2400" dirty="0">
                <a:solidFill>
                  <a:schemeClr val="tx1"/>
                </a:solidFill>
              </a:rPr>
              <a:t>、</a:t>
            </a:r>
            <a:r>
              <a:rPr lang="en-US" altLang="zh-CN" sz="2400" dirty="0">
                <a:solidFill>
                  <a:schemeClr val="tx1"/>
                </a:solidFill>
              </a:rPr>
              <a:t>ARM</a:t>
            </a:r>
            <a:r>
              <a:rPr lang="zh-CN" altLang="en-US" sz="2400" dirty="0">
                <a:solidFill>
                  <a:schemeClr val="tx1"/>
                </a:solidFill>
              </a:rPr>
              <a:t>、等常用主流单片机。还可以直接在基于原理图的虚拟原型上编程，再配合显示及输出，能看到运行后输入输出的效果。配合系统配置的虚拟逻辑分析仪、示波器等，</a:t>
            </a:r>
            <a:r>
              <a:rPr lang="en-US" altLang="zh-CN" sz="2400" dirty="0">
                <a:solidFill>
                  <a:schemeClr val="tx1"/>
                </a:solidFill>
              </a:rPr>
              <a:t>Proteus</a:t>
            </a:r>
            <a:r>
              <a:rPr lang="zh-CN" altLang="en-US" sz="2400" dirty="0">
                <a:solidFill>
                  <a:schemeClr val="tx1"/>
                </a:solidFill>
              </a:rPr>
              <a:t>建立了完备的电子设计开发环境</a:t>
            </a:r>
            <a:r>
              <a:rPr lang="zh-CN" altLang="en-US" sz="2400" dirty="0" smtClean="0">
                <a:solidFill>
                  <a:schemeClr val="tx1"/>
                </a:solidFill>
              </a:rPr>
              <a:t>。</a:t>
            </a:r>
            <a:endParaRPr lang="en-US" altLang="zh-CN" sz="2400" dirty="0" smtClean="0">
              <a:solidFill>
                <a:schemeClr val="tx1"/>
              </a:solidFill>
            </a:endParaRPr>
          </a:p>
          <a:p>
            <a:r>
              <a:rPr lang="en-US" altLang="zh-CN" sz="2400" dirty="0" smtClean="0">
                <a:solidFill>
                  <a:srgbClr val="9900FF"/>
                </a:solidFill>
              </a:rPr>
              <a:t>3. </a:t>
            </a:r>
            <a:r>
              <a:rPr lang="zh-CN" altLang="en-US" sz="2400" dirty="0" smtClean="0">
                <a:solidFill>
                  <a:srgbClr val="9900FF"/>
                </a:solidFill>
              </a:rPr>
              <a:t>生动</a:t>
            </a:r>
            <a:r>
              <a:rPr lang="zh-CN" altLang="en-US" sz="2400" dirty="0">
                <a:solidFill>
                  <a:srgbClr val="9900FF"/>
                </a:solidFill>
              </a:rPr>
              <a:t>的仿真</a:t>
            </a:r>
            <a:r>
              <a:rPr lang="zh-CN" altLang="en-US" sz="2400" dirty="0" smtClean="0">
                <a:solidFill>
                  <a:srgbClr val="9900FF"/>
                </a:solidFill>
              </a:rPr>
              <a:t>显示</a:t>
            </a:r>
            <a:endParaRPr lang="en-US" altLang="zh-CN" sz="2400" dirty="0" smtClean="0">
              <a:solidFill>
                <a:srgbClr val="9900FF"/>
              </a:solidFill>
            </a:endParaRPr>
          </a:p>
          <a:p>
            <a:r>
              <a:rPr lang="zh-CN" altLang="en-US" sz="2400" dirty="0" smtClean="0">
                <a:solidFill>
                  <a:schemeClr val="tx1"/>
                </a:solidFill>
              </a:rPr>
              <a:t>用</a:t>
            </a:r>
            <a:r>
              <a:rPr lang="zh-CN" altLang="en-US" sz="2400" dirty="0">
                <a:solidFill>
                  <a:schemeClr val="tx1"/>
                </a:solidFill>
              </a:rPr>
              <a:t>色点显示引脚的数字电平，导线以不同颜色表示其对地电压大小，结合动态器件（如电机、显示器件、按钮）的使用可以使仿真更加直观、</a:t>
            </a:r>
            <a:r>
              <a:rPr lang="zh-CN" altLang="en-US" sz="2400" dirty="0" smtClean="0">
                <a:solidFill>
                  <a:schemeClr val="tx1"/>
                </a:solidFill>
              </a:rPr>
              <a:t>生动。</a:t>
            </a:r>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02D4709B-4560-4809-9714-DDBA629BCF54}" type="slidenum">
              <a:rPr lang="en-US" altLang="zh-CN" smtClean="0">
                <a:solidFill>
                  <a:srgbClr val="FFFF00"/>
                </a:solidFill>
              </a:rPr>
              <a:t>43</a:t>
            </a:fld>
            <a:endParaRPr lang="en-US" altLang="zh-CN" dirty="0">
              <a:solidFill>
                <a:srgbClr val="FFFF00"/>
              </a:solidFill>
            </a:endParaRPr>
          </a:p>
        </p:txBody>
      </p:sp>
    </p:spTree>
    <p:extLst>
      <p:ext uri="{BB962C8B-B14F-4D97-AF65-F5344CB8AC3E}">
        <p14:creationId xmlns:p14="http://schemas.microsoft.com/office/powerpoint/2010/main" val="31344320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lvl="0"/>
            <a:r>
              <a:rPr lang="en-US" altLang="zh-CN" sz="2400" dirty="0" smtClean="0">
                <a:solidFill>
                  <a:srgbClr val="9900FF"/>
                </a:solidFill>
              </a:rPr>
              <a:t>4</a:t>
            </a:r>
            <a:r>
              <a:rPr lang="en-US" altLang="zh-CN" sz="2400" dirty="0">
                <a:solidFill>
                  <a:srgbClr val="9900FF"/>
                </a:solidFill>
              </a:rPr>
              <a:t>. </a:t>
            </a:r>
            <a:r>
              <a:rPr lang="zh-CN" altLang="en-US" sz="2400" dirty="0">
                <a:solidFill>
                  <a:srgbClr val="9900FF"/>
                </a:solidFill>
              </a:rPr>
              <a:t>高级图形仿真功能（</a:t>
            </a:r>
            <a:r>
              <a:rPr lang="en-US" altLang="zh-CN" sz="2400" dirty="0">
                <a:solidFill>
                  <a:srgbClr val="9900FF"/>
                </a:solidFill>
              </a:rPr>
              <a:t>ASF</a:t>
            </a:r>
            <a:r>
              <a:rPr lang="zh-CN" altLang="en-US" sz="2400" dirty="0" smtClean="0">
                <a:solidFill>
                  <a:srgbClr val="9900FF"/>
                </a:solidFill>
              </a:rPr>
              <a:t>）</a:t>
            </a:r>
            <a:endParaRPr lang="en-US" altLang="zh-CN" sz="2400" dirty="0" smtClean="0">
              <a:solidFill>
                <a:srgbClr val="000000"/>
              </a:solidFill>
            </a:endParaRPr>
          </a:p>
          <a:p>
            <a:pPr lvl="0"/>
            <a:r>
              <a:rPr lang="zh-CN" altLang="en-US" sz="2400" dirty="0" smtClean="0">
                <a:solidFill>
                  <a:srgbClr val="000000"/>
                </a:solidFill>
              </a:rPr>
              <a:t>基于</a:t>
            </a:r>
            <a:r>
              <a:rPr lang="zh-CN" altLang="en-US" sz="2400" dirty="0">
                <a:solidFill>
                  <a:srgbClr val="000000"/>
                </a:solidFill>
              </a:rPr>
              <a:t>图标的分析可以精确分析电路的多项指标，包括工作点、瞬态特性、频率特性、传输特性、噪声、失真、傅立叶频谱分析等，还可以进行一致性分析。</a:t>
            </a:r>
          </a:p>
          <a:p>
            <a:pPr indent="0"/>
            <a:r>
              <a:rPr lang="en-US" altLang="zh-CN" sz="2400" dirty="0" smtClean="0">
                <a:solidFill>
                  <a:srgbClr val="9900FF"/>
                </a:solidFill>
              </a:rPr>
              <a:t>        5. </a:t>
            </a:r>
            <a:r>
              <a:rPr lang="zh-CN" altLang="en-US" sz="2400" dirty="0" smtClean="0">
                <a:solidFill>
                  <a:srgbClr val="9900FF"/>
                </a:solidFill>
              </a:rPr>
              <a:t>单片机</a:t>
            </a:r>
            <a:r>
              <a:rPr lang="zh-CN" altLang="en-US" sz="2400" dirty="0">
                <a:solidFill>
                  <a:srgbClr val="9900FF"/>
                </a:solidFill>
              </a:rPr>
              <a:t>协同仿真</a:t>
            </a:r>
            <a:r>
              <a:rPr lang="zh-CN" altLang="en-US" sz="2400" dirty="0" smtClean="0">
                <a:solidFill>
                  <a:srgbClr val="9900FF"/>
                </a:solidFill>
              </a:rPr>
              <a:t>功能</a:t>
            </a:r>
            <a:endParaRPr lang="en-US" altLang="zh-CN" sz="2400" dirty="0" smtClean="0">
              <a:solidFill>
                <a:srgbClr val="9900FF"/>
              </a:solidFill>
            </a:endParaRPr>
          </a:p>
          <a:p>
            <a:pPr indent="0"/>
            <a:r>
              <a:rPr lang="en-US" altLang="zh-CN" sz="2400" dirty="0">
                <a:solidFill>
                  <a:schemeClr val="tx1"/>
                </a:solidFill>
              </a:rPr>
              <a:t> </a:t>
            </a:r>
            <a:r>
              <a:rPr lang="en-US" altLang="zh-CN" sz="2400" dirty="0" smtClean="0">
                <a:solidFill>
                  <a:schemeClr val="tx1"/>
                </a:solidFill>
              </a:rPr>
              <a:t>      </a:t>
            </a:r>
            <a:r>
              <a:rPr lang="zh-CN" altLang="en-US" sz="2400" dirty="0" smtClean="0">
                <a:solidFill>
                  <a:schemeClr val="tx1"/>
                </a:solidFill>
              </a:rPr>
              <a:t>支持</a:t>
            </a:r>
            <a:r>
              <a:rPr lang="zh-CN" altLang="en-US" sz="2400" dirty="0">
                <a:solidFill>
                  <a:schemeClr val="tx1"/>
                </a:solidFill>
              </a:rPr>
              <a:t>主流的</a:t>
            </a:r>
            <a:r>
              <a:rPr lang="en-US" altLang="zh-CN" sz="2400" dirty="0">
                <a:solidFill>
                  <a:schemeClr val="tx1"/>
                </a:solidFill>
              </a:rPr>
              <a:t>CPU</a:t>
            </a:r>
            <a:r>
              <a:rPr lang="zh-CN" altLang="en-US" sz="2400" dirty="0" smtClean="0">
                <a:solidFill>
                  <a:schemeClr val="tx1"/>
                </a:solidFill>
              </a:rPr>
              <a:t>类型，如</a:t>
            </a:r>
            <a:r>
              <a:rPr lang="en-US" altLang="zh-CN" sz="2400" dirty="0">
                <a:solidFill>
                  <a:schemeClr val="tx1"/>
                </a:solidFill>
              </a:rPr>
              <a:t>ARM7</a:t>
            </a:r>
            <a:r>
              <a:rPr lang="zh-CN" altLang="en-US" sz="2400" dirty="0">
                <a:solidFill>
                  <a:schemeClr val="tx1"/>
                </a:solidFill>
              </a:rPr>
              <a:t>、</a:t>
            </a:r>
            <a:r>
              <a:rPr lang="en-US" altLang="zh-CN" sz="2400" dirty="0">
                <a:solidFill>
                  <a:schemeClr val="tx1"/>
                </a:solidFill>
              </a:rPr>
              <a:t>8051/52</a:t>
            </a:r>
            <a:r>
              <a:rPr lang="zh-CN" altLang="en-US" sz="2400" dirty="0">
                <a:solidFill>
                  <a:schemeClr val="tx1"/>
                </a:solidFill>
              </a:rPr>
              <a:t>、</a:t>
            </a:r>
            <a:r>
              <a:rPr lang="en-US" altLang="zh-CN" sz="2400" dirty="0">
                <a:solidFill>
                  <a:schemeClr val="tx1"/>
                </a:solidFill>
              </a:rPr>
              <a:t>AVR</a:t>
            </a:r>
            <a:r>
              <a:rPr lang="zh-CN" altLang="en-US" sz="2400" dirty="0" smtClean="0">
                <a:solidFill>
                  <a:schemeClr val="tx1"/>
                </a:solidFill>
              </a:rPr>
              <a:t>、</a:t>
            </a:r>
            <a:r>
              <a:rPr lang="en-US" altLang="zh-CN" sz="2400" dirty="0" smtClean="0">
                <a:solidFill>
                  <a:schemeClr val="tx1"/>
                </a:solidFill>
              </a:rPr>
              <a:t>MSP430</a:t>
            </a:r>
            <a:r>
              <a:rPr lang="zh-CN" altLang="en-US" sz="2400" dirty="0">
                <a:solidFill>
                  <a:schemeClr val="tx1"/>
                </a:solidFill>
              </a:rPr>
              <a:t>等，</a:t>
            </a:r>
            <a:r>
              <a:rPr lang="en-US" altLang="zh-CN" sz="2400" dirty="0">
                <a:solidFill>
                  <a:schemeClr val="tx1"/>
                </a:solidFill>
              </a:rPr>
              <a:t>CPU</a:t>
            </a:r>
            <a:r>
              <a:rPr lang="zh-CN" altLang="en-US" sz="2400" dirty="0">
                <a:solidFill>
                  <a:schemeClr val="tx1"/>
                </a:solidFill>
              </a:rPr>
              <a:t>类型随着版本升级还在继续增加，如即将支持</a:t>
            </a:r>
            <a:r>
              <a:rPr lang="en-US" altLang="zh-CN" sz="2400" dirty="0">
                <a:solidFill>
                  <a:schemeClr val="tx1"/>
                </a:solidFill>
              </a:rPr>
              <a:t>CORTEX</a:t>
            </a:r>
            <a:r>
              <a:rPr lang="zh-CN" altLang="en-US" sz="2400" dirty="0">
                <a:solidFill>
                  <a:schemeClr val="tx1"/>
                </a:solidFill>
              </a:rPr>
              <a:t>、</a:t>
            </a:r>
            <a:r>
              <a:rPr lang="en-US" altLang="zh-CN" sz="2400" dirty="0">
                <a:solidFill>
                  <a:schemeClr val="tx1"/>
                </a:solidFill>
              </a:rPr>
              <a:t>DSP</a:t>
            </a:r>
            <a:r>
              <a:rPr lang="zh-CN" altLang="en-US" sz="2400" dirty="0" smtClean="0">
                <a:solidFill>
                  <a:schemeClr val="tx1"/>
                </a:solidFill>
              </a:rPr>
              <a:t>处理器。</a:t>
            </a:r>
            <a:endParaRPr lang="zh-CN" altLang="en-US" sz="2400" dirty="0">
              <a:solidFill>
                <a:schemeClr val="tx1"/>
              </a:solidFill>
            </a:endParaRPr>
          </a:p>
          <a:p>
            <a:r>
              <a:rPr lang="en-US" altLang="zh-CN" sz="2400" dirty="0" smtClean="0">
                <a:solidFill>
                  <a:srgbClr val="9900FF"/>
                </a:solidFill>
              </a:rPr>
              <a:t>6. </a:t>
            </a:r>
            <a:r>
              <a:rPr lang="zh-CN" altLang="en-US" sz="2400" dirty="0" smtClean="0">
                <a:solidFill>
                  <a:srgbClr val="9900FF"/>
                </a:solidFill>
              </a:rPr>
              <a:t>支持</a:t>
            </a:r>
            <a:r>
              <a:rPr lang="zh-CN" altLang="en-US" sz="2400" dirty="0">
                <a:solidFill>
                  <a:srgbClr val="9900FF"/>
                </a:solidFill>
              </a:rPr>
              <a:t>通用外设</a:t>
            </a:r>
            <a:r>
              <a:rPr lang="zh-CN" altLang="en-US" sz="2400" dirty="0" smtClean="0">
                <a:solidFill>
                  <a:srgbClr val="9900FF"/>
                </a:solidFill>
              </a:rPr>
              <a:t>模型</a:t>
            </a:r>
            <a:endParaRPr lang="en-US" altLang="zh-CN" sz="2400" dirty="0" smtClean="0">
              <a:solidFill>
                <a:srgbClr val="9900FF"/>
              </a:solidFill>
            </a:endParaRPr>
          </a:p>
          <a:p>
            <a:r>
              <a:rPr lang="zh-CN" altLang="en-US" sz="2400" dirty="0" smtClean="0">
                <a:solidFill>
                  <a:schemeClr val="tx1"/>
                </a:solidFill>
              </a:rPr>
              <a:t>如</a:t>
            </a:r>
            <a:r>
              <a:rPr lang="zh-CN" altLang="en-US" sz="2400" dirty="0">
                <a:solidFill>
                  <a:schemeClr val="tx1"/>
                </a:solidFill>
              </a:rPr>
              <a:t>字符</a:t>
            </a:r>
            <a:r>
              <a:rPr lang="en-US" altLang="zh-CN" sz="2400" dirty="0">
                <a:solidFill>
                  <a:schemeClr val="tx1"/>
                </a:solidFill>
              </a:rPr>
              <a:t>LCD</a:t>
            </a:r>
            <a:r>
              <a:rPr lang="zh-CN" altLang="en-US" sz="2400" dirty="0">
                <a:solidFill>
                  <a:schemeClr val="tx1"/>
                </a:solidFill>
              </a:rPr>
              <a:t>模块、图形</a:t>
            </a:r>
            <a:r>
              <a:rPr lang="en-US" altLang="zh-CN" sz="2400" dirty="0">
                <a:solidFill>
                  <a:schemeClr val="tx1"/>
                </a:solidFill>
              </a:rPr>
              <a:t>LCD</a:t>
            </a:r>
            <a:r>
              <a:rPr lang="zh-CN" altLang="en-US" sz="2400" dirty="0">
                <a:solidFill>
                  <a:schemeClr val="tx1"/>
                </a:solidFill>
              </a:rPr>
              <a:t>模块、</a:t>
            </a:r>
            <a:r>
              <a:rPr lang="en-US" altLang="zh-CN" sz="2400" dirty="0">
                <a:solidFill>
                  <a:schemeClr val="tx1"/>
                </a:solidFill>
              </a:rPr>
              <a:t>LED</a:t>
            </a:r>
            <a:r>
              <a:rPr lang="zh-CN" altLang="en-US" sz="2400" dirty="0">
                <a:solidFill>
                  <a:schemeClr val="tx1"/>
                </a:solidFill>
              </a:rPr>
              <a:t>点阵、</a:t>
            </a:r>
            <a:r>
              <a:rPr lang="en-US" altLang="zh-CN" sz="2400" dirty="0">
                <a:solidFill>
                  <a:schemeClr val="tx1"/>
                </a:solidFill>
              </a:rPr>
              <a:t>LED</a:t>
            </a:r>
            <a:r>
              <a:rPr lang="zh-CN" altLang="en-US" sz="2400" dirty="0">
                <a:solidFill>
                  <a:schemeClr val="tx1"/>
                </a:solidFill>
              </a:rPr>
              <a:t>七段显示模块、键盘</a:t>
            </a:r>
            <a:r>
              <a:rPr lang="en-US" altLang="zh-CN" sz="2400" dirty="0">
                <a:solidFill>
                  <a:schemeClr val="tx1"/>
                </a:solidFill>
              </a:rPr>
              <a:t>/</a:t>
            </a:r>
            <a:r>
              <a:rPr lang="zh-CN" altLang="en-US" sz="2400" dirty="0">
                <a:solidFill>
                  <a:schemeClr val="tx1"/>
                </a:solidFill>
              </a:rPr>
              <a:t>按键、直流</a:t>
            </a:r>
            <a:r>
              <a:rPr lang="en-US" altLang="zh-CN" sz="2400" dirty="0">
                <a:solidFill>
                  <a:schemeClr val="tx1"/>
                </a:solidFill>
              </a:rPr>
              <a:t>/</a:t>
            </a:r>
            <a:r>
              <a:rPr lang="zh-CN" altLang="en-US" sz="2400" dirty="0">
                <a:solidFill>
                  <a:schemeClr val="tx1"/>
                </a:solidFill>
              </a:rPr>
              <a:t>步进</a:t>
            </a:r>
            <a:r>
              <a:rPr lang="en-US" altLang="zh-CN" sz="2400" dirty="0">
                <a:solidFill>
                  <a:schemeClr val="tx1"/>
                </a:solidFill>
              </a:rPr>
              <a:t>/</a:t>
            </a:r>
            <a:r>
              <a:rPr lang="zh-CN" altLang="en-US" sz="2400" dirty="0">
                <a:solidFill>
                  <a:schemeClr val="tx1"/>
                </a:solidFill>
              </a:rPr>
              <a:t>伺服电机、</a:t>
            </a:r>
            <a:r>
              <a:rPr lang="en-US" altLang="zh-CN" sz="2400" dirty="0">
                <a:solidFill>
                  <a:schemeClr val="tx1"/>
                </a:solidFill>
              </a:rPr>
              <a:t>RS232</a:t>
            </a:r>
            <a:r>
              <a:rPr lang="zh-CN" altLang="en-US" sz="2400" dirty="0">
                <a:solidFill>
                  <a:schemeClr val="tx1"/>
                </a:solidFill>
              </a:rPr>
              <a:t>虚拟终端、电子温度计等等，其</a:t>
            </a:r>
            <a:r>
              <a:rPr lang="en-US" altLang="zh-CN" sz="2400" dirty="0">
                <a:solidFill>
                  <a:schemeClr val="tx1"/>
                </a:solidFill>
              </a:rPr>
              <a:t>COMPIM</a:t>
            </a:r>
            <a:r>
              <a:rPr lang="zh-CN" altLang="en-US" sz="2400" dirty="0">
                <a:solidFill>
                  <a:schemeClr val="tx1"/>
                </a:solidFill>
              </a:rPr>
              <a:t>（</a:t>
            </a:r>
            <a:r>
              <a:rPr lang="en-US" altLang="zh-CN" sz="2400" dirty="0">
                <a:solidFill>
                  <a:schemeClr val="tx1"/>
                </a:solidFill>
              </a:rPr>
              <a:t>COM</a:t>
            </a:r>
            <a:r>
              <a:rPr lang="zh-CN" altLang="en-US" sz="2400" dirty="0">
                <a:solidFill>
                  <a:schemeClr val="tx1"/>
                </a:solidFill>
              </a:rPr>
              <a:t>口物理接口模型）还可以使仿真电路通过</a:t>
            </a:r>
            <a:r>
              <a:rPr lang="en-US" altLang="zh-CN" sz="2400" dirty="0">
                <a:solidFill>
                  <a:schemeClr val="tx1"/>
                </a:solidFill>
              </a:rPr>
              <a:t>PC</a:t>
            </a:r>
            <a:r>
              <a:rPr lang="zh-CN" altLang="en-US" sz="2400" dirty="0">
                <a:solidFill>
                  <a:schemeClr val="tx1"/>
                </a:solidFill>
              </a:rPr>
              <a:t>机串口和外部电路实现双向异步串行</a:t>
            </a:r>
            <a:r>
              <a:rPr lang="zh-CN" altLang="en-US" sz="2400" dirty="0" smtClean="0">
                <a:solidFill>
                  <a:schemeClr val="tx1"/>
                </a:solidFill>
              </a:rPr>
              <a:t>通信</a:t>
            </a:r>
            <a:r>
              <a:rPr lang="zh-CN" altLang="en-US" sz="2400" dirty="0">
                <a:solidFill>
                  <a:schemeClr val="tx1"/>
                </a:solidFill>
              </a:rPr>
              <a:t>。</a:t>
            </a:r>
          </a:p>
        </p:txBody>
      </p:sp>
      <p:sp>
        <p:nvSpPr>
          <p:cNvPr id="4" name="页脚占位符 3"/>
          <p:cNvSpPr>
            <a:spLocks noGrp="1"/>
          </p:cNvSpPr>
          <p:nvPr>
            <p:ph type="ftr" sz="quarter" idx="10"/>
          </p:nvPr>
        </p:nvSpPr>
        <p:spPr/>
        <p:txBody>
          <a:bodyPr/>
          <a:lstStyle/>
          <a:p>
            <a:pPr>
              <a:defRPr/>
            </a:pPr>
            <a:fld id="{5961CA28-8EB7-43CC-AFA4-EC96799ACB9D}" type="slidenum">
              <a:rPr lang="en-US" altLang="zh-CN" smtClean="0">
                <a:solidFill>
                  <a:srgbClr val="FFFF00"/>
                </a:solidFill>
              </a:rPr>
              <a:t>44</a:t>
            </a:fld>
            <a:endParaRPr lang="en-US" altLang="zh-CN" dirty="0">
              <a:solidFill>
                <a:srgbClr val="FFFF00"/>
              </a:solidFill>
            </a:endParaRPr>
          </a:p>
        </p:txBody>
      </p:sp>
    </p:spTree>
    <p:extLst>
      <p:ext uri="{BB962C8B-B14F-4D97-AF65-F5344CB8AC3E}">
        <p14:creationId xmlns:p14="http://schemas.microsoft.com/office/powerpoint/2010/main" val="13051453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lvl="0"/>
            <a:r>
              <a:rPr lang="en-US" altLang="zh-CN" sz="2400" dirty="0">
                <a:solidFill>
                  <a:srgbClr val="9900FF"/>
                </a:solidFill>
              </a:rPr>
              <a:t>7. </a:t>
            </a:r>
            <a:r>
              <a:rPr lang="zh-CN" altLang="en-US" sz="2400" dirty="0" smtClean="0">
                <a:solidFill>
                  <a:srgbClr val="9900FF"/>
                </a:solidFill>
              </a:rPr>
              <a:t>实时仿真</a:t>
            </a:r>
            <a:endParaRPr lang="en-US" altLang="zh-CN" sz="2400" dirty="0" smtClean="0">
              <a:solidFill>
                <a:srgbClr val="9900FF"/>
              </a:solidFill>
            </a:endParaRPr>
          </a:p>
          <a:p>
            <a:pPr lvl="0"/>
            <a:r>
              <a:rPr lang="zh-CN" altLang="en-US" sz="2400" dirty="0" smtClean="0">
                <a:solidFill>
                  <a:srgbClr val="000000"/>
                </a:solidFill>
              </a:rPr>
              <a:t>支持</a:t>
            </a:r>
            <a:r>
              <a:rPr lang="en-US" altLang="zh-CN" sz="2400" dirty="0">
                <a:solidFill>
                  <a:srgbClr val="000000"/>
                </a:solidFill>
              </a:rPr>
              <a:t>UART/USART/EUSARTs</a:t>
            </a:r>
            <a:r>
              <a:rPr lang="zh-CN" altLang="en-US" sz="2400" dirty="0">
                <a:solidFill>
                  <a:srgbClr val="000000"/>
                </a:solidFill>
              </a:rPr>
              <a:t>仿真、中断仿真、</a:t>
            </a:r>
            <a:r>
              <a:rPr lang="en-US" altLang="zh-CN" sz="2400" dirty="0">
                <a:solidFill>
                  <a:srgbClr val="000000"/>
                </a:solidFill>
              </a:rPr>
              <a:t>SPI/I</a:t>
            </a:r>
            <a:r>
              <a:rPr lang="en-US" altLang="zh-CN" sz="2400" baseline="30000" dirty="0">
                <a:solidFill>
                  <a:srgbClr val="000000"/>
                </a:solidFill>
              </a:rPr>
              <a:t>2</a:t>
            </a:r>
            <a:r>
              <a:rPr lang="en-US" altLang="zh-CN" sz="2400" dirty="0">
                <a:solidFill>
                  <a:srgbClr val="000000"/>
                </a:solidFill>
              </a:rPr>
              <a:t>C</a:t>
            </a:r>
            <a:r>
              <a:rPr lang="zh-CN" altLang="en-US" sz="2400" dirty="0">
                <a:solidFill>
                  <a:srgbClr val="000000"/>
                </a:solidFill>
              </a:rPr>
              <a:t>仿真、</a:t>
            </a:r>
            <a:r>
              <a:rPr lang="en-US" altLang="zh-CN" sz="2400" dirty="0">
                <a:solidFill>
                  <a:srgbClr val="000000"/>
                </a:solidFill>
              </a:rPr>
              <a:t>ADC</a:t>
            </a:r>
            <a:r>
              <a:rPr lang="zh-CN" altLang="en-US" sz="2400" dirty="0">
                <a:solidFill>
                  <a:srgbClr val="000000"/>
                </a:solidFill>
              </a:rPr>
              <a:t>仿真等</a:t>
            </a:r>
            <a:r>
              <a:rPr lang="zh-CN" altLang="en-US" sz="2400" dirty="0" smtClean="0">
                <a:solidFill>
                  <a:srgbClr val="000000"/>
                </a:solidFill>
              </a:rPr>
              <a:t>。</a:t>
            </a:r>
            <a:endParaRPr lang="en-US" altLang="zh-CN" sz="2400" dirty="0" smtClean="0">
              <a:solidFill>
                <a:srgbClr val="9900FF"/>
              </a:solidFill>
            </a:endParaRPr>
          </a:p>
          <a:p>
            <a:pPr lvl="0"/>
            <a:r>
              <a:rPr lang="en-US" altLang="zh-CN" sz="2400" dirty="0" smtClean="0">
                <a:solidFill>
                  <a:srgbClr val="9900FF"/>
                </a:solidFill>
              </a:rPr>
              <a:t>8</a:t>
            </a:r>
            <a:r>
              <a:rPr lang="en-US" altLang="zh-CN" sz="2400" dirty="0">
                <a:solidFill>
                  <a:srgbClr val="9900FF"/>
                </a:solidFill>
              </a:rPr>
              <a:t>. </a:t>
            </a:r>
            <a:r>
              <a:rPr lang="zh-CN" altLang="en-US" sz="2400" dirty="0">
                <a:solidFill>
                  <a:srgbClr val="9900FF"/>
                </a:solidFill>
              </a:rPr>
              <a:t>编译及</a:t>
            </a:r>
            <a:r>
              <a:rPr lang="zh-CN" altLang="en-US" sz="2400" dirty="0" smtClean="0">
                <a:solidFill>
                  <a:srgbClr val="9900FF"/>
                </a:solidFill>
              </a:rPr>
              <a:t>调试</a:t>
            </a:r>
            <a:endParaRPr lang="en-US" altLang="zh-CN" sz="2400" dirty="0" smtClean="0">
              <a:solidFill>
                <a:srgbClr val="9900FF"/>
              </a:solidFill>
            </a:endParaRPr>
          </a:p>
          <a:p>
            <a:pPr lvl="0"/>
            <a:r>
              <a:rPr lang="zh-CN" altLang="en-US" sz="2400" dirty="0" smtClean="0">
                <a:solidFill>
                  <a:srgbClr val="000000"/>
                </a:solidFill>
              </a:rPr>
              <a:t>支持</a:t>
            </a:r>
            <a:r>
              <a:rPr lang="zh-CN" altLang="en-US" sz="2400" dirty="0">
                <a:solidFill>
                  <a:srgbClr val="000000"/>
                </a:solidFill>
              </a:rPr>
              <a:t>单片机汇编语言的编辑</a:t>
            </a:r>
            <a:r>
              <a:rPr lang="en-US" altLang="zh-CN" sz="2400" dirty="0">
                <a:solidFill>
                  <a:srgbClr val="000000"/>
                </a:solidFill>
              </a:rPr>
              <a:t>/</a:t>
            </a:r>
            <a:r>
              <a:rPr lang="zh-CN" altLang="en-US" sz="2400" dirty="0">
                <a:solidFill>
                  <a:srgbClr val="000000"/>
                </a:solidFill>
              </a:rPr>
              <a:t>编译</a:t>
            </a:r>
            <a:r>
              <a:rPr lang="en-US" altLang="zh-CN" sz="2400" dirty="0">
                <a:solidFill>
                  <a:srgbClr val="000000"/>
                </a:solidFill>
              </a:rPr>
              <a:t>/</a:t>
            </a:r>
            <a:r>
              <a:rPr lang="zh-CN" altLang="en-US" sz="2400" dirty="0">
                <a:solidFill>
                  <a:srgbClr val="000000"/>
                </a:solidFill>
              </a:rPr>
              <a:t>源码级仿真，内带</a:t>
            </a:r>
            <a:r>
              <a:rPr lang="en-US" altLang="zh-CN" sz="2400" dirty="0">
                <a:solidFill>
                  <a:srgbClr val="000000"/>
                </a:solidFill>
              </a:rPr>
              <a:t>8051</a:t>
            </a:r>
            <a:r>
              <a:rPr lang="zh-CN" altLang="en-US" sz="2400" dirty="0">
                <a:solidFill>
                  <a:srgbClr val="000000"/>
                </a:solidFill>
              </a:rPr>
              <a:t>、</a:t>
            </a:r>
            <a:r>
              <a:rPr lang="en-US" altLang="zh-CN" sz="2400" dirty="0">
                <a:solidFill>
                  <a:srgbClr val="000000"/>
                </a:solidFill>
              </a:rPr>
              <a:t>AVR</a:t>
            </a:r>
            <a:r>
              <a:rPr lang="zh-CN" altLang="en-US" sz="2400" dirty="0">
                <a:solidFill>
                  <a:srgbClr val="000000"/>
                </a:solidFill>
              </a:rPr>
              <a:t>、</a:t>
            </a:r>
            <a:r>
              <a:rPr lang="en-US" altLang="zh-CN" sz="2400" dirty="0">
                <a:solidFill>
                  <a:srgbClr val="000000"/>
                </a:solidFill>
              </a:rPr>
              <a:t>PIC</a:t>
            </a:r>
            <a:r>
              <a:rPr lang="zh-CN" altLang="en-US" sz="2400" dirty="0">
                <a:solidFill>
                  <a:srgbClr val="000000"/>
                </a:solidFill>
              </a:rPr>
              <a:t>的汇编编译器，也可以与第三方集成编译环境（如</a:t>
            </a:r>
            <a:r>
              <a:rPr lang="en-US" altLang="zh-CN" sz="2400" dirty="0">
                <a:solidFill>
                  <a:srgbClr val="000000"/>
                </a:solidFill>
              </a:rPr>
              <a:t>IAR</a:t>
            </a:r>
            <a:r>
              <a:rPr lang="zh-CN" altLang="en-US" sz="2400" dirty="0">
                <a:solidFill>
                  <a:srgbClr val="000000"/>
                </a:solidFill>
              </a:rPr>
              <a:t>、</a:t>
            </a:r>
            <a:r>
              <a:rPr lang="en-US" altLang="zh-CN" sz="2400" dirty="0" err="1">
                <a:solidFill>
                  <a:srgbClr val="000000"/>
                </a:solidFill>
              </a:rPr>
              <a:t>Keil</a:t>
            </a:r>
            <a:r>
              <a:rPr lang="zh-CN" altLang="en-US" sz="2400" dirty="0">
                <a:solidFill>
                  <a:srgbClr val="000000"/>
                </a:solidFill>
              </a:rPr>
              <a:t>和</a:t>
            </a:r>
            <a:r>
              <a:rPr lang="en-US" altLang="zh-CN" sz="2400" dirty="0">
                <a:solidFill>
                  <a:srgbClr val="000000"/>
                </a:solidFill>
              </a:rPr>
              <a:t>Hitech</a:t>
            </a:r>
            <a:r>
              <a:rPr lang="zh-CN" altLang="en-US" sz="2400" dirty="0">
                <a:solidFill>
                  <a:srgbClr val="000000"/>
                </a:solidFill>
              </a:rPr>
              <a:t>）结合，进行高级语言的源码级仿真和调试。</a:t>
            </a:r>
          </a:p>
          <a:p>
            <a:r>
              <a:rPr lang="en-US" altLang="zh-CN" sz="2400" dirty="0" smtClean="0">
                <a:solidFill>
                  <a:srgbClr val="9900FF"/>
                </a:solidFill>
              </a:rPr>
              <a:t>9. </a:t>
            </a:r>
            <a:r>
              <a:rPr lang="zh-CN" altLang="en-US" sz="2400" dirty="0" smtClean="0">
                <a:solidFill>
                  <a:srgbClr val="9900FF"/>
                </a:solidFill>
              </a:rPr>
              <a:t>电路仿真编辑</a:t>
            </a:r>
            <a:endParaRPr lang="zh-CN" altLang="en-US" sz="2400" dirty="0">
              <a:solidFill>
                <a:srgbClr val="9900FF"/>
              </a:solidFill>
            </a:endParaRPr>
          </a:p>
          <a:p>
            <a:r>
              <a:rPr lang="zh-CN" altLang="en-US" sz="2400" dirty="0">
                <a:solidFill>
                  <a:schemeClr val="tx1"/>
                </a:solidFill>
              </a:rPr>
              <a:t>在</a:t>
            </a:r>
            <a:r>
              <a:rPr lang="en-US" altLang="zh-CN" sz="2400" dirty="0">
                <a:solidFill>
                  <a:schemeClr val="tx1"/>
                </a:solidFill>
              </a:rPr>
              <a:t>PROTEUS</a:t>
            </a:r>
            <a:r>
              <a:rPr lang="zh-CN" altLang="en-US" sz="2400" dirty="0">
                <a:solidFill>
                  <a:schemeClr val="tx1"/>
                </a:solidFill>
              </a:rPr>
              <a:t>绘制好原理图</a:t>
            </a:r>
            <a:r>
              <a:rPr lang="zh-CN" altLang="en-US" sz="2400" dirty="0" smtClean="0">
                <a:solidFill>
                  <a:schemeClr val="tx1"/>
                </a:solidFill>
              </a:rPr>
              <a:t>后调</a:t>
            </a:r>
            <a:r>
              <a:rPr lang="zh-CN" altLang="en-US" sz="2400" dirty="0">
                <a:solidFill>
                  <a:schemeClr val="tx1"/>
                </a:solidFill>
              </a:rPr>
              <a:t>入已编译好的目标代码文件：*</a:t>
            </a:r>
            <a:r>
              <a:rPr lang="en-US" altLang="zh-CN" sz="2400" dirty="0">
                <a:solidFill>
                  <a:schemeClr val="tx1"/>
                </a:solidFill>
              </a:rPr>
              <a:t>.HEX</a:t>
            </a:r>
            <a:r>
              <a:rPr lang="zh-CN" altLang="en-US" sz="2400" dirty="0">
                <a:solidFill>
                  <a:schemeClr val="tx1"/>
                </a:solidFill>
              </a:rPr>
              <a:t>，可以在</a:t>
            </a:r>
            <a:r>
              <a:rPr lang="en-US" altLang="zh-CN" sz="2400" dirty="0">
                <a:solidFill>
                  <a:schemeClr val="tx1"/>
                </a:solidFill>
              </a:rPr>
              <a:t>PROTEUS</a:t>
            </a:r>
            <a:r>
              <a:rPr lang="zh-CN" altLang="en-US" sz="2400" dirty="0">
                <a:solidFill>
                  <a:schemeClr val="tx1"/>
                </a:solidFill>
              </a:rPr>
              <a:t>的原理图中看到模拟的实物运行状态和过程。</a:t>
            </a: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2679FC0A-ACE4-44DF-9086-6844C967B694}" type="slidenum">
              <a:rPr lang="en-US" altLang="zh-CN" smtClean="0">
                <a:solidFill>
                  <a:srgbClr val="FFFF00"/>
                </a:solidFill>
              </a:rPr>
              <a:t>45</a:t>
            </a:fld>
            <a:endParaRPr lang="en-US" altLang="zh-CN" dirty="0">
              <a:solidFill>
                <a:srgbClr val="FFFF00"/>
              </a:solidFill>
            </a:endParaRPr>
          </a:p>
        </p:txBody>
      </p:sp>
    </p:spTree>
    <p:extLst>
      <p:ext uri="{BB962C8B-B14F-4D97-AF65-F5344CB8AC3E}">
        <p14:creationId xmlns:p14="http://schemas.microsoft.com/office/powerpoint/2010/main" val="35441339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9512" y="476672"/>
            <a:ext cx="8178031" cy="609600"/>
          </a:xfrm>
        </p:spPr>
        <p:txBody>
          <a:bodyPr/>
          <a:lstStyle/>
          <a:p>
            <a:pPr lvl="0" indent="612000" algn="l">
              <a:spcBef>
                <a:spcPts val="600"/>
              </a:spcBef>
            </a:pPr>
            <a:r>
              <a:rPr lang="en-US" altLang="zh-CN" b="1" dirty="0" smtClean="0">
                <a:solidFill>
                  <a:srgbClr val="990000"/>
                </a:solidFill>
                <a:cs typeface="+mn-cs"/>
              </a:rPr>
              <a:t>3.4.3 </a:t>
            </a:r>
            <a:r>
              <a:rPr lang="en-US" altLang="zh-CN" b="1" dirty="0">
                <a:solidFill>
                  <a:srgbClr val="990000"/>
                </a:solidFill>
                <a:cs typeface="+mn-cs"/>
              </a:rPr>
              <a:t>Proteus </a:t>
            </a:r>
            <a:r>
              <a:rPr lang="zh-CN" altLang="en-US" b="1" dirty="0" smtClean="0">
                <a:solidFill>
                  <a:srgbClr val="990000"/>
                </a:solidFill>
                <a:cs typeface="+mn-cs"/>
              </a:rPr>
              <a:t>的</a:t>
            </a:r>
            <a:r>
              <a:rPr lang="en-US" altLang="zh-CN" b="1" dirty="0" smtClean="0">
                <a:solidFill>
                  <a:srgbClr val="990000"/>
                </a:solidFill>
                <a:cs typeface="+mn-cs"/>
              </a:rPr>
              <a:t>PCB</a:t>
            </a:r>
            <a:r>
              <a:rPr lang="zh-CN" altLang="en-US" b="1" dirty="0" smtClean="0">
                <a:solidFill>
                  <a:srgbClr val="990000"/>
                </a:solidFill>
                <a:cs typeface="+mn-cs"/>
              </a:rPr>
              <a:t>设计平台简介</a:t>
            </a:r>
            <a:endParaRPr lang="zh-CN" altLang="en-US" b="1" dirty="0"/>
          </a:p>
        </p:txBody>
      </p:sp>
      <p:sp>
        <p:nvSpPr>
          <p:cNvPr id="3" name="内容占位符 2"/>
          <p:cNvSpPr>
            <a:spLocks noGrp="1"/>
          </p:cNvSpPr>
          <p:nvPr>
            <p:ph idx="1"/>
          </p:nvPr>
        </p:nvSpPr>
        <p:spPr/>
        <p:txBody>
          <a:bodyPr/>
          <a:lstStyle/>
          <a:p>
            <a:r>
              <a:rPr lang="en-US" altLang="zh-CN" sz="2400" dirty="0" smtClean="0">
                <a:solidFill>
                  <a:srgbClr val="9900FF"/>
                </a:solidFill>
              </a:rPr>
              <a:t>Proteus</a:t>
            </a:r>
            <a:r>
              <a:rPr lang="zh-CN" altLang="en-US" sz="2400" dirty="0" smtClean="0">
                <a:solidFill>
                  <a:srgbClr val="9900FF"/>
                </a:solidFill>
              </a:rPr>
              <a:t>具有实用</a:t>
            </a:r>
            <a:r>
              <a:rPr lang="zh-CN" altLang="en-US" sz="2400" dirty="0">
                <a:solidFill>
                  <a:srgbClr val="9900FF"/>
                </a:solidFill>
              </a:rPr>
              <a:t>的</a:t>
            </a:r>
            <a:r>
              <a:rPr lang="en-US" altLang="zh-CN" sz="2400" dirty="0">
                <a:solidFill>
                  <a:srgbClr val="9900FF"/>
                </a:solidFill>
              </a:rPr>
              <a:t>PCB</a:t>
            </a:r>
            <a:r>
              <a:rPr lang="zh-CN" altLang="en-US" sz="2400" dirty="0">
                <a:solidFill>
                  <a:srgbClr val="9900FF"/>
                </a:solidFill>
              </a:rPr>
              <a:t>设计</a:t>
            </a:r>
            <a:r>
              <a:rPr lang="zh-CN" altLang="en-US" sz="2400" dirty="0" smtClean="0">
                <a:solidFill>
                  <a:srgbClr val="9900FF"/>
                </a:solidFill>
              </a:rPr>
              <a:t>平台：</a:t>
            </a:r>
            <a:endParaRPr lang="zh-CN" altLang="en-US" sz="2400" dirty="0">
              <a:solidFill>
                <a:srgbClr val="9900FF"/>
              </a:solidFill>
            </a:endParaRPr>
          </a:p>
          <a:p>
            <a:r>
              <a:rPr lang="zh-CN" altLang="en-US" sz="2400" dirty="0">
                <a:solidFill>
                  <a:schemeClr val="accent2"/>
                </a:solidFill>
              </a:rPr>
              <a:t>原理图到</a:t>
            </a:r>
            <a:r>
              <a:rPr lang="en-US" altLang="zh-CN" sz="2400" dirty="0">
                <a:solidFill>
                  <a:schemeClr val="accent2"/>
                </a:solidFill>
              </a:rPr>
              <a:t>PCB</a:t>
            </a:r>
            <a:r>
              <a:rPr lang="zh-CN" altLang="en-US" sz="2400" dirty="0">
                <a:solidFill>
                  <a:schemeClr val="accent2"/>
                </a:solidFill>
              </a:rPr>
              <a:t>的快速通道</a:t>
            </a:r>
            <a:r>
              <a:rPr lang="zh-CN" altLang="en-US" sz="2400" dirty="0">
                <a:solidFill>
                  <a:schemeClr val="tx1"/>
                </a:solidFill>
              </a:rPr>
              <a:t>： 原理图设计完成后，一键便可进入</a:t>
            </a:r>
            <a:r>
              <a:rPr lang="en-US" altLang="zh-CN" sz="2400" dirty="0">
                <a:solidFill>
                  <a:schemeClr val="tx1"/>
                </a:solidFill>
              </a:rPr>
              <a:t>ARES</a:t>
            </a:r>
            <a:r>
              <a:rPr lang="zh-CN" altLang="en-US" sz="2400" dirty="0">
                <a:solidFill>
                  <a:schemeClr val="tx1"/>
                </a:solidFill>
              </a:rPr>
              <a:t>的</a:t>
            </a:r>
            <a:r>
              <a:rPr lang="en-US" altLang="zh-CN" sz="2400" dirty="0">
                <a:solidFill>
                  <a:schemeClr val="tx1"/>
                </a:solidFill>
              </a:rPr>
              <a:t>PCB</a:t>
            </a:r>
            <a:r>
              <a:rPr lang="zh-CN" altLang="en-US" sz="2400" dirty="0">
                <a:solidFill>
                  <a:schemeClr val="tx1"/>
                </a:solidFill>
              </a:rPr>
              <a:t>设计环境，实现从概念到产品的完整设计；</a:t>
            </a:r>
          </a:p>
          <a:p>
            <a:r>
              <a:rPr lang="zh-CN" altLang="en-US" sz="2400" dirty="0">
                <a:solidFill>
                  <a:schemeClr val="accent2"/>
                </a:solidFill>
              </a:rPr>
              <a:t>先进的自动布局</a:t>
            </a:r>
            <a:r>
              <a:rPr lang="en-US" altLang="zh-CN" sz="2400" dirty="0">
                <a:solidFill>
                  <a:schemeClr val="accent2"/>
                </a:solidFill>
              </a:rPr>
              <a:t>/</a:t>
            </a:r>
            <a:r>
              <a:rPr lang="zh-CN" altLang="en-US" sz="2400" dirty="0">
                <a:solidFill>
                  <a:schemeClr val="accent2"/>
                </a:solidFill>
              </a:rPr>
              <a:t>布线功能</a:t>
            </a:r>
            <a:r>
              <a:rPr lang="zh-CN" altLang="en-US" sz="2400" dirty="0">
                <a:solidFill>
                  <a:schemeClr val="tx1"/>
                </a:solidFill>
              </a:rPr>
              <a:t>：支持器件的自动</a:t>
            </a:r>
            <a:r>
              <a:rPr lang="en-US" altLang="zh-CN" sz="2400" dirty="0">
                <a:solidFill>
                  <a:schemeClr val="tx1"/>
                </a:solidFill>
              </a:rPr>
              <a:t>/</a:t>
            </a:r>
            <a:r>
              <a:rPr lang="zh-CN" altLang="en-US" sz="2400" dirty="0">
                <a:solidFill>
                  <a:schemeClr val="tx1"/>
                </a:solidFill>
              </a:rPr>
              <a:t>人工布局；支持无网格自动布线或人工布线；支持引脚交换</a:t>
            </a:r>
            <a:r>
              <a:rPr lang="en-US" altLang="zh-CN" sz="2400" dirty="0">
                <a:solidFill>
                  <a:schemeClr val="tx1"/>
                </a:solidFill>
              </a:rPr>
              <a:t>/</a:t>
            </a:r>
            <a:r>
              <a:rPr lang="zh-CN" altLang="en-US" sz="2400" dirty="0">
                <a:solidFill>
                  <a:schemeClr val="tx1"/>
                </a:solidFill>
              </a:rPr>
              <a:t>门交换功能使</a:t>
            </a:r>
            <a:r>
              <a:rPr lang="en-US" altLang="zh-CN" sz="2400" dirty="0">
                <a:solidFill>
                  <a:schemeClr val="tx1"/>
                </a:solidFill>
              </a:rPr>
              <a:t>PCB</a:t>
            </a:r>
            <a:r>
              <a:rPr lang="zh-CN" altLang="en-US" sz="2400" dirty="0">
                <a:solidFill>
                  <a:schemeClr val="tx1"/>
                </a:solidFill>
              </a:rPr>
              <a:t>设计更为合理；</a:t>
            </a:r>
          </a:p>
          <a:p>
            <a:r>
              <a:rPr lang="zh-CN" altLang="en-US" sz="2400" dirty="0">
                <a:solidFill>
                  <a:schemeClr val="accent2"/>
                </a:solidFill>
              </a:rPr>
              <a:t>完整的</a:t>
            </a:r>
            <a:r>
              <a:rPr lang="en-US" altLang="zh-CN" sz="2400" dirty="0">
                <a:solidFill>
                  <a:schemeClr val="accent2"/>
                </a:solidFill>
              </a:rPr>
              <a:t>PCB</a:t>
            </a:r>
            <a:r>
              <a:rPr lang="zh-CN" altLang="en-US" sz="2400" dirty="0">
                <a:solidFill>
                  <a:schemeClr val="accent2"/>
                </a:solidFill>
              </a:rPr>
              <a:t>设计功能</a:t>
            </a:r>
            <a:r>
              <a:rPr lang="zh-CN" altLang="en-US" sz="2400" dirty="0">
                <a:solidFill>
                  <a:schemeClr val="tx1"/>
                </a:solidFill>
              </a:rPr>
              <a:t>：最多可设计</a:t>
            </a:r>
            <a:r>
              <a:rPr lang="en-US" altLang="zh-CN" sz="2400" dirty="0">
                <a:solidFill>
                  <a:schemeClr val="tx1"/>
                </a:solidFill>
              </a:rPr>
              <a:t>16</a:t>
            </a:r>
            <a:r>
              <a:rPr lang="zh-CN" altLang="en-US" sz="2400" dirty="0">
                <a:solidFill>
                  <a:schemeClr val="tx1"/>
                </a:solidFill>
              </a:rPr>
              <a:t>个铜箔层，</a:t>
            </a:r>
            <a:r>
              <a:rPr lang="en-US" altLang="zh-CN" sz="2400" dirty="0">
                <a:solidFill>
                  <a:schemeClr val="tx1"/>
                </a:solidFill>
              </a:rPr>
              <a:t>2</a:t>
            </a:r>
            <a:r>
              <a:rPr lang="zh-CN" altLang="en-US" sz="2400" dirty="0">
                <a:solidFill>
                  <a:schemeClr val="tx1"/>
                </a:solidFill>
              </a:rPr>
              <a:t>个丝印层，</a:t>
            </a:r>
            <a:r>
              <a:rPr lang="en-US" altLang="zh-CN" sz="2400" dirty="0">
                <a:solidFill>
                  <a:schemeClr val="tx1"/>
                </a:solidFill>
              </a:rPr>
              <a:t>4</a:t>
            </a:r>
            <a:r>
              <a:rPr lang="zh-CN" altLang="en-US" sz="2400" dirty="0">
                <a:solidFill>
                  <a:schemeClr val="tx1"/>
                </a:solidFill>
              </a:rPr>
              <a:t>个机械层（含板边），灵活的布线策略供用户设置，自动设计规则检查，</a:t>
            </a:r>
            <a:r>
              <a:rPr lang="en-US" altLang="zh-CN" sz="2400" dirty="0">
                <a:solidFill>
                  <a:schemeClr val="tx1"/>
                </a:solidFill>
              </a:rPr>
              <a:t>3D </a:t>
            </a:r>
            <a:r>
              <a:rPr lang="zh-CN" altLang="en-US" sz="2400" dirty="0">
                <a:solidFill>
                  <a:schemeClr val="tx1"/>
                </a:solidFill>
              </a:rPr>
              <a:t>可视化预览；</a:t>
            </a:r>
          </a:p>
          <a:p>
            <a:r>
              <a:rPr lang="zh-CN" altLang="en-US" sz="2400" dirty="0">
                <a:solidFill>
                  <a:schemeClr val="accent2"/>
                </a:solidFill>
              </a:rPr>
              <a:t>多种输出格式的支持</a:t>
            </a:r>
            <a:r>
              <a:rPr lang="zh-CN" altLang="en-US" sz="2400" dirty="0">
                <a:solidFill>
                  <a:schemeClr val="tx1"/>
                </a:solidFill>
              </a:rPr>
              <a:t>：可以输出多种格式文件，包括</a:t>
            </a:r>
            <a:r>
              <a:rPr lang="en-US" altLang="zh-CN" sz="2400" dirty="0">
                <a:solidFill>
                  <a:schemeClr val="tx1"/>
                </a:solidFill>
              </a:rPr>
              <a:t>Gerber</a:t>
            </a:r>
            <a:r>
              <a:rPr lang="zh-CN" altLang="en-US" sz="2400" dirty="0">
                <a:solidFill>
                  <a:schemeClr val="tx1"/>
                </a:solidFill>
              </a:rPr>
              <a:t>文件的导入或导出，便利与其它</a:t>
            </a:r>
            <a:r>
              <a:rPr lang="en-US" altLang="zh-CN" sz="2400" dirty="0">
                <a:solidFill>
                  <a:schemeClr val="tx1"/>
                </a:solidFill>
              </a:rPr>
              <a:t>PCB</a:t>
            </a:r>
            <a:r>
              <a:rPr lang="zh-CN" altLang="en-US" sz="2400" dirty="0">
                <a:solidFill>
                  <a:schemeClr val="tx1"/>
                </a:solidFill>
              </a:rPr>
              <a:t>设计工具的互转（如</a:t>
            </a:r>
            <a:r>
              <a:rPr lang="en-US" altLang="zh-CN" sz="2400" dirty="0" err="1">
                <a:solidFill>
                  <a:schemeClr val="tx1"/>
                </a:solidFill>
              </a:rPr>
              <a:t>protel</a:t>
            </a:r>
            <a:r>
              <a:rPr lang="zh-CN" altLang="en-US" sz="2400" dirty="0">
                <a:solidFill>
                  <a:schemeClr val="tx1"/>
                </a:solidFill>
              </a:rPr>
              <a:t>）和</a:t>
            </a:r>
            <a:r>
              <a:rPr lang="en-US" altLang="zh-CN" sz="2400" dirty="0">
                <a:solidFill>
                  <a:schemeClr val="tx1"/>
                </a:solidFill>
              </a:rPr>
              <a:t>PCB</a:t>
            </a:r>
            <a:r>
              <a:rPr lang="zh-CN" altLang="en-US" sz="2400" dirty="0">
                <a:solidFill>
                  <a:schemeClr val="tx1"/>
                </a:solidFill>
              </a:rPr>
              <a:t>板的设计和加工。</a:t>
            </a: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D94A5D80-0DAF-44F3-B622-F80040197F58}" type="slidenum">
              <a:rPr lang="en-US" altLang="zh-CN" smtClean="0">
                <a:solidFill>
                  <a:srgbClr val="FFFF00"/>
                </a:solidFill>
              </a:rPr>
              <a:t>46</a:t>
            </a:fld>
            <a:endParaRPr lang="en-US" altLang="zh-CN" dirty="0">
              <a:solidFill>
                <a:srgbClr val="FFFF00"/>
              </a:solidFill>
            </a:endParaRPr>
          </a:p>
        </p:txBody>
      </p:sp>
    </p:spTree>
    <p:extLst>
      <p:ext uri="{BB962C8B-B14F-4D97-AF65-F5344CB8AC3E}">
        <p14:creationId xmlns:p14="http://schemas.microsoft.com/office/powerpoint/2010/main" val="1854880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3200" b="1" dirty="0" smtClean="0">
                <a:solidFill>
                  <a:srgbClr val="C00000"/>
                </a:solidFill>
              </a:rPr>
              <a:t>3.4.4  </a:t>
            </a:r>
            <a:r>
              <a:rPr lang="zh-CN" altLang="en-US" sz="3200" b="1" dirty="0">
                <a:solidFill>
                  <a:srgbClr val="C00000"/>
                </a:solidFill>
              </a:rPr>
              <a:t>原理电路设计与虚拟仿真的</a:t>
            </a:r>
            <a:r>
              <a:rPr lang="zh-CN" altLang="en-US" sz="3200" b="1" dirty="0" smtClean="0">
                <a:solidFill>
                  <a:srgbClr val="C00000"/>
                </a:solidFill>
              </a:rPr>
              <a:t>步骤</a:t>
            </a:r>
            <a:endParaRPr lang="zh-CN" altLang="en-US" sz="3200" b="1" dirty="0">
              <a:solidFill>
                <a:srgbClr val="C00000"/>
              </a:solidFill>
            </a:endParaRPr>
          </a:p>
        </p:txBody>
      </p:sp>
      <p:sp>
        <p:nvSpPr>
          <p:cNvPr id="3" name="内容占位符 2"/>
          <p:cNvSpPr>
            <a:spLocks noGrp="1"/>
          </p:cNvSpPr>
          <p:nvPr>
            <p:ph idx="1"/>
          </p:nvPr>
        </p:nvSpPr>
        <p:spPr/>
        <p:txBody>
          <a:bodyPr/>
          <a:lstStyle/>
          <a:p>
            <a:r>
              <a:rPr lang="zh-CN" altLang="en-US" sz="2400" dirty="0" smtClean="0">
                <a:solidFill>
                  <a:schemeClr val="tx1"/>
                </a:solidFill>
              </a:rPr>
              <a:t>在</a:t>
            </a:r>
            <a:r>
              <a:rPr lang="en-US" altLang="zh-CN" sz="2400" dirty="0">
                <a:solidFill>
                  <a:schemeClr val="tx1"/>
                </a:solidFill>
              </a:rPr>
              <a:t>Proteus</a:t>
            </a:r>
            <a:r>
              <a:rPr lang="zh-CN" altLang="en-US" sz="2400" dirty="0" smtClean="0">
                <a:solidFill>
                  <a:schemeClr val="tx1"/>
                </a:solidFill>
              </a:rPr>
              <a:t>开发环境</a:t>
            </a:r>
            <a:r>
              <a:rPr lang="zh-CN" altLang="en-US" sz="2400" dirty="0">
                <a:solidFill>
                  <a:schemeClr val="tx1"/>
                </a:solidFill>
              </a:rPr>
              <a:t>下，一</a:t>
            </a:r>
            <a:r>
              <a:rPr lang="zh-CN" altLang="en-US" sz="2400" dirty="0" smtClean="0">
                <a:solidFill>
                  <a:schemeClr val="tx1"/>
                </a:solidFill>
              </a:rPr>
              <a:t>个单片机</a:t>
            </a:r>
            <a:r>
              <a:rPr lang="zh-CN" altLang="en-US" sz="2400" dirty="0">
                <a:solidFill>
                  <a:schemeClr val="tx1"/>
                </a:solidFill>
              </a:rPr>
              <a:t>系统的设计与虚拟仿真分为</a:t>
            </a:r>
            <a:r>
              <a:rPr lang="zh-CN" altLang="en-US" sz="2400" dirty="0" smtClean="0">
                <a:solidFill>
                  <a:schemeClr val="tx1"/>
                </a:solidFill>
              </a:rPr>
              <a:t>如下三个步骤：</a:t>
            </a:r>
            <a:endParaRPr lang="zh-CN" altLang="en-US" sz="2400" dirty="0">
              <a:solidFill>
                <a:schemeClr val="tx1"/>
              </a:solidFill>
            </a:endParaRPr>
          </a:p>
          <a:p>
            <a:r>
              <a:rPr lang="en-US" altLang="zh-CN" sz="2400" dirty="0" smtClean="0">
                <a:solidFill>
                  <a:schemeClr val="tx1"/>
                </a:solidFill>
              </a:rPr>
              <a:t>(</a:t>
            </a:r>
            <a:r>
              <a:rPr lang="en-US" altLang="zh-CN" sz="2400" dirty="0">
                <a:solidFill>
                  <a:schemeClr val="tx1"/>
                </a:solidFill>
              </a:rPr>
              <a:t>1) Proteus </a:t>
            </a:r>
            <a:r>
              <a:rPr lang="en-US" altLang="zh-CN" sz="2400" dirty="0" smtClean="0">
                <a:solidFill>
                  <a:schemeClr val="tx1"/>
                </a:solidFill>
              </a:rPr>
              <a:t>ISIS</a:t>
            </a:r>
            <a:r>
              <a:rPr lang="zh-CN" altLang="en-US" sz="2400" dirty="0" smtClean="0">
                <a:solidFill>
                  <a:schemeClr val="tx1"/>
                </a:solidFill>
              </a:rPr>
              <a:t>下的</a:t>
            </a:r>
            <a:r>
              <a:rPr lang="zh-CN" altLang="en-US" sz="2400" dirty="0">
                <a:solidFill>
                  <a:schemeClr val="tx1"/>
                </a:solidFill>
              </a:rPr>
              <a:t>电路设计。首先在</a:t>
            </a:r>
            <a:r>
              <a:rPr lang="en-US" altLang="zh-CN" sz="2400" dirty="0">
                <a:solidFill>
                  <a:schemeClr val="tx1"/>
                </a:solidFill>
              </a:rPr>
              <a:t>Proteus ISIS</a:t>
            </a:r>
            <a:r>
              <a:rPr lang="zh-CN" altLang="en-US" sz="2400" dirty="0" smtClean="0">
                <a:solidFill>
                  <a:schemeClr val="tx1"/>
                </a:solidFill>
              </a:rPr>
              <a:t>环境下完成</a:t>
            </a:r>
            <a:r>
              <a:rPr lang="zh-CN" altLang="en-US" sz="2400" dirty="0">
                <a:solidFill>
                  <a:schemeClr val="tx1"/>
                </a:solidFill>
              </a:rPr>
              <a:t>一个</a:t>
            </a:r>
            <a:r>
              <a:rPr lang="zh-CN" altLang="en-US" sz="2400" dirty="0" smtClean="0">
                <a:solidFill>
                  <a:schemeClr val="tx1"/>
                </a:solidFill>
              </a:rPr>
              <a:t>单片机</a:t>
            </a:r>
            <a:r>
              <a:rPr lang="zh-CN" altLang="en-US" sz="2400" dirty="0">
                <a:solidFill>
                  <a:schemeClr val="tx1"/>
                </a:solidFill>
              </a:rPr>
              <a:t>应用系统的</a:t>
            </a:r>
            <a:r>
              <a:rPr lang="zh-CN" altLang="en-US" sz="2400" dirty="0" smtClean="0">
                <a:solidFill>
                  <a:schemeClr val="tx1"/>
                </a:solidFill>
              </a:rPr>
              <a:t>电路</a:t>
            </a:r>
            <a:r>
              <a:rPr lang="zh-CN" altLang="en-US" sz="2400" dirty="0">
                <a:solidFill>
                  <a:schemeClr val="tx1"/>
                </a:solidFill>
              </a:rPr>
              <a:t>原理图设计，包括选择</a:t>
            </a:r>
            <a:r>
              <a:rPr lang="zh-CN" altLang="en-US" sz="2400" dirty="0" smtClean="0">
                <a:solidFill>
                  <a:schemeClr val="tx1"/>
                </a:solidFill>
              </a:rPr>
              <a:t>各种元器件</a:t>
            </a:r>
            <a:r>
              <a:rPr lang="zh-CN" altLang="en-US" sz="2400" dirty="0">
                <a:solidFill>
                  <a:schemeClr val="tx1"/>
                </a:solidFill>
              </a:rPr>
              <a:t>、</a:t>
            </a:r>
            <a:r>
              <a:rPr lang="zh-CN" altLang="en-US" sz="2400" dirty="0" smtClean="0">
                <a:solidFill>
                  <a:schemeClr val="tx1"/>
                </a:solidFill>
              </a:rPr>
              <a:t>外围接口芯片</a:t>
            </a:r>
            <a:r>
              <a:rPr lang="zh-CN" altLang="en-US" sz="2400" dirty="0">
                <a:solidFill>
                  <a:schemeClr val="tx1"/>
                </a:solidFill>
              </a:rPr>
              <a:t>等，电路连接以及电气</a:t>
            </a:r>
            <a:r>
              <a:rPr lang="zh-CN" altLang="en-US" sz="2400" dirty="0" smtClean="0">
                <a:solidFill>
                  <a:schemeClr val="tx1"/>
                </a:solidFill>
              </a:rPr>
              <a:t>检测等</a:t>
            </a:r>
            <a:r>
              <a:rPr lang="zh-CN" altLang="en-US" sz="2400" dirty="0">
                <a:solidFill>
                  <a:schemeClr val="tx1"/>
                </a:solidFill>
              </a:rPr>
              <a:t>。</a:t>
            </a:r>
          </a:p>
          <a:p>
            <a:r>
              <a:rPr lang="en-US" altLang="zh-CN" sz="2400" dirty="0" smtClean="0">
                <a:solidFill>
                  <a:schemeClr val="tx1"/>
                </a:solidFill>
              </a:rPr>
              <a:t>(</a:t>
            </a:r>
            <a:r>
              <a:rPr lang="en-US" altLang="zh-CN" sz="2400" dirty="0">
                <a:solidFill>
                  <a:schemeClr val="tx1"/>
                </a:solidFill>
              </a:rPr>
              <a:t>2)</a:t>
            </a:r>
            <a:r>
              <a:rPr lang="zh-CN" altLang="en-US" sz="2400" dirty="0">
                <a:solidFill>
                  <a:schemeClr val="tx1"/>
                </a:solidFill>
              </a:rPr>
              <a:t>源程序设计与</a:t>
            </a:r>
            <a:r>
              <a:rPr lang="zh-CN" altLang="en-US" sz="2400" dirty="0" smtClean="0">
                <a:solidFill>
                  <a:schemeClr val="tx1"/>
                </a:solidFill>
              </a:rPr>
              <a:t>生成目标代码文件。在</a:t>
            </a:r>
            <a:r>
              <a:rPr lang="en-US" altLang="zh-CN" sz="2400" dirty="0" smtClean="0">
                <a:solidFill>
                  <a:schemeClr val="tx1"/>
                </a:solidFill>
              </a:rPr>
              <a:t> </a:t>
            </a:r>
            <a:r>
              <a:rPr lang="en-US" altLang="zh-CN" sz="2400" dirty="0" err="1" smtClean="0">
                <a:solidFill>
                  <a:schemeClr val="tx1"/>
                </a:solidFill>
              </a:rPr>
              <a:t>Keil</a:t>
            </a:r>
            <a:r>
              <a:rPr lang="en-US" altLang="zh-CN" sz="2400" dirty="0" smtClean="0">
                <a:solidFill>
                  <a:schemeClr val="tx1"/>
                </a:solidFill>
              </a:rPr>
              <a:t> </a:t>
            </a:r>
            <a:r>
              <a:rPr lang="el-GR" altLang="zh-CN" sz="2400" dirty="0" smtClean="0">
                <a:solidFill>
                  <a:schemeClr val="tx1"/>
                </a:solidFill>
              </a:rPr>
              <a:t>μ</a:t>
            </a:r>
            <a:r>
              <a:rPr lang="en-US" altLang="zh-CN" sz="2400" dirty="0" smtClean="0">
                <a:solidFill>
                  <a:schemeClr val="tx1"/>
                </a:solidFill>
              </a:rPr>
              <a:t> </a:t>
            </a:r>
            <a:r>
              <a:rPr lang="en-US" altLang="zh-CN" sz="2400" dirty="0">
                <a:solidFill>
                  <a:schemeClr val="tx1"/>
                </a:solidFill>
              </a:rPr>
              <a:t>Vision3</a:t>
            </a:r>
            <a:r>
              <a:rPr lang="zh-CN" altLang="en-US" sz="2400" dirty="0">
                <a:solidFill>
                  <a:schemeClr val="tx1"/>
                </a:solidFill>
              </a:rPr>
              <a:t>平台上进行源程序的输入、</a:t>
            </a:r>
            <a:r>
              <a:rPr lang="zh-CN" altLang="en-US" sz="2400" dirty="0" smtClean="0">
                <a:solidFill>
                  <a:schemeClr val="tx1"/>
                </a:solidFill>
              </a:rPr>
              <a:t>编译与</a:t>
            </a:r>
            <a:r>
              <a:rPr lang="zh-CN" altLang="en-US" sz="2400" dirty="0">
                <a:solidFill>
                  <a:schemeClr val="tx1"/>
                </a:solidFill>
              </a:rPr>
              <a:t>调试，并最终生成目标代码文件（*</a:t>
            </a:r>
            <a:r>
              <a:rPr lang="en-US" altLang="zh-CN" sz="2400" dirty="0">
                <a:solidFill>
                  <a:schemeClr val="tx1"/>
                </a:solidFill>
              </a:rPr>
              <a:t>.hex</a:t>
            </a:r>
            <a:r>
              <a:rPr lang="zh-CN" altLang="en-US" sz="2400" dirty="0" smtClean="0">
                <a:solidFill>
                  <a:schemeClr val="tx1"/>
                </a:solidFill>
              </a:rPr>
              <a:t>文</a:t>
            </a:r>
            <a:r>
              <a:rPr lang="zh-CN" altLang="en-US" sz="2400" dirty="0">
                <a:solidFill>
                  <a:schemeClr val="tx1"/>
                </a:solidFill>
              </a:rPr>
              <a:t>件</a:t>
            </a:r>
            <a:r>
              <a:rPr lang="zh-CN" altLang="en-US" sz="2400" dirty="0" smtClean="0">
                <a:solidFill>
                  <a:schemeClr val="tx1"/>
                </a:solidFill>
              </a:rPr>
              <a:t>）。</a:t>
            </a:r>
            <a:endParaRPr lang="en-US" altLang="zh-CN" sz="2400" dirty="0" smtClean="0">
              <a:solidFill>
                <a:schemeClr val="tx1"/>
              </a:solidFill>
            </a:endParaRPr>
          </a:p>
          <a:p>
            <a:pPr lvl="0"/>
            <a:r>
              <a:rPr lang="zh-CN" altLang="en-US" sz="2400" dirty="0">
                <a:solidFill>
                  <a:srgbClr val="000000"/>
                </a:solidFill>
              </a:rPr>
              <a:t> </a:t>
            </a:r>
            <a:r>
              <a:rPr lang="en-US" altLang="zh-CN" sz="2400" dirty="0">
                <a:solidFill>
                  <a:srgbClr val="000000"/>
                </a:solidFill>
              </a:rPr>
              <a:t>(3)</a:t>
            </a:r>
            <a:r>
              <a:rPr lang="zh-CN" altLang="en-US" sz="2400" dirty="0">
                <a:solidFill>
                  <a:srgbClr val="000000"/>
                </a:solidFill>
              </a:rPr>
              <a:t>调试与仿真</a:t>
            </a:r>
            <a:r>
              <a:rPr lang="zh-CN" altLang="en-US" sz="2400" dirty="0" smtClean="0">
                <a:solidFill>
                  <a:srgbClr val="000000"/>
                </a:solidFill>
              </a:rPr>
              <a:t>。在</a:t>
            </a:r>
            <a:r>
              <a:rPr lang="en-US" altLang="zh-CN" sz="2400" dirty="0" smtClean="0">
                <a:solidFill>
                  <a:srgbClr val="000000"/>
                </a:solidFill>
              </a:rPr>
              <a:t>Proteus </a:t>
            </a:r>
            <a:r>
              <a:rPr lang="en-US" altLang="zh-CN" sz="2400" dirty="0">
                <a:solidFill>
                  <a:srgbClr val="000000"/>
                </a:solidFill>
              </a:rPr>
              <a:t>ISIS</a:t>
            </a:r>
            <a:r>
              <a:rPr lang="zh-CN" altLang="en-US" sz="2400" dirty="0" smtClean="0">
                <a:solidFill>
                  <a:srgbClr val="000000"/>
                </a:solidFill>
              </a:rPr>
              <a:t>平台下将目标代码</a:t>
            </a:r>
            <a:r>
              <a:rPr lang="zh-CN" altLang="en-US" sz="2400" dirty="0">
                <a:solidFill>
                  <a:srgbClr val="000000"/>
                </a:solidFill>
              </a:rPr>
              <a:t>文件</a:t>
            </a:r>
            <a:r>
              <a:rPr lang="zh-CN" altLang="en-US" sz="2400" dirty="0" smtClean="0">
                <a:solidFill>
                  <a:srgbClr val="000000"/>
                </a:solidFill>
              </a:rPr>
              <a:t>（．</a:t>
            </a:r>
            <a:r>
              <a:rPr lang="en-US" altLang="zh-CN" sz="2400" dirty="0">
                <a:solidFill>
                  <a:srgbClr val="000000"/>
                </a:solidFill>
              </a:rPr>
              <a:t>hex</a:t>
            </a:r>
            <a:r>
              <a:rPr lang="zh-CN" altLang="en-US" sz="2400" dirty="0">
                <a:solidFill>
                  <a:srgbClr val="000000"/>
                </a:solidFill>
              </a:rPr>
              <a:t>文件</a:t>
            </a:r>
            <a:r>
              <a:rPr lang="zh-CN" altLang="en-US" sz="2400" dirty="0" smtClean="0">
                <a:solidFill>
                  <a:srgbClr val="000000"/>
                </a:solidFill>
              </a:rPr>
              <a:t>）加载到单片机中，并</a:t>
            </a:r>
            <a:r>
              <a:rPr lang="zh-CN" altLang="en-US" sz="2400" dirty="0">
                <a:solidFill>
                  <a:srgbClr val="000000"/>
                </a:solidFill>
              </a:rPr>
              <a:t>对系统进行虚拟</a:t>
            </a:r>
            <a:r>
              <a:rPr lang="zh-CN" altLang="en-US" sz="2400" dirty="0" smtClean="0">
                <a:solidFill>
                  <a:srgbClr val="000000"/>
                </a:solidFill>
              </a:rPr>
              <a:t>仿真。在调试</a:t>
            </a:r>
            <a:r>
              <a:rPr lang="zh-CN" altLang="en-US" sz="2400" dirty="0">
                <a:solidFill>
                  <a:srgbClr val="000000"/>
                </a:solidFill>
              </a:rPr>
              <a:t>时</a:t>
            </a:r>
            <a:r>
              <a:rPr lang="zh-CN" altLang="en-US" sz="2400" dirty="0" smtClean="0">
                <a:solidFill>
                  <a:srgbClr val="000000"/>
                </a:solidFill>
              </a:rPr>
              <a:t>也可使用</a:t>
            </a:r>
            <a:r>
              <a:rPr lang="en-US" altLang="zh-CN" sz="2400" dirty="0">
                <a:solidFill>
                  <a:srgbClr val="000000"/>
                </a:solidFill>
              </a:rPr>
              <a:t>Proteus ISIS</a:t>
            </a:r>
            <a:r>
              <a:rPr lang="zh-CN" altLang="en-US" sz="2400" dirty="0">
                <a:solidFill>
                  <a:srgbClr val="000000"/>
                </a:solidFill>
              </a:rPr>
              <a:t>与</a:t>
            </a:r>
            <a:r>
              <a:rPr lang="en-US" altLang="zh-CN" sz="2400" dirty="0" err="1" smtClean="0">
                <a:solidFill>
                  <a:srgbClr val="000000"/>
                </a:solidFill>
              </a:rPr>
              <a:t>Keil</a:t>
            </a:r>
            <a:r>
              <a:rPr lang="en-US" altLang="zh-CN" sz="2400" dirty="0" smtClean="0">
                <a:solidFill>
                  <a:srgbClr val="000000"/>
                </a:solidFill>
              </a:rPr>
              <a:t> </a:t>
            </a:r>
            <a:r>
              <a:rPr lang="el-GR" altLang="zh-CN" sz="2400" dirty="0" smtClean="0">
                <a:solidFill>
                  <a:srgbClr val="000000"/>
                </a:solidFill>
              </a:rPr>
              <a:t>μ</a:t>
            </a:r>
            <a:r>
              <a:rPr lang="en-US" altLang="zh-CN" sz="2400" dirty="0" smtClean="0">
                <a:solidFill>
                  <a:srgbClr val="000000"/>
                </a:solidFill>
              </a:rPr>
              <a:t> Vision3</a:t>
            </a:r>
            <a:r>
              <a:rPr lang="zh-CN" altLang="en-US" sz="2400" dirty="0">
                <a:solidFill>
                  <a:srgbClr val="000000"/>
                </a:solidFill>
              </a:rPr>
              <a:t>进行联合仿真</a:t>
            </a:r>
            <a:r>
              <a:rPr lang="zh-CN" altLang="en-US" sz="2400" dirty="0" smtClean="0">
                <a:solidFill>
                  <a:srgbClr val="000000"/>
                </a:solidFill>
              </a:rPr>
              <a:t>调试。</a:t>
            </a:r>
            <a:endParaRPr lang="en-US" altLang="zh-CN" sz="2400" dirty="0" smtClean="0">
              <a:solidFill>
                <a:srgbClr val="000000"/>
              </a:solidFill>
            </a:endParaRPr>
          </a:p>
          <a:p>
            <a:pPr lvl="0"/>
            <a:r>
              <a:rPr lang="zh-CN" altLang="en-US" sz="2400" dirty="0">
                <a:solidFill>
                  <a:srgbClr val="000000"/>
                </a:solidFill>
              </a:rPr>
              <a:t>单片机系统的原理电路设计及虚拟仿真整体流程如图所示。</a:t>
            </a: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FC1E9615-A39B-447E-A4B9-D7D393641203}" type="slidenum">
              <a:rPr lang="en-US" altLang="zh-CN" smtClean="0">
                <a:solidFill>
                  <a:srgbClr val="000000"/>
                </a:solidFill>
              </a:rPr>
              <a:t>47</a:t>
            </a:fld>
            <a:endParaRPr lang="en-US" altLang="zh-CN" dirty="0">
              <a:solidFill>
                <a:srgbClr val="000000"/>
              </a:solidFill>
            </a:endParaRPr>
          </a:p>
        </p:txBody>
      </p:sp>
    </p:spTree>
    <p:extLst>
      <p:ext uri="{BB962C8B-B14F-4D97-AF65-F5344CB8AC3E}">
        <p14:creationId xmlns:p14="http://schemas.microsoft.com/office/powerpoint/2010/main" val="30687138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Proteus</a:t>
            </a:r>
            <a:r>
              <a:rPr lang="zh-CN" altLang="en-US" b="1" dirty="0"/>
              <a:t>电路设计与仿真</a:t>
            </a:r>
            <a:r>
              <a:rPr lang="zh-CN" altLang="en-US" b="1" dirty="0" smtClean="0"/>
              <a:t>流程图</a:t>
            </a:r>
            <a:endParaRPr lang="zh-CN" altLang="en-US" b="1" dirty="0"/>
          </a:p>
        </p:txBody>
      </p:sp>
      <p:sp>
        <p:nvSpPr>
          <p:cNvPr id="3" name="内容占位符 2"/>
          <p:cNvSpPr>
            <a:spLocks noGrp="1"/>
          </p:cNvSpPr>
          <p:nvPr>
            <p:ph idx="1"/>
          </p:nvPr>
        </p:nvSpPr>
        <p:spPr/>
        <p:txBody>
          <a:bodyPr/>
          <a:lstStyle/>
          <a:p>
            <a:endParaRPr lang="zh-CN" altLang="en-US"/>
          </a:p>
        </p:txBody>
      </p:sp>
      <p:sp>
        <p:nvSpPr>
          <p:cNvPr id="4" name="页脚占位符 3"/>
          <p:cNvSpPr>
            <a:spLocks noGrp="1"/>
          </p:cNvSpPr>
          <p:nvPr>
            <p:ph type="ftr" sz="quarter" idx="10"/>
          </p:nvPr>
        </p:nvSpPr>
        <p:spPr/>
        <p:txBody>
          <a:bodyPr/>
          <a:lstStyle/>
          <a:p>
            <a:pPr>
              <a:defRPr/>
            </a:pPr>
            <a:fld id="{03A8C7BC-4046-4F28-9696-2BD5B29BB75E}" type="slidenum">
              <a:rPr lang="en-US" altLang="zh-CN" smtClean="0">
                <a:solidFill>
                  <a:srgbClr val="000000"/>
                </a:solidFill>
              </a:rPr>
              <a:t>48</a:t>
            </a:fld>
            <a:endParaRPr lang="en-US" altLang="zh-CN" dirty="0">
              <a:solidFill>
                <a:srgbClr val="000000"/>
              </a:solidFill>
            </a:endParaRPr>
          </a:p>
        </p:txBody>
      </p:sp>
      <p:pic>
        <p:nvPicPr>
          <p:cNvPr id="6" name="图片 5"/>
          <p:cNvPicPr>
            <a:picLocks noChangeAspect="1"/>
          </p:cNvPicPr>
          <p:nvPr/>
        </p:nvPicPr>
        <p:blipFill>
          <a:blip r:embed="rId2"/>
          <a:stretch>
            <a:fillRect/>
          </a:stretch>
        </p:blipFill>
        <p:spPr>
          <a:xfrm>
            <a:off x="107504" y="1066800"/>
            <a:ext cx="8928992" cy="5098504"/>
          </a:xfrm>
          <a:prstGeom prst="rect">
            <a:avLst/>
          </a:prstGeom>
        </p:spPr>
      </p:pic>
    </p:spTree>
    <p:extLst>
      <p:ext uri="{BB962C8B-B14F-4D97-AF65-F5344CB8AC3E}">
        <p14:creationId xmlns:p14="http://schemas.microsoft.com/office/powerpoint/2010/main" val="31705090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7504" y="1052736"/>
            <a:ext cx="8928992" cy="4953000"/>
          </a:xfrm>
        </p:spPr>
        <p:txBody>
          <a:bodyPr/>
          <a:lstStyle/>
          <a:p>
            <a:r>
              <a:rPr lang="zh-CN" altLang="en-US" sz="2400" dirty="0" smtClean="0">
                <a:solidFill>
                  <a:schemeClr val="tx1"/>
                </a:solidFill>
              </a:rPr>
              <a:t>第</a:t>
            </a:r>
            <a:r>
              <a:rPr lang="en-US" altLang="zh-CN" sz="2400" dirty="0">
                <a:solidFill>
                  <a:schemeClr val="tx1"/>
                </a:solidFill>
              </a:rPr>
              <a:t>1</a:t>
            </a:r>
            <a:r>
              <a:rPr lang="zh-CN" altLang="en-US" sz="2400" dirty="0" smtClean="0">
                <a:solidFill>
                  <a:schemeClr val="tx1"/>
                </a:solidFill>
              </a:rPr>
              <a:t>步“</a:t>
            </a:r>
            <a:r>
              <a:rPr lang="en-US" altLang="zh-CN" sz="2400" dirty="0">
                <a:solidFill>
                  <a:schemeClr val="tx1"/>
                </a:solidFill>
              </a:rPr>
              <a:t>Proteus</a:t>
            </a:r>
            <a:r>
              <a:rPr lang="zh-CN" altLang="en-US" sz="2400" dirty="0">
                <a:solidFill>
                  <a:schemeClr val="tx1"/>
                </a:solidFill>
              </a:rPr>
              <a:t>电路设计”在</a:t>
            </a:r>
            <a:r>
              <a:rPr lang="en-US" altLang="zh-CN" sz="2400" dirty="0">
                <a:solidFill>
                  <a:schemeClr val="tx1"/>
                </a:solidFill>
              </a:rPr>
              <a:t>Proteus </a:t>
            </a:r>
            <a:r>
              <a:rPr lang="en-US" altLang="zh-CN" sz="2400" dirty="0" smtClean="0">
                <a:solidFill>
                  <a:schemeClr val="tx1"/>
                </a:solidFill>
              </a:rPr>
              <a:t>ISIS</a:t>
            </a:r>
            <a:r>
              <a:rPr lang="zh-CN" altLang="en-US" sz="2400" dirty="0" smtClean="0">
                <a:solidFill>
                  <a:schemeClr val="tx1"/>
                </a:solidFill>
              </a:rPr>
              <a:t>平台上完成；</a:t>
            </a:r>
            <a:endParaRPr lang="en-US" altLang="zh-CN" sz="2400" dirty="0" smtClean="0">
              <a:solidFill>
                <a:schemeClr val="tx1"/>
              </a:solidFill>
            </a:endParaRPr>
          </a:p>
          <a:p>
            <a:r>
              <a:rPr lang="zh-CN" altLang="en-US" sz="2400" dirty="0" smtClean="0">
                <a:solidFill>
                  <a:schemeClr val="tx1"/>
                </a:solidFill>
              </a:rPr>
              <a:t>第</a:t>
            </a:r>
            <a:r>
              <a:rPr lang="en-US" altLang="zh-CN" sz="2400" dirty="0">
                <a:solidFill>
                  <a:schemeClr val="tx1"/>
                </a:solidFill>
              </a:rPr>
              <a:t>2</a:t>
            </a:r>
            <a:r>
              <a:rPr lang="zh-CN" altLang="en-US" sz="2400" dirty="0">
                <a:solidFill>
                  <a:schemeClr val="tx1"/>
                </a:solidFill>
              </a:rPr>
              <a:t>步</a:t>
            </a:r>
            <a:r>
              <a:rPr lang="zh-CN" altLang="en-US" sz="2400" dirty="0" smtClean="0">
                <a:solidFill>
                  <a:schemeClr val="tx1"/>
                </a:solidFill>
              </a:rPr>
              <a:t>“源程序设计”</a:t>
            </a:r>
            <a:r>
              <a:rPr lang="zh-CN" altLang="en-US" sz="2400" dirty="0">
                <a:solidFill>
                  <a:schemeClr val="tx1"/>
                </a:solidFill>
              </a:rPr>
              <a:t>与第</a:t>
            </a:r>
            <a:r>
              <a:rPr lang="en-US" altLang="zh-CN" sz="2400" dirty="0">
                <a:solidFill>
                  <a:schemeClr val="tx1"/>
                </a:solidFill>
              </a:rPr>
              <a:t>3</a:t>
            </a:r>
            <a:r>
              <a:rPr lang="zh-CN" altLang="en-US" sz="2400" dirty="0">
                <a:solidFill>
                  <a:schemeClr val="tx1"/>
                </a:solidFill>
              </a:rPr>
              <a:t>步“生成同标代码文件”住</a:t>
            </a:r>
            <a:r>
              <a:rPr lang="en-US" altLang="zh-CN" sz="2400" dirty="0" err="1">
                <a:solidFill>
                  <a:schemeClr val="tx1"/>
                </a:solidFill>
              </a:rPr>
              <a:t>Keil</a:t>
            </a:r>
            <a:r>
              <a:rPr lang="en-US" altLang="zh-CN" sz="2400" dirty="0">
                <a:solidFill>
                  <a:schemeClr val="tx1"/>
                </a:solidFill>
              </a:rPr>
              <a:t> </a:t>
            </a:r>
            <a:r>
              <a:rPr lang="el-GR" altLang="zh-CN" sz="2400" dirty="0" smtClean="0">
                <a:solidFill>
                  <a:schemeClr val="tx1"/>
                </a:solidFill>
              </a:rPr>
              <a:t>μ</a:t>
            </a:r>
            <a:r>
              <a:rPr lang="en-US" altLang="zh-CN" sz="2400" dirty="0" smtClean="0">
                <a:solidFill>
                  <a:schemeClr val="tx1"/>
                </a:solidFill>
              </a:rPr>
              <a:t> Vision3</a:t>
            </a:r>
            <a:r>
              <a:rPr lang="zh-CN" altLang="en-US" sz="2400" dirty="0">
                <a:solidFill>
                  <a:schemeClr val="tx1"/>
                </a:solidFill>
              </a:rPr>
              <a:t>平台上</a:t>
            </a:r>
            <a:r>
              <a:rPr lang="zh-CN" altLang="en-US" sz="2400" dirty="0" smtClean="0">
                <a:solidFill>
                  <a:schemeClr val="tx1"/>
                </a:solidFill>
              </a:rPr>
              <a:t>完成；</a:t>
            </a:r>
            <a:endParaRPr lang="en-US" altLang="zh-CN" sz="2400" dirty="0" smtClean="0">
              <a:solidFill>
                <a:schemeClr val="tx1"/>
              </a:solidFill>
            </a:endParaRPr>
          </a:p>
          <a:p>
            <a:r>
              <a:rPr lang="zh-CN" altLang="en-US" sz="2400" dirty="0" smtClean="0">
                <a:solidFill>
                  <a:schemeClr val="tx1"/>
                </a:solidFill>
              </a:rPr>
              <a:t>第</a:t>
            </a:r>
            <a:r>
              <a:rPr lang="en-US" altLang="zh-CN" sz="2400" dirty="0">
                <a:solidFill>
                  <a:schemeClr val="tx1"/>
                </a:solidFill>
              </a:rPr>
              <a:t>4</a:t>
            </a:r>
            <a:r>
              <a:rPr lang="zh-CN" altLang="en-US" sz="2400" dirty="0">
                <a:solidFill>
                  <a:schemeClr val="tx1"/>
                </a:solidFill>
              </a:rPr>
              <a:t>步“</a:t>
            </a:r>
            <a:r>
              <a:rPr lang="zh-CN" altLang="en-US" sz="2400" dirty="0" smtClean="0">
                <a:solidFill>
                  <a:schemeClr val="tx1"/>
                </a:solidFill>
              </a:rPr>
              <a:t>加载目标代码</a:t>
            </a:r>
            <a:r>
              <a:rPr lang="zh-CN" altLang="en-US" sz="2400" dirty="0">
                <a:solidFill>
                  <a:schemeClr val="tx1"/>
                </a:solidFill>
              </a:rPr>
              <a:t>、设置时钟频率”在</a:t>
            </a:r>
            <a:r>
              <a:rPr lang="en-US" altLang="zh-CN" sz="2400" dirty="0" smtClean="0">
                <a:solidFill>
                  <a:schemeClr val="tx1"/>
                </a:solidFill>
              </a:rPr>
              <a:t>Proteus ISIS</a:t>
            </a:r>
            <a:r>
              <a:rPr lang="zh-CN" altLang="en-US" sz="2400" dirty="0">
                <a:solidFill>
                  <a:schemeClr val="tx1"/>
                </a:solidFill>
              </a:rPr>
              <a:t>平台上</a:t>
            </a:r>
            <a:r>
              <a:rPr lang="zh-CN" altLang="en-US" sz="2400" dirty="0" smtClean="0">
                <a:solidFill>
                  <a:schemeClr val="tx1"/>
                </a:solidFill>
              </a:rPr>
              <a:t>完成；第</a:t>
            </a:r>
            <a:r>
              <a:rPr lang="en-US" altLang="zh-CN" sz="2400" dirty="0">
                <a:solidFill>
                  <a:schemeClr val="tx1"/>
                </a:solidFill>
              </a:rPr>
              <a:t>5</a:t>
            </a:r>
            <a:r>
              <a:rPr lang="zh-CN" altLang="en-US" sz="2400" dirty="0">
                <a:solidFill>
                  <a:schemeClr val="tx1"/>
                </a:solidFill>
              </a:rPr>
              <a:t>步“</a:t>
            </a:r>
            <a:r>
              <a:rPr lang="en-US" altLang="zh-CN" sz="2400" dirty="0" err="1">
                <a:solidFill>
                  <a:schemeClr val="tx1"/>
                </a:solidFill>
              </a:rPr>
              <a:t>Protcus</a:t>
            </a:r>
            <a:r>
              <a:rPr lang="zh-CN" altLang="en-US" sz="2400" dirty="0">
                <a:solidFill>
                  <a:schemeClr val="tx1"/>
                </a:solidFill>
              </a:rPr>
              <a:t>仿真”在</a:t>
            </a:r>
            <a:r>
              <a:rPr lang="en-US" altLang="zh-CN" sz="2400" dirty="0">
                <a:solidFill>
                  <a:schemeClr val="tx1"/>
                </a:solidFill>
              </a:rPr>
              <a:t>Proteus ISIS</a:t>
            </a:r>
            <a:r>
              <a:rPr lang="zh-CN" altLang="en-US" sz="2400" dirty="0">
                <a:solidFill>
                  <a:schemeClr val="tx1"/>
                </a:solidFill>
              </a:rPr>
              <a:t>的</a:t>
            </a:r>
            <a:r>
              <a:rPr lang="en-US" altLang="zh-CN" sz="2400" dirty="0">
                <a:solidFill>
                  <a:schemeClr val="tx1"/>
                </a:solidFill>
              </a:rPr>
              <a:t>VSM</a:t>
            </a:r>
            <a:r>
              <a:rPr lang="zh-CN" altLang="en-US" sz="2400" dirty="0">
                <a:solidFill>
                  <a:schemeClr val="tx1"/>
                </a:solidFill>
              </a:rPr>
              <a:t>模式下进行，其中包含</a:t>
            </a:r>
            <a:r>
              <a:rPr lang="zh-CN" altLang="en-US" sz="2400" dirty="0" smtClean="0">
                <a:solidFill>
                  <a:schemeClr val="tx1"/>
                </a:solidFill>
              </a:rPr>
              <a:t>各种调试</a:t>
            </a:r>
            <a:r>
              <a:rPr lang="zh-CN" altLang="en-US" sz="2400" dirty="0">
                <a:solidFill>
                  <a:schemeClr val="tx1"/>
                </a:solidFill>
              </a:rPr>
              <a:t>工具的</a:t>
            </a:r>
            <a:r>
              <a:rPr lang="zh-CN" altLang="en-US" sz="2400" smtClean="0">
                <a:solidFill>
                  <a:schemeClr val="tx1"/>
                </a:solidFill>
              </a:rPr>
              <a:t>使用。</a:t>
            </a:r>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C5561067-E8A9-4E53-B0CF-05FBD4D5BE9E}" type="slidenum">
              <a:rPr lang="en-US" altLang="zh-CN" smtClean="0">
                <a:solidFill>
                  <a:srgbClr val="000000"/>
                </a:solidFill>
              </a:rPr>
              <a:pPr>
                <a:defRPr/>
              </a:pPr>
              <a:t>49</a:t>
            </a:fld>
            <a:endParaRPr lang="en-US" altLang="zh-CN" dirty="0">
              <a:solidFill>
                <a:srgbClr val="000000"/>
              </a:solidFill>
            </a:endParaRPr>
          </a:p>
        </p:txBody>
      </p:sp>
    </p:spTree>
    <p:extLst>
      <p:ext uri="{BB962C8B-B14F-4D97-AF65-F5344CB8AC3E}">
        <p14:creationId xmlns:p14="http://schemas.microsoft.com/office/powerpoint/2010/main" val="3166997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zh-CN" altLang="en-US" sz="2400" dirty="0" smtClean="0">
                <a:solidFill>
                  <a:schemeClr val="tx1"/>
                </a:solidFill>
              </a:rPr>
              <a:t>（</a:t>
            </a:r>
            <a:r>
              <a:rPr lang="en-US" altLang="zh-CN" sz="2400" dirty="0">
                <a:solidFill>
                  <a:schemeClr val="tx1"/>
                </a:solidFill>
              </a:rPr>
              <a:t>7</a:t>
            </a:r>
            <a:r>
              <a:rPr lang="zh-CN" altLang="en-US" sz="2400" dirty="0" smtClean="0">
                <a:solidFill>
                  <a:schemeClr val="tx1"/>
                </a:solidFill>
              </a:rPr>
              <a:t>）程序</a:t>
            </a:r>
            <a:r>
              <a:rPr lang="zh-CN" altLang="en-US" sz="2400" dirty="0">
                <a:solidFill>
                  <a:schemeClr val="tx1"/>
                </a:solidFill>
              </a:rPr>
              <a:t>中的任何函数都</a:t>
            </a:r>
            <a:r>
              <a:rPr lang="zh-CN" altLang="en-US" sz="2400" dirty="0">
                <a:solidFill>
                  <a:schemeClr val="accent2"/>
                </a:solidFill>
              </a:rPr>
              <a:t>允许递归</a:t>
            </a:r>
            <a:r>
              <a:rPr lang="zh-CN" altLang="en-US" sz="2400" dirty="0">
                <a:solidFill>
                  <a:schemeClr val="tx1"/>
                </a:solidFill>
              </a:rPr>
              <a:t>，这样对某些</a:t>
            </a:r>
            <a:r>
              <a:rPr lang="zh-CN" altLang="en-US" sz="2400" dirty="0" smtClean="0">
                <a:solidFill>
                  <a:schemeClr val="tx1"/>
                </a:solidFill>
              </a:rPr>
              <a:t>算法实现</a:t>
            </a:r>
            <a:r>
              <a:rPr lang="zh-CN" altLang="en-US" sz="2400" dirty="0">
                <a:solidFill>
                  <a:schemeClr val="tx1"/>
                </a:solidFill>
              </a:rPr>
              <a:t>起来就非常</a:t>
            </a:r>
            <a:r>
              <a:rPr lang="zh-CN" altLang="en-US" sz="2400" dirty="0" smtClean="0">
                <a:solidFill>
                  <a:schemeClr val="tx1"/>
                </a:solidFill>
              </a:rPr>
              <a:t>方便。</a:t>
            </a:r>
            <a:endParaRPr lang="zh-CN" altLang="en-US" sz="2400" dirty="0">
              <a:solidFill>
                <a:schemeClr val="tx1"/>
              </a:solidFill>
            </a:endParaRPr>
          </a:p>
          <a:p>
            <a:r>
              <a:rPr lang="zh-CN" altLang="en-US" sz="2400" dirty="0" smtClean="0">
                <a:solidFill>
                  <a:schemeClr val="tx1"/>
                </a:solidFill>
              </a:rPr>
              <a:t>（</a:t>
            </a:r>
            <a:r>
              <a:rPr lang="en-US" altLang="zh-CN" sz="2400" dirty="0">
                <a:solidFill>
                  <a:schemeClr val="tx1"/>
                </a:solidFill>
              </a:rPr>
              <a:t>8</a:t>
            </a:r>
            <a:r>
              <a:rPr lang="zh-CN" altLang="en-US" sz="2400" dirty="0" smtClean="0">
                <a:solidFill>
                  <a:schemeClr val="tx1"/>
                </a:solidFill>
              </a:rPr>
              <a:t>）规模</a:t>
            </a:r>
            <a:r>
              <a:rPr lang="zh-CN" altLang="en-US" sz="2400" dirty="0">
                <a:solidFill>
                  <a:schemeClr val="tx1"/>
                </a:solidFill>
              </a:rPr>
              <a:t>适中，语言简洁，编译程序简单</a:t>
            </a:r>
            <a:r>
              <a:rPr lang="zh-CN" altLang="en-US" sz="2400" dirty="0" smtClean="0">
                <a:solidFill>
                  <a:schemeClr val="tx1"/>
                </a:solidFill>
              </a:rPr>
              <a:t>紧凑。</a:t>
            </a:r>
            <a:r>
              <a:rPr lang="en-US" altLang="zh-CN" sz="2400" dirty="0" smtClean="0">
                <a:solidFill>
                  <a:schemeClr val="tx1"/>
                </a:solidFill>
              </a:rPr>
              <a:t>C51</a:t>
            </a:r>
            <a:r>
              <a:rPr lang="zh-CN" altLang="en-US" sz="2400" dirty="0" smtClean="0">
                <a:solidFill>
                  <a:schemeClr val="tx1"/>
                </a:solidFill>
              </a:rPr>
              <a:t>本身没</a:t>
            </a:r>
            <a:r>
              <a:rPr lang="zh-CN" altLang="en-US" sz="2400" dirty="0">
                <a:solidFill>
                  <a:schemeClr val="tx1"/>
                </a:solidFill>
              </a:rPr>
              <a:t>提供输入输出工具及并行操作，许多功能</a:t>
            </a:r>
            <a:r>
              <a:rPr lang="zh-CN" altLang="en-US" sz="2400" dirty="0">
                <a:solidFill>
                  <a:schemeClr val="accent2"/>
                </a:solidFill>
              </a:rPr>
              <a:t>通过</a:t>
            </a:r>
            <a:r>
              <a:rPr lang="zh-CN" altLang="en-US" sz="2400" dirty="0" smtClean="0">
                <a:solidFill>
                  <a:schemeClr val="accent2"/>
                </a:solidFill>
              </a:rPr>
              <a:t>显示</a:t>
            </a:r>
            <a:r>
              <a:rPr lang="zh-CN" altLang="en-US" sz="2400" dirty="0">
                <a:solidFill>
                  <a:schemeClr val="accent2"/>
                </a:solidFill>
              </a:rPr>
              <a:t>函数调用来</a:t>
            </a:r>
            <a:r>
              <a:rPr lang="zh-CN" altLang="en-US" sz="2400" dirty="0" smtClean="0">
                <a:solidFill>
                  <a:schemeClr val="accent2"/>
                </a:solidFill>
              </a:rPr>
              <a:t>完成，占用</a:t>
            </a:r>
            <a:r>
              <a:rPr lang="zh-CN" altLang="en-US" sz="2400" dirty="0">
                <a:solidFill>
                  <a:schemeClr val="accent2"/>
                </a:solidFill>
              </a:rPr>
              <a:t>存储空间</a:t>
            </a:r>
            <a:r>
              <a:rPr lang="zh-CN" altLang="en-US" sz="2400" dirty="0" smtClean="0">
                <a:solidFill>
                  <a:schemeClr val="accent2"/>
                </a:solidFill>
              </a:rPr>
              <a:t>小。</a:t>
            </a:r>
            <a:endParaRPr lang="zh-CN" altLang="en-US" sz="2400" dirty="0">
              <a:solidFill>
                <a:schemeClr val="accent2"/>
              </a:solidFill>
            </a:endParaRPr>
          </a:p>
          <a:p>
            <a:r>
              <a:rPr lang="zh-CN" altLang="en-US" sz="2400" dirty="0" smtClean="0">
                <a:solidFill>
                  <a:schemeClr val="tx1"/>
                </a:solidFill>
              </a:rPr>
              <a:t>（</a:t>
            </a:r>
            <a:r>
              <a:rPr lang="en-US" altLang="zh-CN" sz="2400" dirty="0">
                <a:solidFill>
                  <a:schemeClr val="tx1"/>
                </a:solidFill>
              </a:rPr>
              <a:t>9</a:t>
            </a:r>
            <a:r>
              <a:rPr lang="zh-CN" altLang="en-US" sz="2400" dirty="0" smtClean="0">
                <a:solidFill>
                  <a:schemeClr val="tx1"/>
                </a:solidFill>
              </a:rPr>
              <a:t>）</a:t>
            </a:r>
            <a:r>
              <a:rPr lang="en-US" altLang="zh-CN" sz="2400" dirty="0" smtClean="0">
                <a:solidFill>
                  <a:schemeClr val="tx1"/>
                </a:solidFill>
              </a:rPr>
              <a:t>C51</a:t>
            </a:r>
            <a:r>
              <a:rPr lang="zh-CN" altLang="en-US" sz="2400" dirty="0">
                <a:solidFill>
                  <a:schemeClr val="tx1"/>
                </a:solidFill>
              </a:rPr>
              <a:t>的</a:t>
            </a:r>
            <a:r>
              <a:rPr lang="zh-CN" altLang="en-US" sz="2400" dirty="0">
                <a:solidFill>
                  <a:schemeClr val="accent2"/>
                </a:solidFill>
              </a:rPr>
              <a:t>可移植性好</a:t>
            </a:r>
            <a:r>
              <a:rPr lang="zh-CN" altLang="en-US" sz="2400" dirty="0">
                <a:solidFill>
                  <a:schemeClr val="tx1"/>
                </a:solidFill>
              </a:rPr>
              <a:t>，是指程序从一个环境不加</a:t>
            </a:r>
            <a:r>
              <a:rPr lang="zh-CN" altLang="en-US" sz="2400" dirty="0" smtClean="0">
                <a:solidFill>
                  <a:schemeClr val="tx1"/>
                </a:solidFill>
              </a:rPr>
              <a:t>或稍加</a:t>
            </a:r>
            <a:r>
              <a:rPr lang="zh-CN" altLang="en-US" sz="2400" dirty="0">
                <a:solidFill>
                  <a:schemeClr val="tx1"/>
                </a:solidFill>
              </a:rPr>
              <a:t>改动就可移植到完全不同的环境中</a:t>
            </a:r>
            <a:r>
              <a:rPr lang="zh-CN" altLang="en-US" sz="2400" dirty="0" smtClean="0">
                <a:solidFill>
                  <a:schemeClr val="tx1"/>
                </a:solidFill>
              </a:rPr>
              <a:t>去。</a:t>
            </a:r>
            <a:endParaRPr lang="zh-CN" altLang="en-US" sz="2400" dirty="0">
              <a:solidFill>
                <a:schemeClr val="tx1"/>
              </a:solidFill>
            </a:endParaRPr>
          </a:p>
          <a:p>
            <a:r>
              <a:rPr lang="zh-CN" altLang="en-US" sz="2400" dirty="0" smtClean="0">
                <a:solidFill>
                  <a:schemeClr val="tx1"/>
                </a:solidFill>
              </a:rPr>
              <a:t>（</a:t>
            </a:r>
            <a:r>
              <a:rPr lang="en-US" altLang="zh-CN" sz="2400" dirty="0" smtClean="0">
                <a:solidFill>
                  <a:schemeClr val="tx1"/>
                </a:solidFill>
              </a:rPr>
              <a:t>10</a:t>
            </a:r>
            <a:r>
              <a:rPr lang="zh-CN" altLang="en-US" sz="2400" dirty="0" smtClean="0">
                <a:solidFill>
                  <a:schemeClr val="tx1"/>
                </a:solidFill>
              </a:rPr>
              <a:t>）生成</a:t>
            </a:r>
            <a:r>
              <a:rPr lang="zh-CN" altLang="en-US" sz="2400" dirty="0">
                <a:solidFill>
                  <a:schemeClr val="tx1"/>
                </a:solidFill>
              </a:rPr>
              <a:t>的代码质量高，效率</a:t>
            </a:r>
            <a:r>
              <a:rPr lang="zh-CN" altLang="en-US" sz="2400" dirty="0" smtClean="0">
                <a:solidFill>
                  <a:schemeClr val="tx1"/>
                </a:solidFill>
              </a:rPr>
              <a:t>高。</a:t>
            </a:r>
            <a:endParaRPr lang="en-US" altLang="zh-CN" sz="2400" dirty="0" smtClean="0">
              <a:solidFill>
                <a:schemeClr val="tx1"/>
              </a:solidFill>
            </a:endParaRPr>
          </a:p>
          <a:p>
            <a:r>
              <a:rPr lang="en-US" altLang="zh-CN" sz="2400" dirty="0" smtClean="0">
                <a:solidFill>
                  <a:srgbClr val="0000FF"/>
                </a:solidFill>
              </a:rPr>
              <a:t>Keil-C51</a:t>
            </a:r>
            <a:r>
              <a:rPr lang="zh-CN" altLang="en-US" sz="2400" dirty="0">
                <a:solidFill>
                  <a:srgbClr val="0000FF"/>
                </a:solidFill>
              </a:rPr>
              <a:t>软件</a:t>
            </a:r>
            <a:r>
              <a:rPr lang="zh-CN" altLang="en-US" sz="2400" dirty="0">
                <a:solidFill>
                  <a:schemeClr val="tx1"/>
                </a:solidFill>
              </a:rPr>
              <a:t>是德国公司的产品</a:t>
            </a:r>
            <a:r>
              <a:rPr lang="zh-CN" altLang="en-US" sz="2400" dirty="0" smtClean="0">
                <a:solidFill>
                  <a:schemeClr val="tx1"/>
                </a:solidFill>
              </a:rPr>
              <a:t>，目前应用的是</a:t>
            </a:r>
            <a:r>
              <a:rPr lang="en-US" altLang="zh-CN" sz="2400" dirty="0" smtClean="0">
                <a:solidFill>
                  <a:schemeClr val="tx1"/>
                </a:solidFill>
              </a:rPr>
              <a:t>µVision3</a:t>
            </a:r>
            <a:r>
              <a:rPr lang="zh-CN" altLang="en-US" sz="2400" dirty="0" smtClean="0">
                <a:solidFill>
                  <a:schemeClr val="tx1"/>
                </a:solidFill>
              </a:rPr>
              <a:t>，</a:t>
            </a:r>
            <a:r>
              <a:rPr lang="en-US" altLang="zh-CN" sz="2400" dirty="0" smtClean="0">
                <a:solidFill>
                  <a:schemeClr val="tx1"/>
                </a:solidFill>
              </a:rPr>
              <a:t>µVision4</a:t>
            </a:r>
            <a:r>
              <a:rPr lang="zh-CN" altLang="en-US" sz="2400" dirty="0" smtClean="0">
                <a:solidFill>
                  <a:schemeClr val="tx1"/>
                </a:solidFill>
              </a:rPr>
              <a:t>。</a:t>
            </a:r>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38B67C09-473A-4E37-9A15-0134F7950727}" type="slidenum">
              <a:rPr lang="en-US" altLang="zh-CN" smtClean="0"/>
              <a:t>5</a:t>
            </a:fld>
            <a:endParaRPr lang="en-US" altLang="zh-CN" dirty="0"/>
          </a:p>
        </p:txBody>
      </p:sp>
    </p:spTree>
    <p:extLst>
      <p:ext uri="{BB962C8B-B14F-4D97-AF65-F5344CB8AC3E}">
        <p14:creationId xmlns:p14="http://schemas.microsoft.com/office/powerpoint/2010/main" val="333701063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83568" y="476672"/>
            <a:ext cx="7673975" cy="609600"/>
          </a:xfrm>
        </p:spPr>
        <p:txBody>
          <a:bodyPr/>
          <a:lstStyle/>
          <a:p>
            <a:pPr algn="l"/>
            <a:r>
              <a:rPr lang="zh-CN" altLang="en-US" b="1" dirty="0" smtClean="0">
                <a:solidFill>
                  <a:srgbClr val="C00000"/>
                </a:solidFill>
              </a:rPr>
              <a:t>小结：</a:t>
            </a:r>
            <a:endParaRPr lang="zh-CN" altLang="en-US" b="1" dirty="0">
              <a:solidFill>
                <a:srgbClr val="C00000"/>
              </a:solidFill>
            </a:endParaRPr>
          </a:p>
        </p:txBody>
      </p:sp>
      <p:sp>
        <p:nvSpPr>
          <p:cNvPr id="3" name="内容占位符 2"/>
          <p:cNvSpPr>
            <a:spLocks noGrp="1"/>
          </p:cNvSpPr>
          <p:nvPr>
            <p:ph idx="1"/>
          </p:nvPr>
        </p:nvSpPr>
        <p:spPr/>
        <p:txBody>
          <a:bodyPr/>
          <a:lstStyle/>
          <a:p>
            <a:r>
              <a:rPr lang="zh-CN" altLang="en-US" sz="2400" dirty="0">
                <a:solidFill>
                  <a:schemeClr val="tx1"/>
                </a:solidFill>
              </a:rPr>
              <a:t> </a:t>
            </a:r>
            <a:r>
              <a:rPr lang="en-US" altLang="zh-CN" sz="2400" dirty="0">
                <a:solidFill>
                  <a:schemeClr val="tx1"/>
                </a:solidFill>
              </a:rPr>
              <a:t>Proteus</a:t>
            </a:r>
            <a:r>
              <a:rPr lang="zh-CN" altLang="en-US" sz="2400" dirty="0" smtClean="0">
                <a:solidFill>
                  <a:srgbClr val="0000FF"/>
                </a:solidFill>
              </a:rPr>
              <a:t>提供丰富的</a:t>
            </a:r>
            <a:r>
              <a:rPr lang="zh-CN" altLang="en-US" sz="2400" dirty="0">
                <a:solidFill>
                  <a:srgbClr val="0000FF"/>
                </a:solidFill>
              </a:rPr>
              <a:t>调试功能</a:t>
            </a:r>
            <a:r>
              <a:rPr lang="zh-CN" altLang="en-US" sz="2400" dirty="0">
                <a:solidFill>
                  <a:schemeClr val="tx1"/>
                </a:solidFill>
              </a:rPr>
              <a:t>。</a:t>
            </a:r>
            <a:r>
              <a:rPr lang="zh-CN" altLang="en-US" sz="2400" dirty="0" smtClean="0">
                <a:solidFill>
                  <a:schemeClr val="tx1"/>
                </a:solidFill>
              </a:rPr>
              <a:t>在虚拟仿真</a:t>
            </a:r>
            <a:r>
              <a:rPr lang="zh-CN" altLang="en-US" sz="2400" dirty="0">
                <a:solidFill>
                  <a:schemeClr val="tx1"/>
                </a:solidFill>
              </a:rPr>
              <a:t>中</a:t>
            </a:r>
            <a:r>
              <a:rPr lang="zh-CN" altLang="en-US" sz="2400" dirty="0" smtClean="0">
                <a:solidFill>
                  <a:schemeClr val="tx1"/>
                </a:solidFill>
              </a:rPr>
              <a:t>具有全速</a:t>
            </a:r>
            <a:r>
              <a:rPr lang="zh-CN" altLang="en-US" sz="2400" dirty="0">
                <a:solidFill>
                  <a:schemeClr val="tx1"/>
                </a:solidFill>
              </a:rPr>
              <a:t>、单步、</a:t>
            </a:r>
            <a:r>
              <a:rPr lang="zh-CN" altLang="en-US" sz="2400" dirty="0" smtClean="0">
                <a:solidFill>
                  <a:schemeClr val="tx1"/>
                </a:solidFill>
              </a:rPr>
              <a:t>设置断点</a:t>
            </a:r>
            <a:r>
              <a:rPr lang="zh-CN" altLang="en-US" sz="2400" dirty="0">
                <a:solidFill>
                  <a:schemeClr val="tx1"/>
                </a:solidFill>
              </a:rPr>
              <a:t>等调试功能，同时</a:t>
            </a:r>
            <a:r>
              <a:rPr lang="zh-CN" altLang="en-US" sz="2400" dirty="0" smtClean="0">
                <a:solidFill>
                  <a:schemeClr val="tx1"/>
                </a:solidFill>
              </a:rPr>
              <a:t>可观察各变量、</a:t>
            </a:r>
            <a:r>
              <a:rPr lang="zh-CN" altLang="en-US" sz="2400" dirty="0">
                <a:solidFill>
                  <a:schemeClr val="tx1"/>
                </a:solidFill>
              </a:rPr>
              <a:t>寄仔器</a:t>
            </a:r>
            <a:r>
              <a:rPr lang="zh-CN" altLang="en-US" sz="2400" dirty="0" smtClean="0">
                <a:solidFill>
                  <a:schemeClr val="tx1"/>
                </a:solidFill>
              </a:rPr>
              <a:t>的当前</a:t>
            </a:r>
            <a:r>
              <a:rPr lang="zh-CN" altLang="en-US" sz="2400" dirty="0">
                <a:solidFill>
                  <a:schemeClr val="tx1"/>
                </a:solidFill>
              </a:rPr>
              <a:t>状态。</a:t>
            </a:r>
            <a:r>
              <a:rPr lang="en-US" altLang="zh-CN" sz="2400" dirty="0">
                <a:solidFill>
                  <a:schemeClr val="tx1"/>
                </a:solidFill>
              </a:rPr>
              <a:t>Proteus</a:t>
            </a:r>
            <a:r>
              <a:rPr lang="zh-CN" altLang="en-US" sz="2400" dirty="0">
                <a:solidFill>
                  <a:schemeClr val="tx1"/>
                </a:solidFill>
              </a:rPr>
              <a:t>支持</a:t>
            </a:r>
            <a:r>
              <a:rPr lang="zh-CN" altLang="en-US" sz="2400" dirty="0" smtClean="0">
                <a:solidFill>
                  <a:schemeClr val="tx1"/>
                </a:solidFill>
              </a:rPr>
              <a:t>第三方</a:t>
            </a:r>
            <a:r>
              <a:rPr lang="zh-CN" altLang="en-US" sz="2400" dirty="0">
                <a:solidFill>
                  <a:schemeClr val="tx1"/>
                </a:solidFill>
              </a:rPr>
              <a:t>的软件编译</a:t>
            </a:r>
            <a:r>
              <a:rPr lang="zh-CN" altLang="en-US" sz="2400" dirty="0" smtClean="0">
                <a:solidFill>
                  <a:schemeClr val="tx1"/>
                </a:solidFill>
              </a:rPr>
              <a:t>和调试</a:t>
            </a:r>
            <a:r>
              <a:rPr lang="zh-CN" altLang="en-US" sz="2400" dirty="0">
                <a:solidFill>
                  <a:schemeClr val="tx1"/>
                </a:solidFill>
              </a:rPr>
              <a:t>环境，如</a:t>
            </a:r>
            <a:r>
              <a:rPr lang="en-US" altLang="zh-CN" sz="2400" dirty="0" err="1" smtClean="0">
                <a:solidFill>
                  <a:schemeClr val="tx1"/>
                </a:solidFill>
              </a:rPr>
              <a:t>Keil</a:t>
            </a:r>
            <a:r>
              <a:rPr lang="en-US" altLang="zh-CN" sz="2400" dirty="0" smtClean="0">
                <a:solidFill>
                  <a:schemeClr val="tx1"/>
                </a:solidFill>
              </a:rPr>
              <a:t>  C51 µVision</a:t>
            </a:r>
            <a:r>
              <a:rPr lang="zh-CN" altLang="en-US" sz="2400" dirty="0" smtClean="0">
                <a:solidFill>
                  <a:schemeClr val="tx1"/>
                </a:solidFill>
              </a:rPr>
              <a:t>、</a:t>
            </a:r>
            <a:r>
              <a:rPr lang="en-US" altLang="zh-CN" sz="2400" dirty="0" smtClean="0">
                <a:solidFill>
                  <a:schemeClr val="tx1"/>
                </a:solidFill>
              </a:rPr>
              <a:t>MPLAB</a:t>
            </a:r>
            <a:r>
              <a:rPr lang="zh-CN" altLang="en-US" sz="2400" dirty="0" smtClean="0">
                <a:solidFill>
                  <a:schemeClr val="tx1"/>
                </a:solidFill>
              </a:rPr>
              <a:t>等</a:t>
            </a:r>
            <a:r>
              <a:rPr lang="zh-CN" altLang="en-US" sz="2400" dirty="0">
                <a:solidFill>
                  <a:schemeClr val="tx1"/>
                </a:solidFill>
              </a:rPr>
              <a:t>。</a:t>
            </a:r>
          </a:p>
          <a:p>
            <a:r>
              <a:rPr lang="zh-CN" altLang="en-US" sz="2400" dirty="0" smtClean="0">
                <a:solidFill>
                  <a:schemeClr val="tx1"/>
                </a:solidFill>
              </a:rPr>
              <a:t>尽管</a:t>
            </a:r>
            <a:r>
              <a:rPr lang="en-US" altLang="zh-CN" sz="2400" dirty="0">
                <a:solidFill>
                  <a:schemeClr val="tx1"/>
                </a:solidFill>
              </a:rPr>
              <a:t>Proteus</a:t>
            </a:r>
            <a:r>
              <a:rPr lang="zh-CN" altLang="en-US" sz="2400" dirty="0" smtClean="0">
                <a:solidFill>
                  <a:schemeClr val="tx1"/>
                </a:solidFill>
              </a:rPr>
              <a:t>具有开发</a:t>
            </a:r>
            <a:r>
              <a:rPr lang="zh-CN" altLang="en-US" sz="2400" dirty="0">
                <a:solidFill>
                  <a:schemeClr val="tx1"/>
                </a:solidFill>
              </a:rPr>
              <a:t>效率高、不需要附加硬件开发</a:t>
            </a:r>
            <a:r>
              <a:rPr lang="zh-CN" altLang="en-US" sz="2400" dirty="0" smtClean="0">
                <a:solidFill>
                  <a:schemeClr val="tx1"/>
                </a:solidFill>
              </a:rPr>
              <a:t>装置成本</a:t>
            </a:r>
            <a:r>
              <a:rPr lang="zh-CN" altLang="en-US" sz="2400" dirty="0">
                <a:solidFill>
                  <a:schemeClr val="tx1"/>
                </a:solidFill>
              </a:rPr>
              <a:t>的优点，</a:t>
            </a:r>
            <a:r>
              <a:rPr lang="zh-CN" altLang="en-US" sz="2400" dirty="0">
                <a:solidFill>
                  <a:srgbClr val="0000FF"/>
                </a:solidFill>
              </a:rPr>
              <a:t>但是它不能进行</a:t>
            </a:r>
            <a:r>
              <a:rPr lang="zh-CN" altLang="en-US" sz="2400" dirty="0" smtClean="0">
                <a:solidFill>
                  <a:srgbClr val="0000FF"/>
                </a:solidFill>
              </a:rPr>
              <a:t>用户</a:t>
            </a:r>
            <a:r>
              <a:rPr lang="zh-CN" altLang="en-US" sz="2400" dirty="0">
                <a:solidFill>
                  <a:srgbClr val="0000FF"/>
                </a:solidFill>
              </a:rPr>
              <a:t>样机硬件的诊断</a:t>
            </a:r>
            <a:r>
              <a:rPr lang="zh-CN" altLang="en-US" sz="2400" dirty="0" smtClean="0">
                <a:solidFill>
                  <a:schemeClr val="tx1"/>
                </a:solidFill>
              </a:rPr>
              <a:t>。</a:t>
            </a:r>
            <a:endParaRPr lang="en-US" altLang="zh-CN" sz="2400" dirty="0" smtClean="0">
              <a:solidFill>
                <a:schemeClr val="tx1"/>
              </a:solidFill>
            </a:endParaRPr>
          </a:p>
          <a:p>
            <a:r>
              <a:rPr lang="zh-CN" altLang="en-US" sz="2400" dirty="0" smtClean="0">
                <a:solidFill>
                  <a:schemeClr val="tx1"/>
                </a:solidFill>
              </a:rPr>
              <a:t>所以</a:t>
            </a:r>
            <a:r>
              <a:rPr lang="zh-CN" altLang="en-US" sz="2400" dirty="0">
                <a:solidFill>
                  <a:schemeClr val="tx1"/>
                </a:solidFill>
              </a:rPr>
              <a:t>在单片机系统的设计开发中，</a:t>
            </a:r>
            <a:r>
              <a:rPr lang="zh-CN" altLang="en-US" sz="2400" dirty="0" smtClean="0">
                <a:solidFill>
                  <a:schemeClr val="tx1"/>
                </a:solidFill>
              </a:rPr>
              <a:t>一般是先</a:t>
            </a:r>
            <a:r>
              <a:rPr lang="zh-CN" altLang="en-US" sz="2400" dirty="0">
                <a:solidFill>
                  <a:schemeClr val="tx1"/>
                </a:solidFill>
              </a:rPr>
              <a:t>在</a:t>
            </a:r>
            <a:r>
              <a:rPr lang="en-US" altLang="zh-CN" sz="2400" dirty="0">
                <a:solidFill>
                  <a:schemeClr val="tx1"/>
                </a:solidFill>
              </a:rPr>
              <a:t>Proteus</a:t>
            </a:r>
            <a:r>
              <a:rPr lang="zh-CN" altLang="en-US" sz="2400" dirty="0" smtClean="0">
                <a:solidFill>
                  <a:schemeClr val="tx1"/>
                </a:solidFill>
              </a:rPr>
              <a:t>环境下</a:t>
            </a:r>
            <a:r>
              <a:rPr lang="zh-CN" altLang="en-US" sz="2400" dirty="0" smtClean="0">
                <a:solidFill>
                  <a:srgbClr val="0000FF"/>
                </a:solidFill>
              </a:rPr>
              <a:t>绘</a:t>
            </a:r>
            <a:r>
              <a:rPr lang="zh-CN" altLang="en-US" sz="2400" dirty="0">
                <a:solidFill>
                  <a:srgbClr val="0000FF"/>
                </a:solidFill>
              </a:rPr>
              <a:t>出系统</a:t>
            </a:r>
            <a:r>
              <a:rPr lang="zh-CN" altLang="en-US" sz="2400" dirty="0" smtClean="0">
                <a:solidFill>
                  <a:srgbClr val="0000FF"/>
                </a:solidFill>
              </a:rPr>
              <a:t>的硬件</a:t>
            </a:r>
            <a:r>
              <a:rPr lang="zh-CN" altLang="en-US" sz="2400" dirty="0">
                <a:solidFill>
                  <a:srgbClr val="0000FF"/>
                </a:solidFill>
              </a:rPr>
              <a:t>原理电路图</a:t>
            </a:r>
            <a:r>
              <a:rPr lang="zh-CN" altLang="en-US" sz="2400" dirty="0">
                <a:solidFill>
                  <a:schemeClr val="tx1"/>
                </a:solidFill>
              </a:rPr>
              <a:t>，在</a:t>
            </a:r>
            <a:r>
              <a:rPr lang="en-US" altLang="zh-CN" sz="2400" dirty="0" err="1">
                <a:solidFill>
                  <a:schemeClr val="tx1"/>
                </a:solidFill>
              </a:rPr>
              <a:t>Keil</a:t>
            </a:r>
            <a:r>
              <a:rPr lang="en-US" altLang="zh-CN" sz="2400" dirty="0">
                <a:solidFill>
                  <a:schemeClr val="tx1"/>
                </a:solidFill>
              </a:rPr>
              <a:t> </a:t>
            </a:r>
            <a:r>
              <a:rPr lang="en-US" altLang="zh-CN" sz="2400" dirty="0" smtClean="0">
                <a:solidFill>
                  <a:schemeClr val="tx1"/>
                </a:solidFill>
              </a:rPr>
              <a:t> µVision</a:t>
            </a:r>
            <a:r>
              <a:rPr lang="zh-CN" altLang="en-US" sz="2400" dirty="0" smtClean="0">
                <a:solidFill>
                  <a:schemeClr val="tx1"/>
                </a:solidFill>
              </a:rPr>
              <a:t>环境</a:t>
            </a:r>
            <a:r>
              <a:rPr lang="zh-CN" altLang="en-US" sz="2400" dirty="0">
                <a:solidFill>
                  <a:schemeClr val="tx1"/>
                </a:solidFill>
              </a:rPr>
              <a:t>下</a:t>
            </a:r>
            <a:r>
              <a:rPr lang="zh-CN" altLang="en-US" sz="2400" dirty="0">
                <a:solidFill>
                  <a:srgbClr val="0000FF"/>
                </a:solidFill>
              </a:rPr>
              <a:t>书写并编译程序</a:t>
            </a:r>
            <a:r>
              <a:rPr lang="zh-CN" altLang="en-US" sz="2400" dirty="0">
                <a:solidFill>
                  <a:schemeClr val="tx1"/>
                </a:solidFill>
              </a:rPr>
              <a:t>，然后在</a:t>
            </a:r>
            <a:r>
              <a:rPr lang="en-US" altLang="zh-CN" sz="2400" dirty="0">
                <a:solidFill>
                  <a:schemeClr val="tx1"/>
                </a:solidFill>
              </a:rPr>
              <a:t>Proteus</a:t>
            </a:r>
            <a:r>
              <a:rPr lang="zh-CN" altLang="en-US" sz="2400" dirty="0">
                <a:solidFill>
                  <a:schemeClr val="tx1"/>
                </a:solidFill>
              </a:rPr>
              <a:t>环境下</a:t>
            </a:r>
            <a:r>
              <a:rPr lang="zh-CN" altLang="en-US" sz="2400" dirty="0">
                <a:solidFill>
                  <a:srgbClr val="0000FF"/>
                </a:solidFill>
              </a:rPr>
              <a:t>仿真调试</a:t>
            </a:r>
            <a:r>
              <a:rPr lang="zh-CN" altLang="en-US" sz="2400" dirty="0" smtClean="0">
                <a:solidFill>
                  <a:srgbClr val="0000FF"/>
                </a:solidFill>
              </a:rPr>
              <a:t>通过</a:t>
            </a:r>
            <a:r>
              <a:rPr lang="zh-CN" altLang="en-US" sz="2400" dirty="0">
                <a:solidFill>
                  <a:schemeClr val="tx1"/>
                </a:solidFill>
              </a:rPr>
              <a:t>。依照仿真结果，来完成实际的硬件设计，并把仿真通过的程序代码</a:t>
            </a:r>
            <a:r>
              <a:rPr lang="zh-CN" altLang="en-US" sz="2400" dirty="0">
                <a:solidFill>
                  <a:srgbClr val="0000FF"/>
                </a:solidFill>
              </a:rPr>
              <a:t>通过写入器或在线烧</a:t>
            </a:r>
            <a:r>
              <a:rPr lang="zh-CN" altLang="en-US" sz="2400" dirty="0" smtClean="0">
                <a:solidFill>
                  <a:srgbClr val="0000FF"/>
                </a:solidFill>
              </a:rPr>
              <a:t>录到</a:t>
            </a:r>
            <a:r>
              <a:rPr lang="zh-CN" altLang="en-US" sz="2400" dirty="0">
                <a:solidFill>
                  <a:srgbClr val="0000FF"/>
                </a:solidFill>
              </a:rPr>
              <a:t>单片机的程序存储器</a:t>
            </a:r>
            <a:r>
              <a:rPr lang="zh-CN" altLang="en-US" sz="2400" dirty="0">
                <a:solidFill>
                  <a:schemeClr val="tx1"/>
                </a:solidFill>
              </a:rPr>
              <a:t>中</a:t>
            </a:r>
            <a:r>
              <a:rPr lang="zh-CN" altLang="en-US" sz="2400" dirty="0" smtClean="0">
                <a:solidFill>
                  <a:schemeClr val="tx1"/>
                </a:solidFill>
              </a:rPr>
              <a:t>，最后运行</a:t>
            </a:r>
            <a:r>
              <a:rPr lang="zh-CN" altLang="en-US" sz="2400" dirty="0">
                <a:solidFill>
                  <a:schemeClr val="tx1"/>
                </a:solidFill>
              </a:rPr>
              <a:t>程序</a:t>
            </a:r>
            <a:r>
              <a:rPr lang="zh-CN" altLang="en-US" sz="2400" dirty="0">
                <a:solidFill>
                  <a:srgbClr val="0000FF"/>
                </a:solidFill>
              </a:rPr>
              <a:t>观察用户样机的运行</a:t>
            </a:r>
            <a:r>
              <a:rPr lang="zh-CN" altLang="en-US" sz="2400" dirty="0" smtClean="0">
                <a:solidFill>
                  <a:srgbClr val="0000FF"/>
                </a:solidFill>
              </a:rPr>
              <a:t>结果</a:t>
            </a:r>
            <a:r>
              <a:rPr lang="zh-CN" altLang="en-US" sz="2400" dirty="0">
                <a:solidFill>
                  <a:schemeClr val="tx1"/>
                </a:solidFill>
              </a:rPr>
              <a:t>。</a:t>
            </a:r>
            <a:r>
              <a:rPr lang="zh-CN" altLang="en-US" sz="2400" dirty="0" smtClean="0">
                <a:solidFill>
                  <a:schemeClr val="tx1"/>
                </a:solidFill>
              </a:rPr>
              <a:t>如有问题</a:t>
            </a:r>
            <a:r>
              <a:rPr lang="zh-CN" altLang="en-US" sz="2400" dirty="0">
                <a:solidFill>
                  <a:schemeClr val="tx1"/>
                </a:solidFill>
              </a:rPr>
              <a:t>，再连接硬件</a:t>
            </a:r>
            <a:r>
              <a:rPr lang="zh-CN" altLang="en-US" sz="2400" dirty="0" smtClean="0">
                <a:solidFill>
                  <a:schemeClr val="tx1"/>
                </a:solidFill>
              </a:rPr>
              <a:t>仿真器</a:t>
            </a:r>
            <a:r>
              <a:rPr lang="zh-CN" altLang="en-US" sz="2400" dirty="0">
                <a:solidFill>
                  <a:schemeClr val="tx1"/>
                </a:solidFill>
              </a:rPr>
              <a:t>或直接在线修改程序去分析、调试。</a:t>
            </a:r>
          </a:p>
        </p:txBody>
      </p:sp>
      <p:sp>
        <p:nvSpPr>
          <p:cNvPr id="4" name="页脚占位符 3"/>
          <p:cNvSpPr>
            <a:spLocks noGrp="1"/>
          </p:cNvSpPr>
          <p:nvPr>
            <p:ph type="ftr" sz="quarter" idx="10"/>
          </p:nvPr>
        </p:nvSpPr>
        <p:spPr/>
        <p:txBody>
          <a:bodyPr/>
          <a:lstStyle/>
          <a:p>
            <a:pPr>
              <a:defRPr/>
            </a:pPr>
            <a:fld id="{69DC5B63-3C4C-402B-A3B7-A71A4C2827E4}" type="slidenum">
              <a:rPr lang="en-US" altLang="zh-CN" smtClean="0">
                <a:solidFill>
                  <a:srgbClr val="FFFF00"/>
                </a:solidFill>
              </a:rPr>
              <a:t>50</a:t>
            </a:fld>
            <a:endParaRPr lang="en-US" altLang="zh-CN" dirty="0">
              <a:solidFill>
                <a:srgbClr val="FFFF00"/>
              </a:solidFill>
            </a:endParaRPr>
          </a:p>
        </p:txBody>
      </p:sp>
    </p:spTree>
    <p:extLst>
      <p:ext uri="{BB962C8B-B14F-4D97-AF65-F5344CB8AC3E}">
        <p14:creationId xmlns:p14="http://schemas.microsoft.com/office/powerpoint/2010/main" val="16837039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A61A7A47-9433-43AD-8AAB-80E40A8D2253}" type="slidenum">
              <a:rPr lang="en-US" altLang="zh-CN" sz="1000">
                <a:solidFill>
                  <a:srgbClr val="000000"/>
                </a:solidFill>
              </a:rPr>
              <a:pPr>
                <a:spcBef>
                  <a:spcPct val="0"/>
                </a:spcBef>
                <a:buClrTx/>
                <a:buFontTx/>
                <a:buNone/>
              </a:pPr>
              <a:t>51</a:t>
            </a:fld>
            <a:endParaRPr lang="en-US" altLang="zh-CN" sz="1000">
              <a:solidFill>
                <a:srgbClr val="000000"/>
              </a:solidFill>
            </a:endParaRPr>
          </a:p>
        </p:txBody>
      </p:sp>
      <p:sp>
        <p:nvSpPr>
          <p:cNvPr id="12291" name="Rectangle 3"/>
          <p:cNvSpPr>
            <a:spLocks noChangeArrowheads="1"/>
          </p:cNvSpPr>
          <p:nvPr/>
        </p:nvSpPr>
        <p:spPr bwMode="auto">
          <a:xfrm>
            <a:off x="338938" y="1376901"/>
            <a:ext cx="8481534" cy="2908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50000"/>
              </a:lnSpc>
              <a:spcBef>
                <a:spcPct val="0"/>
              </a:spcBef>
              <a:buClrTx/>
              <a:buFontTx/>
              <a:buNone/>
            </a:pPr>
            <a:r>
              <a:rPr lang="en-US" altLang="zh-CN" sz="2600" b="1" dirty="0">
                <a:solidFill>
                  <a:srgbClr val="000000"/>
                </a:solidFill>
              </a:rPr>
              <a:t>        </a:t>
            </a:r>
            <a:r>
              <a:rPr lang="en-US" altLang="zh-CN" sz="2400" b="1" dirty="0">
                <a:solidFill>
                  <a:srgbClr val="000000"/>
                </a:solidFill>
              </a:rPr>
              <a:t>C51</a:t>
            </a:r>
            <a:r>
              <a:rPr lang="zh-CN" altLang="en-US" sz="2400" b="1" dirty="0">
                <a:solidFill>
                  <a:srgbClr val="000000"/>
                </a:solidFill>
              </a:rPr>
              <a:t>的数据类型分为</a:t>
            </a:r>
            <a:r>
              <a:rPr lang="zh-CN" altLang="en-US" sz="2400" b="1" dirty="0">
                <a:solidFill>
                  <a:srgbClr val="0000FF"/>
                </a:solidFill>
              </a:rPr>
              <a:t>基本数据类型和组合数据类型</a:t>
            </a:r>
            <a:r>
              <a:rPr lang="zh-CN" altLang="en-US" sz="2400" b="1" dirty="0">
                <a:solidFill>
                  <a:srgbClr val="000000"/>
                </a:solidFill>
              </a:rPr>
              <a:t>，情况与标准</a:t>
            </a:r>
            <a:r>
              <a:rPr lang="en-US" altLang="zh-CN" sz="2400" b="1" dirty="0">
                <a:solidFill>
                  <a:srgbClr val="000000"/>
                </a:solidFill>
              </a:rPr>
              <a:t>C</a:t>
            </a:r>
            <a:r>
              <a:rPr lang="zh-CN" altLang="en-US" sz="2400" b="1" dirty="0">
                <a:solidFill>
                  <a:srgbClr val="000000"/>
                </a:solidFill>
              </a:rPr>
              <a:t>中的数据类型基本相同，但其中</a:t>
            </a:r>
            <a:r>
              <a:rPr lang="en-US" altLang="zh-CN" sz="2400" b="1" dirty="0">
                <a:solidFill>
                  <a:srgbClr val="000000"/>
                </a:solidFill>
              </a:rPr>
              <a:t>char</a:t>
            </a:r>
            <a:r>
              <a:rPr lang="zh-CN" altLang="en-US" sz="2400" b="1" dirty="0">
                <a:solidFill>
                  <a:srgbClr val="000000"/>
                </a:solidFill>
              </a:rPr>
              <a:t>型与</a:t>
            </a:r>
            <a:r>
              <a:rPr lang="en-US" altLang="zh-CN" sz="2400" b="1" dirty="0">
                <a:solidFill>
                  <a:srgbClr val="000000"/>
                </a:solidFill>
              </a:rPr>
              <a:t>short</a:t>
            </a:r>
            <a:r>
              <a:rPr lang="zh-CN" altLang="en-US" sz="2400" b="1" dirty="0">
                <a:solidFill>
                  <a:srgbClr val="000000"/>
                </a:solidFill>
              </a:rPr>
              <a:t>型相同，</a:t>
            </a:r>
            <a:r>
              <a:rPr lang="en-US" altLang="zh-CN" sz="2400" b="1" dirty="0">
                <a:solidFill>
                  <a:srgbClr val="000000"/>
                </a:solidFill>
              </a:rPr>
              <a:t>float</a:t>
            </a:r>
            <a:r>
              <a:rPr lang="zh-CN" altLang="en-US" sz="2400" b="1" dirty="0">
                <a:solidFill>
                  <a:srgbClr val="000000"/>
                </a:solidFill>
              </a:rPr>
              <a:t>型与</a:t>
            </a:r>
            <a:r>
              <a:rPr lang="en-US" altLang="zh-CN" sz="2400" b="1" dirty="0">
                <a:solidFill>
                  <a:srgbClr val="000000"/>
                </a:solidFill>
              </a:rPr>
              <a:t>double</a:t>
            </a:r>
            <a:r>
              <a:rPr lang="zh-CN" altLang="en-US" sz="2400" b="1" dirty="0">
                <a:solidFill>
                  <a:srgbClr val="000000"/>
                </a:solidFill>
              </a:rPr>
              <a:t>型相同，  </a:t>
            </a:r>
            <a:endParaRPr lang="en-US" altLang="zh-CN" sz="2400" b="1" dirty="0">
              <a:solidFill>
                <a:srgbClr val="000000"/>
              </a:solidFill>
            </a:endParaRPr>
          </a:p>
          <a:p>
            <a:pPr eaLnBrk="1" hangingPunct="1">
              <a:lnSpc>
                <a:spcPct val="150000"/>
              </a:lnSpc>
              <a:spcBef>
                <a:spcPct val="0"/>
              </a:spcBef>
              <a:buClrTx/>
              <a:buFontTx/>
              <a:buNone/>
            </a:pPr>
            <a:r>
              <a:rPr lang="en-US" altLang="zh-CN" sz="2400" b="1" dirty="0">
                <a:solidFill>
                  <a:srgbClr val="000000"/>
                </a:solidFill>
              </a:rPr>
              <a:t>        </a:t>
            </a:r>
            <a:r>
              <a:rPr lang="zh-CN" altLang="en-US" sz="2400" b="1" dirty="0">
                <a:solidFill>
                  <a:srgbClr val="000000"/>
                </a:solidFill>
              </a:rPr>
              <a:t>另外，</a:t>
            </a:r>
            <a:r>
              <a:rPr lang="en-US" altLang="zh-CN" sz="2400" b="1" dirty="0">
                <a:solidFill>
                  <a:srgbClr val="000000"/>
                </a:solidFill>
              </a:rPr>
              <a:t>C51</a:t>
            </a:r>
            <a:r>
              <a:rPr lang="zh-CN" altLang="en-US" sz="2400" b="1" dirty="0">
                <a:solidFill>
                  <a:srgbClr val="000000"/>
                </a:solidFill>
              </a:rPr>
              <a:t>中还有专门针对于</a:t>
            </a:r>
            <a:r>
              <a:rPr lang="en-US" altLang="zh-CN" sz="2400" b="1" dirty="0">
                <a:solidFill>
                  <a:srgbClr val="000000"/>
                </a:solidFill>
              </a:rPr>
              <a:t>MCS-51</a:t>
            </a:r>
            <a:r>
              <a:rPr lang="zh-CN" altLang="en-US" sz="2400" b="1" dirty="0">
                <a:solidFill>
                  <a:srgbClr val="000000"/>
                </a:solidFill>
              </a:rPr>
              <a:t>单片机的</a:t>
            </a:r>
            <a:r>
              <a:rPr lang="zh-CN" altLang="en-US" sz="2400" b="1" dirty="0">
                <a:solidFill>
                  <a:srgbClr val="3333CC"/>
                </a:solidFill>
              </a:rPr>
              <a:t>特殊功能寄存器型和位类型。 </a:t>
            </a:r>
          </a:p>
        </p:txBody>
      </p:sp>
      <p:sp>
        <p:nvSpPr>
          <p:cNvPr id="12292" name="Rectangle 6"/>
          <p:cNvSpPr>
            <a:spLocks noGrp="1" noChangeArrowheads="1"/>
          </p:cNvSpPr>
          <p:nvPr>
            <p:ph type="title" idx="4294967295"/>
          </p:nvPr>
        </p:nvSpPr>
        <p:spPr>
          <a:xfrm>
            <a:off x="338938" y="476672"/>
            <a:ext cx="8018605" cy="609600"/>
          </a:xfrm>
        </p:spPr>
        <p:txBody>
          <a:bodyPr/>
          <a:lstStyle/>
          <a:p>
            <a:pPr lvl="0" algn="l" eaLnBrk="1" hangingPunct="1"/>
            <a:r>
              <a:rPr lang="en-US" altLang="zh-CN" b="1" kern="1200" dirty="0" smtClean="0">
                <a:solidFill>
                  <a:srgbClr val="0000FF"/>
                </a:solidFill>
                <a:latin typeface="Arial" charset="0"/>
                <a:ea typeface="宋体" pitchFamily="2" charset="-122"/>
                <a:cs typeface="+mn-cs"/>
              </a:rPr>
              <a:t>#</a:t>
            </a:r>
            <a:r>
              <a:rPr lang="zh-CN" altLang="en-US" b="1" kern="1200" dirty="0" smtClean="0">
                <a:solidFill>
                  <a:srgbClr val="0000FF"/>
                </a:solidFill>
                <a:latin typeface="Arial" charset="0"/>
                <a:ea typeface="宋体" pitchFamily="2" charset="-122"/>
                <a:cs typeface="+mn-cs"/>
              </a:rPr>
              <a:t>附件：</a:t>
            </a:r>
            <a:r>
              <a:rPr lang="zh-CN" altLang="en-US" b="1" kern="1200" dirty="0" smtClean="0">
                <a:solidFill>
                  <a:srgbClr val="C00000"/>
                </a:solidFill>
                <a:latin typeface="Arial" charset="0"/>
                <a:ea typeface="宋体" pitchFamily="2" charset="-122"/>
                <a:cs typeface="+mn-cs"/>
              </a:rPr>
              <a:t>基础</a:t>
            </a:r>
            <a:r>
              <a:rPr lang="en-US" altLang="zh-CN" b="1" kern="1200" dirty="0" smtClean="0">
                <a:solidFill>
                  <a:srgbClr val="C00000"/>
                </a:solidFill>
                <a:latin typeface="Arial" charset="0"/>
                <a:ea typeface="宋体" pitchFamily="2" charset="-122"/>
                <a:cs typeface="+mn-cs"/>
              </a:rPr>
              <a:t>1.  C51</a:t>
            </a:r>
            <a:r>
              <a:rPr lang="zh-CN" altLang="en-US" b="1" kern="1200" dirty="0" smtClean="0">
                <a:solidFill>
                  <a:srgbClr val="C00000"/>
                </a:solidFill>
                <a:latin typeface="Arial" charset="0"/>
                <a:ea typeface="宋体" pitchFamily="2" charset="-122"/>
                <a:cs typeface="+mn-cs"/>
              </a:rPr>
              <a:t>语言的</a:t>
            </a:r>
            <a:r>
              <a:rPr lang="zh-CN" altLang="en-US" b="1" dirty="0" smtClean="0">
                <a:solidFill>
                  <a:srgbClr val="C00000"/>
                </a:solidFill>
              </a:rPr>
              <a:t>基本数据类型（自学）</a:t>
            </a:r>
          </a:p>
        </p:txBody>
      </p:sp>
      <p:sp>
        <p:nvSpPr>
          <p:cNvPr id="2" name="页脚占位符 1"/>
          <p:cNvSpPr>
            <a:spLocks noGrp="1"/>
          </p:cNvSpPr>
          <p:nvPr>
            <p:ph type="ftr" sz="quarter" idx="10"/>
          </p:nvPr>
        </p:nvSpPr>
        <p:spPr/>
        <p:txBody>
          <a:bodyPr/>
          <a:lstStyle/>
          <a:p>
            <a:pPr>
              <a:defRPr/>
            </a:pPr>
            <a:fld id="{83F978C9-B5AC-4DBE-BAA7-472C6CAF5B33}" type="slidenum">
              <a:rPr lang="en-US" altLang="zh-CN" smtClean="0">
                <a:solidFill>
                  <a:srgbClr val="000000"/>
                </a:solidFill>
              </a:rPr>
              <a:pPr>
                <a:defRPr/>
              </a:pPr>
              <a:t>51</a:t>
            </a:fld>
            <a:endParaRPr lang="en-US" altLang="zh-CN" dirty="0">
              <a:solidFill>
                <a:srgbClr val="000000"/>
              </a:solidFill>
            </a:endParaRPr>
          </a:p>
        </p:txBody>
      </p:sp>
    </p:spTree>
    <p:extLst>
      <p:ext uri="{BB962C8B-B14F-4D97-AF65-F5344CB8AC3E}">
        <p14:creationId xmlns:p14="http://schemas.microsoft.com/office/powerpoint/2010/main" val="40347872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4C851E9F-EB15-434F-9AE9-8E3F7F2453A4}" type="slidenum">
              <a:rPr lang="en-US" altLang="zh-CN" sz="1000">
                <a:solidFill>
                  <a:srgbClr val="000000"/>
                </a:solidFill>
              </a:rPr>
              <a:pPr>
                <a:spcBef>
                  <a:spcPct val="0"/>
                </a:spcBef>
                <a:buClrTx/>
                <a:buFontTx/>
                <a:buNone/>
              </a:pPr>
              <a:t>52</a:t>
            </a:fld>
            <a:endParaRPr lang="en-US" altLang="zh-CN" sz="1000">
              <a:solidFill>
                <a:srgbClr val="000000"/>
              </a:solidFill>
            </a:endParaRPr>
          </a:p>
        </p:txBody>
      </p:sp>
      <p:sp>
        <p:nvSpPr>
          <p:cNvPr id="13315" name="Rectangle 1026"/>
          <p:cNvSpPr>
            <a:spLocks noChangeArrowheads="1"/>
          </p:cNvSpPr>
          <p:nvPr/>
        </p:nvSpPr>
        <p:spPr bwMode="auto">
          <a:xfrm>
            <a:off x="107504" y="548680"/>
            <a:ext cx="8807896" cy="4635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0000"/>
              </a:lnSpc>
              <a:spcBef>
                <a:spcPct val="0"/>
              </a:spcBef>
              <a:buClrTx/>
              <a:buFontTx/>
              <a:buNone/>
            </a:pPr>
            <a:r>
              <a:rPr lang="en-US" altLang="zh-CN" sz="2800" b="1" dirty="0" smtClean="0">
                <a:solidFill>
                  <a:srgbClr val="C00000"/>
                </a:solidFill>
              </a:rPr>
              <a:t>         </a:t>
            </a:r>
            <a:r>
              <a:rPr lang="en-US" altLang="zh-CN" sz="2800" b="1" dirty="0" smtClean="0">
                <a:solidFill>
                  <a:srgbClr val="9900FF"/>
                </a:solidFill>
              </a:rPr>
              <a:t>1</a:t>
            </a:r>
            <a:r>
              <a:rPr lang="zh-CN" altLang="en-GB" sz="2800" b="1" dirty="0">
                <a:solidFill>
                  <a:srgbClr val="9900FF"/>
                </a:solidFill>
              </a:rPr>
              <a:t>．字符型</a:t>
            </a:r>
            <a:r>
              <a:rPr lang="en-US" altLang="zh-CN" sz="2800" b="1" dirty="0">
                <a:solidFill>
                  <a:srgbClr val="9900FF"/>
                </a:solidFill>
              </a:rPr>
              <a:t>char</a:t>
            </a:r>
          </a:p>
          <a:p>
            <a:pPr eaLnBrk="1" hangingPunct="1">
              <a:lnSpc>
                <a:spcPct val="120000"/>
              </a:lnSpc>
              <a:spcBef>
                <a:spcPct val="0"/>
              </a:spcBef>
              <a:buClrTx/>
              <a:buFontTx/>
              <a:buNone/>
            </a:pPr>
            <a:r>
              <a:rPr lang="en-US" altLang="zh-CN" sz="2600" b="1" dirty="0">
                <a:solidFill>
                  <a:srgbClr val="000000"/>
                </a:solidFill>
              </a:rPr>
              <a:t>       </a:t>
            </a:r>
            <a:r>
              <a:rPr lang="zh-CN" altLang="en-US" sz="2400" b="1" dirty="0">
                <a:solidFill>
                  <a:srgbClr val="000000"/>
                </a:solidFill>
              </a:rPr>
              <a:t>有</a:t>
            </a:r>
            <a:r>
              <a:rPr lang="en-US" altLang="zh-CN" sz="2400" b="1" dirty="0">
                <a:solidFill>
                  <a:srgbClr val="000000"/>
                </a:solidFill>
              </a:rPr>
              <a:t>signed char</a:t>
            </a:r>
            <a:r>
              <a:rPr lang="zh-CN" altLang="en-US" sz="2400" b="1" dirty="0">
                <a:solidFill>
                  <a:srgbClr val="000000"/>
                </a:solidFill>
              </a:rPr>
              <a:t>和</a:t>
            </a:r>
            <a:r>
              <a:rPr lang="en-US" altLang="zh-CN" sz="2400" b="1" dirty="0">
                <a:solidFill>
                  <a:srgbClr val="000000"/>
                </a:solidFill>
              </a:rPr>
              <a:t>unsigned char</a:t>
            </a:r>
            <a:r>
              <a:rPr lang="zh-CN" altLang="en-US" sz="2400" b="1" dirty="0">
                <a:solidFill>
                  <a:srgbClr val="000000"/>
                </a:solidFill>
              </a:rPr>
              <a:t>之分，默认为</a:t>
            </a:r>
            <a:r>
              <a:rPr lang="en-US" altLang="zh-CN" sz="2400" b="1" dirty="0">
                <a:solidFill>
                  <a:srgbClr val="3333CC"/>
                </a:solidFill>
              </a:rPr>
              <a:t>signed char</a:t>
            </a:r>
            <a:r>
              <a:rPr lang="zh-CN" altLang="en-US" sz="2400" b="1" dirty="0">
                <a:solidFill>
                  <a:srgbClr val="000000"/>
                </a:solidFill>
              </a:rPr>
              <a:t>。</a:t>
            </a:r>
            <a:r>
              <a:rPr lang="zh-CN" altLang="en-US" sz="2400" b="1" dirty="0">
                <a:solidFill>
                  <a:srgbClr val="0000FF"/>
                </a:solidFill>
              </a:rPr>
              <a:t>它们的长度均为一个字节</a:t>
            </a:r>
            <a:r>
              <a:rPr lang="zh-CN" altLang="en-US" sz="2400" b="1" dirty="0">
                <a:solidFill>
                  <a:srgbClr val="000000"/>
                </a:solidFill>
              </a:rPr>
              <a:t>，用于存放一个单字节的数据。</a:t>
            </a:r>
          </a:p>
          <a:p>
            <a:pPr eaLnBrk="1" hangingPunct="1">
              <a:lnSpc>
                <a:spcPct val="120000"/>
              </a:lnSpc>
              <a:spcBef>
                <a:spcPct val="0"/>
              </a:spcBef>
              <a:buClrTx/>
              <a:buFontTx/>
              <a:buNone/>
            </a:pPr>
            <a:r>
              <a:rPr lang="zh-CN" altLang="en-US" sz="2400" b="1" dirty="0">
                <a:solidFill>
                  <a:srgbClr val="000000"/>
                </a:solidFill>
              </a:rPr>
              <a:t>       </a:t>
            </a:r>
            <a:r>
              <a:rPr lang="zh-CN" altLang="en-US" sz="2400" b="1" dirty="0">
                <a:solidFill>
                  <a:srgbClr val="0000FF"/>
                </a:solidFill>
              </a:rPr>
              <a:t>对于</a:t>
            </a:r>
            <a:r>
              <a:rPr lang="en-US" altLang="zh-CN" sz="2400" b="1" dirty="0">
                <a:solidFill>
                  <a:srgbClr val="0000FF"/>
                </a:solidFill>
              </a:rPr>
              <a:t>signed char</a:t>
            </a:r>
            <a:r>
              <a:rPr lang="zh-CN" altLang="en-US" sz="2400" b="1" dirty="0">
                <a:solidFill>
                  <a:srgbClr val="000000"/>
                </a:solidFill>
              </a:rPr>
              <a:t>，它用于定义带符号字节数据，其字节的最高位为符号位，“</a:t>
            </a:r>
            <a:r>
              <a:rPr lang="en-US" altLang="zh-CN" sz="2400" b="1" dirty="0">
                <a:solidFill>
                  <a:srgbClr val="000000"/>
                </a:solidFill>
              </a:rPr>
              <a:t>0”</a:t>
            </a:r>
            <a:r>
              <a:rPr lang="zh-CN" altLang="en-US" sz="2400" b="1" dirty="0">
                <a:solidFill>
                  <a:srgbClr val="000000"/>
                </a:solidFill>
              </a:rPr>
              <a:t>表示正数，“</a:t>
            </a:r>
            <a:r>
              <a:rPr lang="en-US" altLang="zh-CN" sz="2400" b="1" dirty="0">
                <a:solidFill>
                  <a:srgbClr val="000000"/>
                </a:solidFill>
              </a:rPr>
              <a:t>1”</a:t>
            </a:r>
            <a:r>
              <a:rPr lang="zh-CN" altLang="en-US" sz="2400" b="1" dirty="0">
                <a:solidFill>
                  <a:srgbClr val="000000"/>
                </a:solidFill>
              </a:rPr>
              <a:t>表示负数，补码表示，所能表示的数值范围是</a:t>
            </a:r>
            <a:r>
              <a:rPr lang="en-US" altLang="zh-CN" sz="2400" b="1" dirty="0">
                <a:solidFill>
                  <a:srgbClr val="000000"/>
                </a:solidFill>
              </a:rPr>
              <a:t>-128~+127</a:t>
            </a:r>
            <a:r>
              <a:rPr lang="zh-CN" altLang="en-US" sz="2400" b="1" dirty="0">
                <a:solidFill>
                  <a:srgbClr val="000000"/>
                </a:solidFill>
              </a:rPr>
              <a:t>；</a:t>
            </a:r>
          </a:p>
          <a:p>
            <a:pPr eaLnBrk="1" hangingPunct="1">
              <a:lnSpc>
                <a:spcPct val="120000"/>
              </a:lnSpc>
              <a:spcBef>
                <a:spcPct val="0"/>
              </a:spcBef>
              <a:buClrTx/>
              <a:buFontTx/>
              <a:buNone/>
            </a:pPr>
            <a:r>
              <a:rPr lang="zh-CN" altLang="en-US" sz="2400" b="1" dirty="0">
                <a:solidFill>
                  <a:srgbClr val="000000"/>
                </a:solidFill>
              </a:rPr>
              <a:t>       </a:t>
            </a:r>
            <a:r>
              <a:rPr lang="zh-CN" altLang="en-US" sz="2400" b="1" dirty="0">
                <a:solidFill>
                  <a:srgbClr val="0000FF"/>
                </a:solidFill>
              </a:rPr>
              <a:t>对于</a:t>
            </a:r>
            <a:r>
              <a:rPr lang="en-US" altLang="zh-CN" sz="2400" b="1" dirty="0">
                <a:solidFill>
                  <a:srgbClr val="0000FF"/>
                </a:solidFill>
              </a:rPr>
              <a:t>unsigned char</a:t>
            </a:r>
            <a:r>
              <a:rPr lang="zh-CN" altLang="en-US" sz="2400" b="1" dirty="0">
                <a:solidFill>
                  <a:srgbClr val="000000"/>
                </a:solidFill>
              </a:rPr>
              <a:t>，它用于定义无符号字节数据或字符，可以存放一个字节的无符号数，其取值范围为</a:t>
            </a:r>
            <a:r>
              <a:rPr lang="en-US" altLang="zh-CN" sz="2400" b="1" dirty="0">
                <a:solidFill>
                  <a:srgbClr val="000000"/>
                </a:solidFill>
              </a:rPr>
              <a:t>0~255</a:t>
            </a:r>
            <a:r>
              <a:rPr lang="zh-CN" altLang="en-US" sz="2400" b="1" dirty="0" smtClean="0">
                <a:solidFill>
                  <a:srgbClr val="000000"/>
                </a:solidFill>
              </a:rPr>
              <a:t>。   </a:t>
            </a:r>
            <a:endParaRPr lang="en-US" altLang="zh-CN" sz="2400" b="1" dirty="0" smtClean="0">
              <a:solidFill>
                <a:srgbClr val="000000"/>
              </a:solidFill>
            </a:endParaRPr>
          </a:p>
          <a:p>
            <a:pPr eaLnBrk="1" hangingPunct="1">
              <a:lnSpc>
                <a:spcPct val="120000"/>
              </a:lnSpc>
              <a:spcBef>
                <a:spcPct val="0"/>
              </a:spcBef>
              <a:buClrTx/>
              <a:buFontTx/>
              <a:buNone/>
            </a:pPr>
            <a:r>
              <a:rPr lang="en-US" altLang="zh-CN" sz="2400" b="1" dirty="0">
                <a:solidFill>
                  <a:srgbClr val="000000"/>
                </a:solidFill>
              </a:rPr>
              <a:t> </a:t>
            </a:r>
            <a:r>
              <a:rPr lang="en-US" altLang="zh-CN" sz="2400" b="1" dirty="0" smtClean="0">
                <a:solidFill>
                  <a:srgbClr val="000000"/>
                </a:solidFill>
              </a:rPr>
              <a:t>      unsigned </a:t>
            </a:r>
            <a:r>
              <a:rPr lang="en-US" altLang="zh-CN" sz="2400" b="1" dirty="0">
                <a:solidFill>
                  <a:srgbClr val="000000"/>
                </a:solidFill>
              </a:rPr>
              <a:t>char</a:t>
            </a:r>
            <a:r>
              <a:rPr lang="zh-CN" altLang="en-US" sz="2400" b="1" dirty="0">
                <a:solidFill>
                  <a:srgbClr val="000000"/>
                </a:solidFill>
              </a:rPr>
              <a:t>可以用来存放无符号数，也可以存放西文字符，</a:t>
            </a:r>
            <a:r>
              <a:rPr lang="zh-CN" altLang="en-US" sz="2400" b="1" dirty="0">
                <a:solidFill>
                  <a:srgbClr val="0000FF"/>
                </a:solidFill>
              </a:rPr>
              <a:t>一个西文字符占一个字节，在计算机内部用</a:t>
            </a:r>
            <a:r>
              <a:rPr lang="en-US" altLang="zh-CN" sz="2400" b="1" dirty="0">
                <a:solidFill>
                  <a:srgbClr val="0000FF"/>
                </a:solidFill>
              </a:rPr>
              <a:t>ASCII</a:t>
            </a:r>
            <a:r>
              <a:rPr lang="zh-CN" altLang="en-US" sz="2400" b="1" dirty="0">
                <a:solidFill>
                  <a:srgbClr val="0000FF"/>
                </a:solidFill>
              </a:rPr>
              <a:t>码存放</a:t>
            </a:r>
            <a:r>
              <a:rPr lang="zh-CN" altLang="en-US" sz="2400" b="1" dirty="0">
                <a:solidFill>
                  <a:srgbClr val="000000"/>
                </a:solidFill>
              </a:rPr>
              <a:t>。 </a:t>
            </a:r>
          </a:p>
        </p:txBody>
      </p:sp>
      <p:sp>
        <p:nvSpPr>
          <p:cNvPr id="2" name="页脚占位符 1"/>
          <p:cNvSpPr>
            <a:spLocks noGrp="1"/>
          </p:cNvSpPr>
          <p:nvPr>
            <p:ph type="ftr" sz="quarter" idx="10"/>
          </p:nvPr>
        </p:nvSpPr>
        <p:spPr/>
        <p:txBody>
          <a:bodyPr/>
          <a:lstStyle/>
          <a:p>
            <a:pPr>
              <a:defRPr/>
            </a:pPr>
            <a:fld id="{99C82476-6283-4625-A537-87E5966DE605}" type="slidenum">
              <a:rPr lang="en-US" altLang="zh-CN" smtClean="0">
                <a:solidFill>
                  <a:srgbClr val="000000"/>
                </a:solidFill>
              </a:rPr>
              <a:pPr>
                <a:defRPr/>
              </a:pPr>
              <a:t>52</a:t>
            </a:fld>
            <a:endParaRPr lang="en-US" altLang="zh-CN" dirty="0">
              <a:solidFill>
                <a:srgbClr val="000000"/>
              </a:solidFill>
            </a:endParaRPr>
          </a:p>
        </p:txBody>
      </p:sp>
    </p:spTree>
    <p:extLst>
      <p:ext uri="{BB962C8B-B14F-4D97-AF65-F5344CB8AC3E}">
        <p14:creationId xmlns:p14="http://schemas.microsoft.com/office/powerpoint/2010/main" val="26138823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6600549B-17BE-4B6B-80F0-302DF515EE47}" type="slidenum">
              <a:rPr lang="en-US" altLang="zh-CN" sz="1000">
                <a:solidFill>
                  <a:srgbClr val="000000"/>
                </a:solidFill>
              </a:rPr>
              <a:pPr>
                <a:spcBef>
                  <a:spcPct val="0"/>
                </a:spcBef>
                <a:buClrTx/>
                <a:buFontTx/>
                <a:buNone/>
              </a:pPr>
              <a:t>53</a:t>
            </a:fld>
            <a:endParaRPr lang="en-US" altLang="zh-CN" sz="1000">
              <a:solidFill>
                <a:srgbClr val="000000"/>
              </a:solidFill>
            </a:endParaRPr>
          </a:p>
        </p:txBody>
      </p:sp>
      <p:sp>
        <p:nvSpPr>
          <p:cNvPr id="5" name="矩形 4"/>
          <p:cNvSpPr/>
          <p:nvPr/>
        </p:nvSpPr>
        <p:spPr>
          <a:xfrm>
            <a:off x="179512" y="620688"/>
            <a:ext cx="8784976" cy="5370701"/>
          </a:xfrm>
          <a:prstGeom prst="rect">
            <a:avLst/>
          </a:prstGeom>
        </p:spPr>
        <p:txBody>
          <a:bodyPr wrap="square">
            <a:spAutoFit/>
          </a:bodyPr>
          <a:lstStyle/>
          <a:p>
            <a:pPr indent="266700" eaLnBrk="1" hangingPunct="1">
              <a:lnSpc>
                <a:spcPct val="115000"/>
              </a:lnSpc>
              <a:defRPr/>
            </a:pPr>
            <a:r>
              <a:rPr lang="en-US" altLang="zh-CN" sz="2800" b="1" dirty="0" smtClean="0">
                <a:solidFill>
                  <a:srgbClr val="9900FF"/>
                </a:solidFill>
              </a:rPr>
              <a:t>    2</a:t>
            </a:r>
            <a:r>
              <a:rPr lang="zh-CN" altLang="en-GB" sz="2800" b="1" dirty="0">
                <a:solidFill>
                  <a:srgbClr val="9900FF"/>
                </a:solidFill>
              </a:rPr>
              <a:t>．</a:t>
            </a:r>
            <a:r>
              <a:rPr lang="en-US" altLang="zh-CN" sz="2800" b="1" dirty="0" err="1">
                <a:solidFill>
                  <a:srgbClr val="9900FF"/>
                </a:solidFill>
              </a:rPr>
              <a:t>int</a:t>
            </a:r>
            <a:r>
              <a:rPr lang="zh-CN" altLang="en-US" sz="2800" b="1" dirty="0">
                <a:solidFill>
                  <a:srgbClr val="9900FF"/>
                </a:solidFill>
              </a:rPr>
              <a:t>整型</a:t>
            </a:r>
          </a:p>
          <a:p>
            <a:pPr indent="266700" eaLnBrk="1" hangingPunct="1">
              <a:lnSpc>
                <a:spcPct val="115000"/>
              </a:lnSpc>
              <a:defRPr/>
            </a:pPr>
            <a:r>
              <a:rPr lang="zh-CN" altLang="en-US" sz="2400" b="1" dirty="0">
                <a:solidFill>
                  <a:srgbClr val="000000"/>
                </a:solidFill>
              </a:rPr>
              <a:t>     分</a:t>
            </a:r>
            <a:r>
              <a:rPr lang="en-US" altLang="zh-CN" sz="2400" b="1" dirty="0">
                <a:solidFill>
                  <a:srgbClr val="000000"/>
                </a:solidFill>
              </a:rPr>
              <a:t>singed </a:t>
            </a:r>
            <a:r>
              <a:rPr lang="en-US" altLang="zh-CN" sz="2400" b="1" dirty="0" err="1">
                <a:solidFill>
                  <a:srgbClr val="000000"/>
                </a:solidFill>
              </a:rPr>
              <a:t>int</a:t>
            </a:r>
            <a:r>
              <a:rPr lang="zh-CN" altLang="en-US" sz="2400" b="1" dirty="0">
                <a:solidFill>
                  <a:srgbClr val="000000"/>
                </a:solidFill>
              </a:rPr>
              <a:t>和</a:t>
            </a:r>
            <a:r>
              <a:rPr lang="en-US" altLang="zh-CN" sz="2400" b="1" dirty="0">
                <a:solidFill>
                  <a:srgbClr val="000000"/>
                </a:solidFill>
              </a:rPr>
              <a:t>unsigned </a:t>
            </a:r>
            <a:r>
              <a:rPr lang="en-US" altLang="zh-CN" sz="2400" b="1" dirty="0" err="1">
                <a:solidFill>
                  <a:srgbClr val="000000"/>
                </a:solidFill>
              </a:rPr>
              <a:t>int</a:t>
            </a:r>
            <a:r>
              <a:rPr lang="zh-CN" altLang="en-US" sz="2400" b="1" dirty="0">
                <a:solidFill>
                  <a:srgbClr val="000000"/>
                </a:solidFill>
              </a:rPr>
              <a:t>。默认为</a:t>
            </a:r>
            <a:r>
              <a:rPr lang="en-US" altLang="zh-CN" sz="2400" b="1" dirty="0">
                <a:solidFill>
                  <a:srgbClr val="3333CC"/>
                </a:solidFill>
              </a:rPr>
              <a:t>signed </a:t>
            </a:r>
            <a:r>
              <a:rPr lang="en-US" altLang="zh-CN" sz="2400" b="1" dirty="0" err="1">
                <a:solidFill>
                  <a:srgbClr val="3333CC"/>
                </a:solidFill>
              </a:rPr>
              <a:t>int</a:t>
            </a:r>
            <a:r>
              <a:rPr lang="zh-CN" altLang="en-US" sz="2400" b="1" dirty="0">
                <a:solidFill>
                  <a:srgbClr val="000000"/>
                </a:solidFill>
              </a:rPr>
              <a:t>。它们的</a:t>
            </a:r>
            <a:r>
              <a:rPr lang="zh-CN" altLang="en-US" sz="2400" b="1" dirty="0">
                <a:solidFill>
                  <a:srgbClr val="0000FF"/>
                </a:solidFill>
              </a:rPr>
              <a:t>长度均为两个字节</a:t>
            </a:r>
            <a:r>
              <a:rPr lang="zh-CN" altLang="en-US" sz="2400" b="1" dirty="0">
                <a:solidFill>
                  <a:srgbClr val="000000"/>
                </a:solidFill>
              </a:rPr>
              <a:t>，用于存放一个双字节数据。对于</a:t>
            </a:r>
            <a:r>
              <a:rPr lang="en-US" altLang="zh-CN" sz="2400" b="1" dirty="0">
                <a:solidFill>
                  <a:srgbClr val="0000FF"/>
                </a:solidFill>
              </a:rPr>
              <a:t>signed </a:t>
            </a:r>
            <a:r>
              <a:rPr lang="en-US" altLang="zh-CN" sz="2400" b="1" dirty="0" err="1" smtClean="0">
                <a:solidFill>
                  <a:srgbClr val="0000FF"/>
                </a:solidFill>
              </a:rPr>
              <a:t>int</a:t>
            </a:r>
            <a:r>
              <a:rPr lang="zh-CN" altLang="en-US" sz="2400" b="1" dirty="0" smtClean="0">
                <a:solidFill>
                  <a:srgbClr val="000000"/>
                </a:solidFill>
              </a:rPr>
              <a:t>用于</a:t>
            </a:r>
            <a:r>
              <a:rPr lang="zh-CN" altLang="en-US" sz="2400" b="1" dirty="0">
                <a:solidFill>
                  <a:srgbClr val="000000"/>
                </a:solidFill>
              </a:rPr>
              <a:t>存放</a:t>
            </a:r>
            <a:r>
              <a:rPr lang="zh-CN" altLang="en-US" sz="2400" b="1" dirty="0">
                <a:solidFill>
                  <a:srgbClr val="0000FF"/>
                </a:solidFill>
              </a:rPr>
              <a:t>两字节带符号数</a:t>
            </a:r>
            <a:r>
              <a:rPr lang="zh-CN" altLang="en-US" sz="2400" b="1" dirty="0">
                <a:solidFill>
                  <a:srgbClr val="000000"/>
                </a:solidFill>
              </a:rPr>
              <a:t>，补码表示</a:t>
            </a:r>
            <a:r>
              <a:rPr lang="zh-CN" altLang="en-US" sz="2400" b="1" dirty="0" smtClean="0">
                <a:solidFill>
                  <a:srgbClr val="000000"/>
                </a:solidFill>
              </a:rPr>
              <a:t>，“</a:t>
            </a:r>
            <a:r>
              <a:rPr lang="en-US" altLang="zh-CN" sz="2400" b="1" dirty="0" smtClean="0">
                <a:solidFill>
                  <a:srgbClr val="000000"/>
                </a:solidFill>
              </a:rPr>
              <a:t>0</a:t>
            </a:r>
            <a:r>
              <a:rPr lang="zh-CN" altLang="en-US" sz="2400" b="1" dirty="0" smtClean="0">
                <a:solidFill>
                  <a:srgbClr val="000000"/>
                </a:solidFill>
              </a:rPr>
              <a:t>”表示正数，“</a:t>
            </a:r>
            <a:r>
              <a:rPr lang="en-US" altLang="zh-CN" sz="2400" b="1" dirty="0" smtClean="0">
                <a:solidFill>
                  <a:srgbClr val="000000"/>
                </a:solidFill>
              </a:rPr>
              <a:t>1</a:t>
            </a:r>
            <a:r>
              <a:rPr lang="zh-CN" altLang="en-US" sz="2400" b="1" dirty="0" smtClean="0">
                <a:solidFill>
                  <a:srgbClr val="000000"/>
                </a:solidFill>
              </a:rPr>
              <a:t>”表示负数，数</a:t>
            </a:r>
            <a:r>
              <a:rPr lang="zh-CN" altLang="en-US" sz="2400" b="1" dirty="0">
                <a:solidFill>
                  <a:srgbClr val="000000"/>
                </a:solidFill>
              </a:rPr>
              <a:t>的范畴为</a:t>
            </a:r>
            <a:r>
              <a:rPr lang="en-US" altLang="zh-CN" sz="2400" b="1" dirty="0">
                <a:solidFill>
                  <a:srgbClr val="000000"/>
                </a:solidFill>
              </a:rPr>
              <a:t>-32768~+32767</a:t>
            </a:r>
            <a:r>
              <a:rPr lang="zh-CN" altLang="en-US" sz="2400" b="1" dirty="0">
                <a:solidFill>
                  <a:srgbClr val="000000"/>
                </a:solidFill>
              </a:rPr>
              <a:t>。对于</a:t>
            </a:r>
            <a:r>
              <a:rPr lang="en-US" altLang="zh-CN" sz="2400" b="1" dirty="0">
                <a:solidFill>
                  <a:srgbClr val="0000FF"/>
                </a:solidFill>
              </a:rPr>
              <a:t>unsigned </a:t>
            </a:r>
            <a:r>
              <a:rPr lang="en-US" altLang="zh-CN" sz="2400" b="1" dirty="0" err="1" smtClean="0">
                <a:solidFill>
                  <a:srgbClr val="0000FF"/>
                </a:solidFill>
              </a:rPr>
              <a:t>int</a:t>
            </a:r>
            <a:r>
              <a:rPr lang="zh-CN" altLang="en-US" sz="2400" b="1" dirty="0" smtClean="0">
                <a:solidFill>
                  <a:srgbClr val="000000"/>
                </a:solidFill>
              </a:rPr>
              <a:t>用于</a:t>
            </a:r>
            <a:r>
              <a:rPr lang="zh-CN" altLang="en-US" sz="2400" b="1" dirty="0">
                <a:solidFill>
                  <a:srgbClr val="000000"/>
                </a:solidFill>
              </a:rPr>
              <a:t>存放两字节无符号数，</a:t>
            </a:r>
            <a:r>
              <a:rPr lang="zh-CN" altLang="en-US" sz="2400" b="1" dirty="0">
                <a:solidFill>
                  <a:srgbClr val="0000FF"/>
                </a:solidFill>
              </a:rPr>
              <a:t>数的范围为：</a:t>
            </a:r>
            <a:r>
              <a:rPr lang="en-US" altLang="zh-CN" sz="2400" b="1" dirty="0">
                <a:solidFill>
                  <a:srgbClr val="0000FF"/>
                </a:solidFill>
              </a:rPr>
              <a:t>0~65535</a:t>
            </a:r>
            <a:r>
              <a:rPr lang="zh-CN" altLang="en-US" sz="2400" b="1" dirty="0" smtClean="0">
                <a:solidFill>
                  <a:srgbClr val="000000"/>
                </a:solidFill>
              </a:rPr>
              <a:t>。</a:t>
            </a:r>
            <a:endParaRPr lang="en-US" altLang="zh-CN" sz="2400" b="1" dirty="0">
              <a:solidFill>
                <a:srgbClr val="990000"/>
              </a:solidFill>
            </a:endParaRPr>
          </a:p>
          <a:p>
            <a:pPr eaLnBrk="1" hangingPunct="1">
              <a:lnSpc>
                <a:spcPct val="115000"/>
              </a:lnSpc>
              <a:spcBef>
                <a:spcPct val="5000"/>
              </a:spcBef>
              <a:defRPr/>
            </a:pPr>
            <a:r>
              <a:rPr lang="en-US" altLang="zh-CN" sz="2800" b="1" dirty="0">
                <a:solidFill>
                  <a:srgbClr val="9900FF"/>
                </a:solidFill>
              </a:rPr>
              <a:t>   </a:t>
            </a:r>
            <a:r>
              <a:rPr lang="en-US" altLang="zh-CN" sz="2800" b="1" dirty="0" smtClean="0">
                <a:solidFill>
                  <a:srgbClr val="9900FF"/>
                </a:solidFill>
              </a:rPr>
              <a:t>    3</a:t>
            </a:r>
            <a:r>
              <a:rPr lang="zh-CN" altLang="en-US" sz="2800" b="1" dirty="0">
                <a:solidFill>
                  <a:srgbClr val="9900FF"/>
                </a:solidFill>
              </a:rPr>
              <a:t>．</a:t>
            </a:r>
            <a:r>
              <a:rPr lang="en-US" altLang="zh-CN" sz="2800" b="1" dirty="0">
                <a:solidFill>
                  <a:srgbClr val="9900FF"/>
                </a:solidFill>
              </a:rPr>
              <a:t>long</a:t>
            </a:r>
            <a:r>
              <a:rPr lang="zh-CN" altLang="en-US" sz="2800" b="1" dirty="0">
                <a:solidFill>
                  <a:srgbClr val="9900FF"/>
                </a:solidFill>
              </a:rPr>
              <a:t>长整型</a:t>
            </a:r>
          </a:p>
          <a:p>
            <a:pPr eaLnBrk="1" hangingPunct="1">
              <a:lnSpc>
                <a:spcPct val="115000"/>
              </a:lnSpc>
              <a:spcBef>
                <a:spcPct val="5000"/>
              </a:spcBef>
              <a:defRPr/>
            </a:pPr>
            <a:r>
              <a:rPr lang="zh-CN" altLang="en-US" sz="2400" b="1" dirty="0">
                <a:solidFill>
                  <a:srgbClr val="000000"/>
                </a:solidFill>
              </a:rPr>
              <a:t>      分</a:t>
            </a:r>
            <a:r>
              <a:rPr lang="en-US" altLang="zh-CN" sz="2400" b="1" dirty="0">
                <a:solidFill>
                  <a:srgbClr val="000000"/>
                </a:solidFill>
              </a:rPr>
              <a:t>singed long</a:t>
            </a:r>
            <a:r>
              <a:rPr lang="zh-CN" altLang="en-US" sz="2400" b="1" dirty="0">
                <a:solidFill>
                  <a:srgbClr val="000000"/>
                </a:solidFill>
              </a:rPr>
              <a:t>和</a:t>
            </a:r>
            <a:r>
              <a:rPr lang="en-US" altLang="zh-CN" sz="2400" b="1" dirty="0">
                <a:solidFill>
                  <a:srgbClr val="000000"/>
                </a:solidFill>
              </a:rPr>
              <a:t>unsigned long</a:t>
            </a:r>
            <a:r>
              <a:rPr lang="zh-CN" altLang="en-US" sz="2400" b="1" dirty="0">
                <a:solidFill>
                  <a:srgbClr val="000000"/>
                </a:solidFill>
              </a:rPr>
              <a:t>。默认为</a:t>
            </a:r>
            <a:r>
              <a:rPr lang="en-US" altLang="zh-CN" sz="2400" b="1" dirty="0">
                <a:solidFill>
                  <a:srgbClr val="000000"/>
                </a:solidFill>
              </a:rPr>
              <a:t>signed long</a:t>
            </a:r>
            <a:r>
              <a:rPr lang="zh-CN" altLang="en-US" sz="2400" b="1" dirty="0">
                <a:solidFill>
                  <a:srgbClr val="000000"/>
                </a:solidFill>
              </a:rPr>
              <a:t>。它们的</a:t>
            </a:r>
            <a:r>
              <a:rPr lang="zh-CN" altLang="en-US" sz="2400" b="1" dirty="0">
                <a:solidFill>
                  <a:srgbClr val="0000FF"/>
                </a:solidFill>
              </a:rPr>
              <a:t>长度均为四个字节</a:t>
            </a:r>
            <a:r>
              <a:rPr lang="zh-CN" altLang="en-US" sz="2400" b="1" dirty="0">
                <a:solidFill>
                  <a:srgbClr val="000000"/>
                </a:solidFill>
              </a:rPr>
              <a:t>，用于存放一个四字节数据。对于</a:t>
            </a:r>
            <a:r>
              <a:rPr lang="en-US" altLang="zh-CN" sz="2400" b="1" dirty="0">
                <a:solidFill>
                  <a:srgbClr val="0000FF"/>
                </a:solidFill>
              </a:rPr>
              <a:t>signed </a:t>
            </a:r>
            <a:r>
              <a:rPr lang="en-US" altLang="zh-CN" sz="2400" b="1" dirty="0" smtClean="0">
                <a:solidFill>
                  <a:srgbClr val="0000FF"/>
                </a:solidFill>
              </a:rPr>
              <a:t>long</a:t>
            </a:r>
            <a:r>
              <a:rPr lang="zh-CN" altLang="en-US" sz="2400" b="1" dirty="0" smtClean="0">
                <a:solidFill>
                  <a:srgbClr val="000000"/>
                </a:solidFill>
              </a:rPr>
              <a:t>用于</a:t>
            </a:r>
            <a:r>
              <a:rPr lang="zh-CN" altLang="en-US" sz="2400" b="1" dirty="0">
                <a:solidFill>
                  <a:srgbClr val="000000"/>
                </a:solidFill>
              </a:rPr>
              <a:t>存放四字节带符号数，</a:t>
            </a:r>
            <a:r>
              <a:rPr lang="zh-CN" altLang="en-US" sz="2400" b="1" dirty="0">
                <a:solidFill>
                  <a:srgbClr val="0000FF"/>
                </a:solidFill>
              </a:rPr>
              <a:t>补码表示</a:t>
            </a:r>
            <a:r>
              <a:rPr lang="zh-CN" altLang="en-US" sz="2400" b="1" dirty="0">
                <a:solidFill>
                  <a:srgbClr val="000000"/>
                </a:solidFill>
              </a:rPr>
              <a:t>，数的范畴为</a:t>
            </a:r>
            <a:r>
              <a:rPr lang="en-US" altLang="zh-CN" sz="2400" b="1" dirty="0">
                <a:solidFill>
                  <a:srgbClr val="000000"/>
                </a:solidFill>
              </a:rPr>
              <a:t>-2147483648~+2147483647</a:t>
            </a:r>
            <a:r>
              <a:rPr lang="zh-CN" altLang="en-US" sz="2400" b="1" dirty="0">
                <a:solidFill>
                  <a:srgbClr val="000000"/>
                </a:solidFill>
              </a:rPr>
              <a:t>。对于</a:t>
            </a:r>
            <a:r>
              <a:rPr lang="en-US" altLang="zh-CN" sz="2400" b="1" dirty="0">
                <a:solidFill>
                  <a:srgbClr val="0000FF"/>
                </a:solidFill>
              </a:rPr>
              <a:t>unsigned </a:t>
            </a:r>
            <a:r>
              <a:rPr lang="en-US" altLang="zh-CN" sz="2400" b="1" dirty="0" smtClean="0">
                <a:solidFill>
                  <a:srgbClr val="0000FF"/>
                </a:solidFill>
              </a:rPr>
              <a:t>long</a:t>
            </a:r>
            <a:r>
              <a:rPr lang="zh-CN" altLang="en-US" sz="2400" b="1" dirty="0" smtClean="0">
                <a:solidFill>
                  <a:srgbClr val="000000"/>
                </a:solidFill>
              </a:rPr>
              <a:t>用于</a:t>
            </a:r>
            <a:r>
              <a:rPr lang="zh-CN" altLang="en-US" sz="2400" b="1" dirty="0">
                <a:solidFill>
                  <a:srgbClr val="000000"/>
                </a:solidFill>
              </a:rPr>
              <a:t>存放四字节无符号数，</a:t>
            </a:r>
            <a:r>
              <a:rPr lang="zh-CN" altLang="en-US" sz="2400" b="1" dirty="0">
                <a:solidFill>
                  <a:srgbClr val="0000FF"/>
                </a:solidFill>
              </a:rPr>
              <a:t>数的范围为：</a:t>
            </a:r>
            <a:r>
              <a:rPr lang="en-US" altLang="zh-CN" sz="2400" b="1" dirty="0">
                <a:solidFill>
                  <a:srgbClr val="0000FF"/>
                </a:solidFill>
              </a:rPr>
              <a:t>0~4294967295</a:t>
            </a:r>
            <a:r>
              <a:rPr lang="zh-CN" altLang="en-US" sz="2400" b="1" dirty="0" smtClean="0">
                <a:solidFill>
                  <a:srgbClr val="0000FF"/>
                </a:solidFill>
              </a:rPr>
              <a:t>。</a:t>
            </a:r>
            <a:endParaRPr lang="zh-CN" altLang="en-US" sz="2400" b="1" dirty="0">
              <a:solidFill>
                <a:srgbClr val="0000FF"/>
              </a:solidFill>
            </a:endParaRPr>
          </a:p>
        </p:txBody>
      </p:sp>
      <p:sp>
        <p:nvSpPr>
          <p:cNvPr id="2" name="页脚占位符 1"/>
          <p:cNvSpPr>
            <a:spLocks noGrp="1"/>
          </p:cNvSpPr>
          <p:nvPr>
            <p:ph type="ftr" sz="quarter" idx="10"/>
          </p:nvPr>
        </p:nvSpPr>
        <p:spPr/>
        <p:txBody>
          <a:bodyPr/>
          <a:lstStyle/>
          <a:p>
            <a:pPr>
              <a:defRPr/>
            </a:pPr>
            <a:fld id="{1203AB31-386D-4C36-B73E-73EE69E8C985}" type="slidenum">
              <a:rPr lang="en-US" altLang="zh-CN" smtClean="0">
                <a:solidFill>
                  <a:srgbClr val="000000"/>
                </a:solidFill>
              </a:rPr>
              <a:pPr>
                <a:defRPr/>
              </a:pPr>
              <a:t>53</a:t>
            </a:fld>
            <a:endParaRPr lang="en-US" altLang="zh-CN" dirty="0">
              <a:solidFill>
                <a:srgbClr val="000000"/>
              </a:solidFill>
            </a:endParaRPr>
          </a:p>
        </p:txBody>
      </p:sp>
    </p:spTree>
    <p:extLst>
      <p:ext uri="{BB962C8B-B14F-4D97-AF65-F5344CB8AC3E}">
        <p14:creationId xmlns:p14="http://schemas.microsoft.com/office/powerpoint/2010/main" val="32086419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56351675-AE5C-41D3-8EAD-3CB33E86F1E7}" type="slidenum">
              <a:rPr lang="en-US" altLang="zh-CN" sz="1000">
                <a:solidFill>
                  <a:srgbClr val="000000"/>
                </a:solidFill>
              </a:rPr>
              <a:pPr>
                <a:spcBef>
                  <a:spcPct val="0"/>
                </a:spcBef>
                <a:buClrTx/>
                <a:buFontTx/>
                <a:buNone/>
              </a:pPr>
              <a:t>54</a:t>
            </a:fld>
            <a:endParaRPr lang="en-US" altLang="zh-CN" sz="1000">
              <a:solidFill>
                <a:srgbClr val="000000"/>
              </a:solidFill>
            </a:endParaRPr>
          </a:p>
        </p:txBody>
      </p:sp>
      <p:sp>
        <p:nvSpPr>
          <p:cNvPr id="16387" name="Rectangle 2"/>
          <p:cNvSpPr>
            <a:spLocks noChangeArrowheads="1"/>
          </p:cNvSpPr>
          <p:nvPr/>
        </p:nvSpPr>
        <p:spPr bwMode="auto">
          <a:xfrm>
            <a:off x="107504" y="620688"/>
            <a:ext cx="8928992" cy="5847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indent="612000" eaLnBrk="1" hangingPunct="1">
              <a:spcBef>
                <a:spcPts val="600"/>
              </a:spcBef>
              <a:buClrTx/>
              <a:buFontTx/>
              <a:buNone/>
            </a:pPr>
            <a:r>
              <a:rPr lang="en-US" altLang="zh-CN" sz="2800" b="1" dirty="0">
                <a:solidFill>
                  <a:srgbClr val="9900FF"/>
                </a:solidFill>
              </a:rPr>
              <a:t>4</a:t>
            </a:r>
            <a:r>
              <a:rPr lang="zh-CN" altLang="en-US" sz="2800" b="1" dirty="0">
                <a:solidFill>
                  <a:srgbClr val="9900FF"/>
                </a:solidFill>
              </a:rPr>
              <a:t>．</a:t>
            </a:r>
            <a:r>
              <a:rPr lang="en-US" altLang="zh-CN" sz="2800" b="1" dirty="0">
                <a:solidFill>
                  <a:srgbClr val="9900FF"/>
                </a:solidFill>
              </a:rPr>
              <a:t>float</a:t>
            </a:r>
            <a:r>
              <a:rPr lang="zh-CN" altLang="en-US" sz="2800" b="1" dirty="0">
                <a:solidFill>
                  <a:srgbClr val="9900FF"/>
                </a:solidFill>
              </a:rPr>
              <a:t>浮点型</a:t>
            </a:r>
          </a:p>
          <a:p>
            <a:pPr indent="612000" eaLnBrk="1" hangingPunct="1">
              <a:spcBef>
                <a:spcPts val="600"/>
              </a:spcBef>
              <a:buClrTx/>
              <a:buFontTx/>
              <a:buNone/>
            </a:pPr>
            <a:r>
              <a:rPr lang="en-US" altLang="zh-CN" sz="2400" b="1" dirty="0" smtClean="0">
                <a:solidFill>
                  <a:srgbClr val="000000"/>
                </a:solidFill>
              </a:rPr>
              <a:t>float</a:t>
            </a:r>
            <a:r>
              <a:rPr lang="zh-CN" altLang="en-US" sz="2400" b="1" dirty="0">
                <a:solidFill>
                  <a:srgbClr val="000000"/>
                </a:solidFill>
              </a:rPr>
              <a:t>型数据的</a:t>
            </a:r>
            <a:r>
              <a:rPr lang="zh-CN" altLang="en-US" sz="2400" b="1" dirty="0">
                <a:solidFill>
                  <a:srgbClr val="0000FF"/>
                </a:solidFill>
              </a:rPr>
              <a:t>长度为四个字节</a:t>
            </a:r>
            <a:r>
              <a:rPr lang="zh-CN" altLang="en-US" sz="2400" b="1" dirty="0">
                <a:solidFill>
                  <a:srgbClr val="000000"/>
                </a:solidFill>
              </a:rPr>
              <a:t>，格式符合</a:t>
            </a:r>
            <a:r>
              <a:rPr lang="en-US" altLang="zh-CN" sz="2400" b="1" dirty="0">
                <a:solidFill>
                  <a:srgbClr val="000000"/>
                </a:solidFill>
              </a:rPr>
              <a:t>IEEE-754</a:t>
            </a:r>
            <a:r>
              <a:rPr lang="zh-CN" altLang="en-US" sz="2400" b="1" dirty="0">
                <a:solidFill>
                  <a:srgbClr val="000000"/>
                </a:solidFill>
              </a:rPr>
              <a:t>标准的单精度浮点型数据</a:t>
            </a:r>
          </a:p>
          <a:p>
            <a:pPr indent="612000" eaLnBrk="1" hangingPunct="1">
              <a:spcBef>
                <a:spcPts val="600"/>
              </a:spcBef>
              <a:buClrTx/>
              <a:buFontTx/>
              <a:buNone/>
            </a:pPr>
            <a:r>
              <a:rPr lang="en-US" altLang="zh-CN" sz="2800" b="1" dirty="0">
                <a:solidFill>
                  <a:srgbClr val="9900FF"/>
                </a:solidFill>
              </a:rPr>
              <a:t>5</a:t>
            </a:r>
            <a:r>
              <a:rPr lang="zh-CN" altLang="en-US" sz="2800" b="1" dirty="0">
                <a:solidFill>
                  <a:srgbClr val="9900FF"/>
                </a:solidFill>
              </a:rPr>
              <a:t>．* 指针型</a:t>
            </a:r>
          </a:p>
          <a:p>
            <a:pPr indent="612000" eaLnBrk="1" hangingPunct="1">
              <a:spcBef>
                <a:spcPts val="600"/>
              </a:spcBef>
              <a:buClrTx/>
              <a:buFontTx/>
              <a:buNone/>
            </a:pPr>
            <a:r>
              <a:rPr lang="zh-CN" altLang="en-US" sz="2400" b="1" dirty="0" smtClean="0">
                <a:solidFill>
                  <a:srgbClr val="000000"/>
                </a:solidFill>
              </a:rPr>
              <a:t>指针</a:t>
            </a:r>
            <a:r>
              <a:rPr lang="zh-CN" altLang="en-US" sz="2400" b="1" dirty="0">
                <a:solidFill>
                  <a:srgbClr val="000000"/>
                </a:solidFill>
              </a:rPr>
              <a:t>型本身就是一个变量，在这个变量中存放的指向另一个数据的地址。这个</a:t>
            </a:r>
            <a:r>
              <a:rPr lang="zh-CN" altLang="en-US" sz="2400" b="1" dirty="0">
                <a:solidFill>
                  <a:srgbClr val="0000FF"/>
                </a:solidFill>
              </a:rPr>
              <a:t>指针变量要占用一定的内存单元</a:t>
            </a:r>
            <a:r>
              <a:rPr lang="zh-CN" altLang="en-US" sz="2400" b="1" dirty="0">
                <a:solidFill>
                  <a:srgbClr val="000000"/>
                </a:solidFill>
              </a:rPr>
              <a:t>，对不同的处理器其长度不一样，</a:t>
            </a:r>
            <a:r>
              <a:rPr lang="zh-CN" altLang="en-US" sz="2400" b="1" dirty="0">
                <a:solidFill>
                  <a:srgbClr val="0000FF"/>
                </a:solidFill>
              </a:rPr>
              <a:t>在</a:t>
            </a:r>
            <a:r>
              <a:rPr lang="en-US" altLang="zh-CN" sz="2400" b="1" dirty="0">
                <a:solidFill>
                  <a:srgbClr val="0000FF"/>
                </a:solidFill>
              </a:rPr>
              <a:t>C51</a:t>
            </a:r>
            <a:r>
              <a:rPr lang="zh-CN" altLang="en-US" sz="2400" b="1" dirty="0">
                <a:solidFill>
                  <a:srgbClr val="0000FF"/>
                </a:solidFill>
              </a:rPr>
              <a:t>中它的长度一般为</a:t>
            </a:r>
            <a:r>
              <a:rPr lang="en-US" altLang="zh-CN" sz="2400" b="1" dirty="0">
                <a:solidFill>
                  <a:srgbClr val="0000FF"/>
                </a:solidFill>
              </a:rPr>
              <a:t>1~3</a:t>
            </a:r>
            <a:r>
              <a:rPr lang="zh-CN" altLang="en-US" sz="2400" b="1" dirty="0">
                <a:solidFill>
                  <a:srgbClr val="0000FF"/>
                </a:solidFill>
              </a:rPr>
              <a:t>个字节</a:t>
            </a:r>
            <a:r>
              <a:rPr lang="zh-CN" altLang="en-US" sz="2400" b="1" dirty="0" smtClean="0">
                <a:solidFill>
                  <a:srgbClr val="0000FF"/>
                </a:solidFill>
              </a:rPr>
              <a:t>。</a:t>
            </a:r>
            <a:endParaRPr lang="en-US" altLang="zh-CN" sz="2400" b="1" dirty="0" smtClean="0">
              <a:solidFill>
                <a:srgbClr val="0000FF"/>
              </a:solidFill>
            </a:endParaRPr>
          </a:p>
          <a:p>
            <a:pPr indent="612000" eaLnBrk="1" hangingPunct="1">
              <a:spcBef>
                <a:spcPts val="600"/>
              </a:spcBef>
              <a:buClrTx/>
              <a:buFontTx/>
              <a:buNone/>
            </a:pPr>
            <a:r>
              <a:rPr lang="zh-CN" altLang="en-US" sz="2400" b="1" dirty="0" smtClean="0">
                <a:solidFill>
                  <a:srgbClr val="000000"/>
                </a:solidFill>
              </a:rPr>
              <a:t>指针变量也具有类型，其表示方法是在指针符号“*”的前面冠以数据类型符号。</a:t>
            </a:r>
            <a:endParaRPr lang="en-US" altLang="zh-CN" sz="2400" b="1" dirty="0" smtClean="0">
              <a:solidFill>
                <a:srgbClr val="000000"/>
              </a:solidFill>
            </a:endParaRPr>
          </a:p>
          <a:p>
            <a:pPr indent="612000" eaLnBrk="1" hangingPunct="1">
              <a:spcBef>
                <a:spcPts val="600"/>
              </a:spcBef>
              <a:buClrTx/>
              <a:buFontTx/>
              <a:buNone/>
            </a:pPr>
            <a:r>
              <a:rPr lang="zh-CN" altLang="en-US" sz="2400" b="1" dirty="0" smtClean="0">
                <a:solidFill>
                  <a:srgbClr val="000000"/>
                </a:solidFill>
              </a:rPr>
              <a:t>如</a:t>
            </a:r>
            <a:r>
              <a:rPr lang="en-US" altLang="zh-CN" sz="2400" b="1" dirty="0" smtClean="0">
                <a:solidFill>
                  <a:srgbClr val="000000"/>
                </a:solidFill>
              </a:rPr>
              <a:t>char *Point1</a:t>
            </a:r>
            <a:r>
              <a:rPr lang="zh-CN" altLang="en-US" sz="2400" b="1" dirty="0" smtClean="0">
                <a:solidFill>
                  <a:srgbClr val="000000"/>
                </a:solidFill>
              </a:rPr>
              <a:t>，表示</a:t>
            </a:r>
            <a:r>
              <a:rPr lang="en-US" altLang="zh-CN" sz="2400" b="1" dirty="0" smtClean="0">
                <a:solidFill>
                  <a:srgbClr val="000000"/>
                </a:solidFill>
              </a:rPr>
              <a:t>Point1</a:t>
            </a:r>
            <a:r>
              <a:rPr lang="zh-CN" altLang="en-US" sz="2400" b="1" dirty="0" smtClean="0">
                <a:solidFill>
                  <a:srgbClr val="000000"/>
                </a:solidFill>
              </a:rPr>
              <a:t>是一个</a:t>
            </a:r>
            <a:r>
              <a:rPr lang="zh-CN" altLang="en-US" sz="2400" b="1" dirty="0" smtClean="0">
                <a:solidFill>
                  <a:srgbClr val="3333CC"/>
                </a:solidFill>
              </a:rPr>
              <a:t>字符型的指针变量</a:t>
            </a:r>
            <a:r>
              <a:rPr lang="zh-CN" altLang="en-US" sz="2400" b="1" dirty="0" smtClean="0">
                <a:solidFill>
                  <a:srgbClr val="000000"/>
                </a:solidFill>
              </a:rPr>
              <a:t>。</a:t>
            </a:r>
            <a:r>
              <a:rPr lang="en-US" altLang="zh-CN" sz="2400" b="1" dirty="0" smtClean="0">
                <a:solidFill>
                  <a:srgbClr val="000000"/>
                </a:solidFill>
              </a:rPr>
              <a:t>float*point2</a:t>
            </a:r>
            <a:r>
              <a:rPr lang="zh-CN" altLang="en-US" sz="2400" b="1" dirty="0" smtClean="0">
                <a:solidFill>
                  <a:srgbClr val="000000"/>
                </a:solidFill>
              </a:rPr>
              <a:t>，表示</a:t>
            </a:r>
            <a:r>
              <a:rPr lang="en-US" altLang="zh-CN" sz="2400" b="1" dirty="0" smtClean="0">
                <a:solidFill>
                  <a:srgbClr val="000000"/>
                </a:solidFill>
              </a:rPr>
              <a:t>point2</a:t>
            </a:r>
            <a:r>
              <a:rPr lang="zh-CN" altLang="en-US" sz="2400" b="1" dirty="0" smtClean="0">
                <a:solidFill>
                  <a:srgbClr val="000000"/>
                </a:solidFill>
              </a:rPr>
              <a:t>是一个</a:t>
            </a:r>
            <a:r>
              <a:rPr lang="zh-CN" altLang="en-US" sz="2400" b="1" dirty="0" smtClean="0">
                <a:solidFill>
                  <a:srgbClr val="3333CC"/>
                </a:solidFill>
              </a:rPr>
              <a:t>浮点型的指针变量</a:t>
            </a:r>
            <a:r>
              <a:rPr lang="zh-CN" altLang="en-US" sz="2400" b="1" dirty="0" smtClean="0">
                <a:solidFill>
                  <a:srgbClr val="000000"/>
                </a:solidFill>
              </a:rPr>
              <a:t>。</a:t>
            </a:r>
            <a:endParaRPr lang="en-US" altLang="zh-CN" sz="2400" b="1" dirty="0" smtClean="0">
              <a:solidFill>
                <a:srgbClr val="000000"/>
              </a:solidFill>
            </a:endParaRPr>
          </a:p>
          <a:p>
            <a:pPr indent="612000" eaLnBrk="1" hangingPunct="1">
              <a:spcBef>
                <a:spcPts val="600"/>
              </a:spcBef>
              <a:buClrTx/>
              <a:buFontTx/>
              <a:buNone/>
            </a:pPr>
            <a:r>
              <a:rPr lang="zh-CN" altLang="en-US" sz="2400" b="1" dirty="0" smtClean="0">
                <a:solidFill>
                  <a:srgbClr val="3333CC"/>
                </a:solidFill>
              </a:rPr>
              <a:t>指针变量的类型</a:t>
            </a:r>
            <a:r>
              <a:rPr lang="zh-CN" altLang="en-US" sz="2400" b="1" dirty="0" smtClean="0">
                <a:solidFill>
                  <a:srgbClr val="000000"/>
                </a:solidFill>
              </a:rPr>
              <a:t>表示该指针所指向地址中数据的类型，使用指针型变量可以方便地对</a:t>
            </a:r>
            <a:r>
              <a:rPr lang="en-US" altLang="zh-CN" sz="2400" b="1" dirty="0" smtClean="0">
                <a:solidFill>
                  <a:srgbClr val="000000"/>
                </a:solidFill>
              </a:rPr>
              <a:t>MCS-51</a:t>
            </a:r>
            <a:r>
              <a:rPr lang="zh-CN" altLang="en-US" sz="2400" b="1" dirty="0" smtClean="0">
                <a:solidFill>
                  <a:srgbClr val="000000"/>
                </a:solidFill>
              </a:rPr>
              <a:t>系列单片机的各部分物理地址直接进行操作。</a:t>
            </a:r>
            <a:endParaRPr lang="zh-CN" altLang="en-US" sz="2400" b="1" dirty="0">
              <a:solidFill>
                <a:srgbClr val="000000"/>
              </a:solidFill>
            </a:endParaRPr>
          </a:p>
        </p:txBody>
      </p:sp>
      <p:sp>
        <p:nvSpPr>
          <p:cNvPr id="2" name="页脚占位符 1"/>
          <p:cNvSpPr>
            <a:spLocks noGrp="1"/>
          </p:cNvSpPr>
          <p:nvPr>
            <p:ph type="ftr" sz="quarter" idx="10"/>
          </p:nvPr>
        </p:nvSpPr>
        <p:spPr/>
        <p:txBody>
          <a:bodyPr/>
          <a:lstStyle/>
          <a:p>
            <a:pPr>
              <a:defRPr/>
            </a:pPr>
            <a:fld id="{AC2518D6-27D1-4FC9-991A-6460259BAE43}" type="slidenum">
              <a:rPr lang="en-US" altLang="zh-CN" smtClean="0">
                <a:solidFill>
                  <a:srgbClr val="000000"/>
                </a:solidFill>
              </a:rPr>
              <a:pPr>
                <a:defRPr/>
              </a:pPr>
              <a:t>54</a:t>
            </a:fld>
            <a:endParaRPr lang="en-US" altLang="zh-CN" dirty="0">
              <a:solidFill>
                <a:srgbClr val="000000"/>
              </a:solidFill>
            </a:endParaRPr>
          </a:p>
        </p:txBody>
      </p:sp>
    </p:spTree>
    <p:extLst>
      <p:ext uri="{BB962C8B-B14F-4D97-AF65-F5344CB8AC3E}">
        <p14:creationId xmlns:p14="http://schemas.microsoft.com/office/powerpoint/2010/main" val="23497852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146CB4E0-8591-455B-80CB-DFB1E527FB09}" type="slidenum">
              <a:rPr lang="en-US" altLang="zh-CN" sz="1000">
                <a:solidFill>
                  <a:srgbClr val="000000"/>
                </a:solidFill>
              </a:rPr>
              <a:pPr>
                <a:spcBef>
                  <a:spcPct val="0"/>
                </a:spcBef>
                <a:buClrTx/>
                <a:buFontTx/>
                <a:buNone/>
              </a:pPr>
              <a:t>55</a:t>
            </a:fld>
            <a:endParaRPr lang="en-US" altLang="zh-CN" sz="1000">
              <a:solidFill>
                <a:srgbClr val="000000"/>
              </a:solidFill>
            </a:endParaRPr>
          </a:p>
        </p:txBody>
      </p:sp>
      <p:sp>
        <p:nvSpPr>
          <p:cNvPr id="17411" name="Rectangle 2"/>
          <p:cNvSpPr>
            <a:spLocks noChangeArrowheads="1"/>
          </p:cNvSpPr>
          <p:nvPr/>
        </p:nvSpPr>
        <p:spPr bwMode="auto">
          <a:xfrm>
            <a:off x="450522" y="548680"/>
            <a:ext cx="8351838" cy="5267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0000"/>
              </a:lnSpc>
              <a:spcBef>
                <a:spcPct val="15000"/>
              </a:spcBef>
              <a:buClrTx/>
              <a:buFontTx/>
              <a:buNone/>
            </a:pPr>
            <a:r>
              <a:rPr lang="en-US" altLang="zh-CN" sz="2600" b="1" dirty="0">
                <a:solidFill>
                  <a:srgbClr val="9900FF"/>
                </a:solidFill>
              </a:rPr>
              <a:t>6</a:t>
            </a:r>
            <a:r>
              <a:rPr lang="zh-CN" altLang="en-US" sz="2600" b="1" dirty="0">
                <a:solidFill>
                  <a:srgbClr val="9900FF"/>
                </a:solidFill>
              </a:rPr>
              <a:t>．特殊功能寄存器型</a:t>
            </a:r>
          </a:p>
          <a:p>
            <a:pPr eaLnBrk="1" hangingPunct="1">
              <a:lnSpc>
                <a:spcPct val="120000"/>
              </a:lnSpc>
              <a:spcBef>
                <a:spcPct val="15000"/>
              </a:spcBef>
              <a:buClrTx/>
              <a:buFontTx/>
              <a:buNone/>
            </a:pPr>
            <a:r>
              <a:rPr lang="zh-CN" altLang="en-US" sz="2600" b="1" dirty="0">
                <a:solidFill>
                  <a:srgbClr val="000000"/>
                </a:solidFill>
              </a:rPr>
              <a:t>    </a:t>
            </a:r>
            <a:r>
              <a:rPr lang="zh-CN" altLang="en-US" sz="2400" b="1" dirty="0">
                <a:solidFill>
                  <a:srgbClr val="3333CC"/>
                </a:solidFill>
              </a:rPr>
              <a:t>这是</a:t>
            </a:r>
            <a:r>
              <a:rPr lang="en-US" altLang="zh-CN" sz="2400" b="1" dirty="0">
                <a:solidFill>
                  <a:srgbClr val="3333CC"/>
                </a:solidFill>
              </a:rPr>
              <a:t>C51</a:t>
            </a:r>
            <a:r>
              <a:rPr lang="zh-CN" altLang="en-US" sz="2400" b="1" dirty="0">
                <a:solidFill>
                  <a:srgbClr val="3333CC"/>
                </a:solidFill>
              </a:rPr>
              <a:t>扩充的数据类型</a:t>
            </a:r>
            <a:r>
              <a:rPr lang="zh-CN" altLang="en-US" sz="2400" b="1" dirty="0">
                <a:solidFill>
                  <a:srgbClr val="000000"/>
                </a:solidFill>
              </a:rPr>
              <a:t>，用于访问</a:t>
            </a:r>
            <a:r>
              <a:rPr lang="en-US" altLang="zh-CN" sz="2400" b="1" dirty="0">
                <a:solidFill>
                  <a:srgbClr val="000000"/>
                </a:solidFill>
              </a:rPr>
              <a:t>MCS-51</a:t>
            </a:r>
            <a:r>
              <a:rPr lang="zh-CN" altLang="en-US" sz="2400" b="1" dirty="0">
                <a:solidFill>
                  <a:srgbClr val="000000"/>
                </a:solidFill>
              </a:rPr>
              <a:t>单片机中的特殊功能寄存器数据，</a:t>
            </a:r>
            <a:r>
              <a:rPr lang="zh-CN" altLang="en-US" sz="2400" b="1" dirty="0">
                <a:solidFill>
                  <a:srgbClr val="3333CC"/>
                </a:solidFill>
              </a:rPr>
              <a:t>它分</a:t>
            </a:r>
            <a:r>
              <a:rPr lang="en-US" altLang="zh-CN" sz="2400" b="1" dirty="0" err="1">
                <a:solidFill>
                  <a:srgbClr val="3333CC"/>
                </a:solidFill>
              </a:rPr>
              <a:t>sfr</a:t>
            </a:r>
            <a:r>
              <a:rPr lang="zh-CN" altLang="en-US" sz="2400" b="1" dirty="0">
                <a:solidFill>
                  <a:srgbClr val="3333CC"/>
                </a:solidFill>
              </a:rPr>
              <a:t>和</a:t>
            </a:r>
            <a:r>
              <a:rPr lang="en-US" altLang="zh-CN" sz="2400" b="1" dirty="0">
                <a:solidFill>
                  <a:srgbClr val="3333CC"/>
                </a:solidFill>
              </a:rPr>
              <a:t>sfr16</a:t>
            </a:r>
            <a:r>
              <a:rPr lang="zh-CN" altLang="en-US" sz="2400" b="1" dirty="0">
                <a:solidFill>
                  <a:srgbClr val="3333CC"/>
                </a:solidFill>
              </a:rPr>
              <a:t>两种类型</a:t>
            </a:r>
            <a:r>
              <a:rPr lang="zh-CN" altLang="en-US" sz="2400" b="1" dirty="0">
                <a:solidFill>
                  <a:srgbClr val="000000"/>
                </a:solidFill>
              </a:rPr>
              <a:t>。其中：</a:t>
            </a:r>
          </a:p>
          <a:p>
            <a:pPr eaLnBrk="1" hangingPunct="1">
              <a:lnSpc>
                <a:spcPct val="120000"/>
              </a:lnSpc>
              <a:spcBef>
                <a:spcPct val="15000"/>
              </a:spcBef>
              <a:buClrTx/>
              <a:buFontTx/>
              <a:buNone/>
            </a:pPr>
            <a:r>
              <a:rPr lang="zh-CN" altLang="en-US" sz="2400" b="1" dirty="0">
                <a:solidFill>
                  <a:srgbClr val="000000"/>
                </a:solidFill>
              </a:rPr>
              <a:t>     </a:t>
            </a:r>
            <a:r>
              <a:rPr lang="en-US" altLang="zh-CN" sz="2400" b="1" dirty="0" err="1">
                <a:solidFill>
                  <a:srgbClr val="000000"/>
                </a:solidFill>
              </a:rPr>
              <a:t>sfr</a:t>
            </a:r>
            <a:r>
              <a:rPr lang="zh-CN" altLang="en-US" sz="2400" b="1" dirty="0">
                <a:solidFill>
                  <a:srgbClr val="000000"/>
                </a:solidFill>
              </a:rPr>
              <a:t>为</a:t>
            </a:r>
            <a:r>
              <a:rPr lang="zh-CN" altLang="en-US" sz="2400" b="1" dirty="0">
                <a:solidFill>
                  <a:srgbClr val="3333CC"/>
                </a:solidFill>
              </a:rPr>
              <a:t>字节型特殊功能寄存器类型</a:t>
            </a:r>
            <a:r>
              <a:rPr lang="zh-CN" altLang="en-US" sz="2400" b="1" dirty="0">
                <a:solidFill>
                  <a:srgbClr val="000000"/>
                </a:solidFill>
              </a:rPr>
              <a:t>，</a:t>
            </a:r>
            <a:r>
              <a:rPr lang="zh-CN" altLang="en-US" sz="2400" b="1" dirty="0">
                <a:solidFill>
                  <a:srgbClr val="3333CC"/>
                </a:solidFill>
              </a:rPr>
              <a:t>占一个内存单元</a:t>
            </a:r>
            <a:r>
              <a:rPr lang="zh-CN" altLang="en-US" sz="2400" b="1" dirty="0">
                <a:solidFill>
                  <a:srgbClr val="000000"/>
                </a:solidFill>
              </a:rPr>
              <a:t>，其取值范围是</a:t>
            </a:r>
            <a:r>
              <a:rPr lang="en-US" altLang="zh-CN" sz="2400" b="1" dirty="0" smtClean="0">
                <a:solidFill>
                  <a:srgbClr val="000000"/>
                </a:solidFill>
              </a:rPr>
              <a:t>0~255</a:t>
            </a:r>
            <a:r>
              <a:rPr lang="zh-CN" altLang="en-US" sz="2400" b="1" dirty="0" smtClean="0">
                <a:solidFill>
                  <a:srgbClr val="000000"/>
                </a:solidFill>
              </a:rPr>
              <a:t>，利用</a:t>
            </a:r>
            <a:r>
              <a:rPr lang="zh-CN" altLang="en-US" sz="2400" b="1" dirty="0">
                <a:solidFill>
                  <a:srgbClr val="000000"/>
                </a:solidFill>
              </a:rPr>
              <a:t>它可以访问</a:t>
            </a:r>
            <a:r>
              <a:rPr lang="en-US" altLang="zh-CN" sz="2400" b="1" dirty="0">
                <a:solidFill>
                  <a:srgbClr val="000000"/>
                </a:solidFill>
              </a:rPr>
              <a:t>MCS-51</a:t>
            </a:r>
            <a:r>
              <a:rPr lang="zh-CN" altLang="en-US" sz="2400" b="1" dirty="0">
                <a:solidFill>
                  <a:srgbClr val="000000"/>
                </a:solidFill>
              </a:rPr>
              <a:t>内部的所有特殊功能</a:t>
            </a:r>
            <a:r>
              <a:rPr lang="zh-CN" altLang="en-US" sz="2400" b="1" dirty="0" smtClean="0">
                <a:solidFill>
                  <a:srgbClr val="000000"/>
                </a:solidFill>
              </a:rPr>
              <a:t>寄存器。例如，</a:t>
            </a:r>
            <a:r>
              <a:rPr lang="en-US" altLang="zh-CN" sz="2400" b="1" dirty="0" err="1" smtClean="0">
                <a:solidFill>
                  <a:srgbClr val="000000"/>
                </a:solidFill>
              </a:rPr>
              <a:t>sft</a:t>
            </a:r>
            <a:r>
              <a:rPr lang="en-US" altLang="zh-CN" sz="2400" b="1" dirty="0" smtClean="0">
                <a:solidFill>
                  <a:srgbClr val="000000"/>
                </a:solidFill>
              </a:rPr>
              <a:t>  P0=80H</a:t>
            </a:r>
            <a:r>
              <a:rPr lang="zh-CN" altLang="en-US" sz="2400" b="1" dirty="0" smtClean="0">
                <a:solidFill>
                  <a:srgbClr val="000000"/>
                </a:solidFill>
              </a:rPr>
              <a:t>；</a:t>
            </a:r>
            <a:endParaRPr lang="zh-CN" altLang="en-US" sz="2400" b="1" dirty="0">
              <a:solidFill>
                <a:srgbClr val="000000"/>
              </a:solidFill>
            </a:endParaRPr>
          </a:p>
          <a:p>
            <a:pPr eaLnBrk="1" hangingPunct="1">
              <a:lnSpc>
                <a:spcPct val="120000"/>
              </a:lnSpc>
              <a:spcBef>
                <a:spcPct val="15000"/>
              </a:spcBef>
              <a:buClrTx/>
              <a:buFontTx/>
              <a:buNone/>
            </a:pPr>
            <a:r>
              <a:rPr lang="zh-CN" altLang="en-US" sz="2400" b="1" dirty="0">
                <a:solidFill>
                  <a:srgbClr val="000000"/>
                </a:solidFill>
              </a:rPr>
              <a:t>     </a:t>
            </a:r>
            <a:r>
              <a:rPr lang="en-US" altLang="zh-CN" sz="2400" b="1" dirty="0">
                <a:solidFill>
                  <a:srgbClr val="000000"/>
                </a:solidFill>
              </a:rPr>
              <a:t>sfr16</a:t>
            </a:r>
            <a:r>
              <a:rPr lang="zh-CN" altLang="en-US" sz="2400" b="1" dirty="0">
                <a:solidFill>
                  <a:srgbClr val="000000"/>
                </a:solidFill>
              </a:rPr>
              <a:t>为</a:t>
            </a:r>
            <a:r>
              <a:rPr lang="zh-CN" altLang="en-US" sz="2400" b="1" dirty="0">
                <a:solidFill>
                  <a:srgbClr val="3333CC"/>
                </a:solidFill>
              </a:rPr>
              <a:t>双字节型特殊功能寄存器类型</a:t>
            </a:r>
            <a:r>
              <a:rPr lang="zh-CN" altLang="en-US" sz="2400" b="1" dirty="0">
                <a:solidFill>
                  <a:srgbClr val="000000"/>
                </a:solidFill>
              </a:rPr>
              <a:t>，</a:t>
            </a:r>
            <a:r>
              <a:rPr lang="zh-CN" altLang="en-US" sz="2400" b="1" dirty="0">
                <a:solidFill>
                  <a:srgbClr val="3333CC"/>
                </a:solidFill>
              </a:rPr>
              <a:t>占用两个字节单元</a:t>
            </a:r>
            <a:r>
              <a:rPr lang="zh-CN" altLang="en-US" sz="2400" b="1" dirty="0">
                <a:solidFill>
                  <a:srgbClr val="000000"/>
                </a:solidFill>
              </a:rPr>
              <a:t>，其取值范围是</a:t>
            </a:r>
            <a:r>
              <a:rPr lang="en-US" altLang="zh-CN" sz="2400" b="1" dirty="0" smtClean="0">
                <a:solidFill>
                  <a:srgbClr val="000000"/>
                </a:solidFill>
              </a:rPr>
              <a:t>0~65535</a:t>
            </a:r>
            <a:r>
              <a:rPr lang="zh-CN" altLang="en-US" sz="2400" b="1" dirty="0" smtClean="0">
                <a:solidFill>
                  <a:srgbClr val="000000"/>
                </a:solidFill>
              </a:rPr>
              <a:t>，利用</a:t>
            </a:r>
            <a:r>
              <a:rPr lang="zh-CN" altLang="en-US" sz="2400" b="1" dirty="0">
                <a:solidFill>
                  <a:srgbClr val="000000"/>
                </a:solidFill>
              </a:rPr>
              <a:t>它可以访问</a:t>
            </a:r>
            <a:r>
              <a:rPr lang="en-US" altLang="zh-CN" sz="2400" b="1" dirty="0">
                <a:solidFill>
                  <a:srgbClr val="000000"/>
                </a:solidFill>
              </a:rPr>
              <a:t>MCS-51</a:t>
            </a:r>
            <a:r>
              <a:rPr lang="zh-CN" altLang="en-US" sz="2400" b="1" dirty="0">
                <a:solidFill>
                  <a:srgbClr val="000000"/>
                </a:solidFill>
              </a:rPr>
              <a:t>内部的所有两个字节的特殊功能寄存器。</a:t>
            </a:r>
          </a:p>
          <a:p>
            <a:pPr eaLnBrk="1" hangingPunct="1">
              <a:lnSpc>
                <a:spcPct val="120000"/>
              </a:lnSpc>
              <a:spcBef>
                <a:spcPct val="15000"/>
              </a:spcBef>
              <a:buClrTx/>
              <a:buFontTx/>
              <a:buNone/>
            </a:pPr>
            <a:r>
              <a:rPr lang="zh-CN" altLang="en-US" sz="2400" b="1" dirty="0">
                <a:solidFill>
                  <a:srgbClr val="000000"/>
                </a:solidFill>
              </a:rPr>
              <a:t>    在</a:t>
            </a:r>
            <a:r>
              <a:rPr lang="en-US" altLang="zh-CN" sz="2400" b="1" dirty="0">
                <a:solidFill>
                  <a:srgbClr val="000000"/>
                </a:solidFill>
              </a:rPr>
              <a:t>C51</a:t>
            </a:r>
            <a:r>
              <a:rPr lang="zh-CN" altLang="en-US" sz="2400" b="1" dirty="0">
                <a:solidFill>
                  <a:srgbClr val="000000"/>
                </a:solidFill>
              </a:rPr>
              <a:t>中对特殊功能寄存器的访问必须</a:t>
            </a:r>
            <a:r>
              <a:rPr lang="zh-CN" altLang="en-US" sz="2400" b="1" dirty="0">
                <a:solidFill>
                  <a:srgbClr val="0000FF"/>
                </a:solidFill>
              </a:rPr>
              <a:t>先用</a:t>
            </a:r>
            <a:r>
              <a:rPr lang="en-US" altLang="zh-CN" sz="2400" b="1" dirty="0" err="1">
                <a:solidFill>
                  <a:srgbClr val="0000FF"/>
                </a:solidFill>
              </a:rPr>
              <a:t>sfr</a:t>
            </a:r>
            <a:r>
              <a:rPr lang="zh-CN" altLang="en-US" sz="2400" b="1" dirty="0">
                <a:solidFill>
                  <a:srgbClr val="0000FF"/>
                </a:solidFill>
              </a:rPr>
              <a:t>或</a:t>
            </a:r>
            <a:r>
              <a:rPr lang="en-US" altLang="zh-CN" sz="2400" b="1" dirty="0">
                <a:solidFill>
                  <a:srgbClr val="0000FF"/>
                </a:solidFill>
              </a:rPr>
              <a:t>sfr16</a:t>
            </a:r>
            <a:r>
              <a:rPr lang="zh-CN" altLang="en-US" sz="2400" b="1" dirty="0">
                <a:solidFill>
                  <a:srgbClr val="0000FF"/>
                </a:solidFill>
              </a:rPr>
              <a:t>进行声明。</a:t>
            </a:r>
          </a:p>
        </p:txBody>
      </p:sp>
      <p:sp>
        <p:nvSpPr>
          <p:cNvPr id="2" name="页脚占位符 1"/>
          <p:cNvSpPr>
            <a:spLocks noGrp="1"/>
          </p:cNvSpPr>
          <p:nvPr>
            <p:ph type="ftr" sz="quarter" idx="10"/>
          </p:nvPr>
        </p:nvSpPr>
        <p:spPr/>
        <p:txBody>
          <a:bodyPr/>
          <a:lstStyle/>
          <a:p>
            <a:pPr>
              <a:defRPr/>
            </a:pPr>
            <a:fld id="{131C0813-3775-4753-AC25-601CA5B41BCC}" type="slidenum">
              <a:rPr lang="en-US" altLang="zh-CN" smtClean="0">
                <a:solidFill>
                  <a:srgbClr val="000000"/>
                </a:solidFill>
              </a:rPr>
              <a:pPr>
                <a:defRPr/>
              </a:pPr>
              <a:t>55</a:t>
            </a:fld>
            <a:endParaRPr lang="en-US" altLang="zh-CN" dirty="0">
              <a:solidFill>
                <a:srgbClr val="000000"/>
              </a:solidFill>
            </a:endParaRPr>
          </a:p>
        </p:txBody>
      </p:sp>
    </p:spTree>
    <p:extLst>
      <p:ext uri="{BB962C8B-B14F-4D97-AF65-F5344CB8AC3E}">
        <p14:creationId xmlns:p14="http://schemas.microsoft.com/office/powerpoint/2010/main" val="35709916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65E7DCEF-F8EF-4A44-8E40-3C3E1EEA14A9}" type="slidenum">
              <a:rPr lang="en-US" altLang="zh-CN" sz="1000">
                <a:solidFill>
                  <a:srgbClr val="000000"/>
                </a:solidFill>
              </a:rPr>
              <a:pPr>
                <a:spcBef>
                  <a:spcPct val="0"/>
                </a:spcBef>
                <a:buClrTx/>
                <a:buFontTx/>
                <a:buNone/>
              </a:pPr>
              <a:t>56</a:t>
            </a:fld>
            <a:endParaRPr lang="en-US" altLang="zh-CN" sz="1000" dirty="0">
              <a:solidFill>
                <a:srgbClr val="000000"/>
              </a:solidFill>
            </a:endParaRPr>
          </a:p>
        </p:txBody>
      </p:sp>
      <p:sp>
        <p:nvSpPr>
          <p:cNvPr id="18435" name="Rectangle 1026"/>
          <p:cNvSpPr>
            <a:spLocks noChangeArrowheads="1"/>
          </p:cNvSpPr>
          <p:nvPr/>
        </p:nvSpPr>
        <p:spPr bwMode="auto">
          <a:xfrm>
            <a:off x="179512" y="620688"/>
            <a:ext cx="8784976" cy="4930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0000"/>
              </a:lnSpc>
              <a:spcBef>
                <a:spcPct val="50000"/>
              </a:spcBef>
              <a:buClrTx/>
              <a:buFontTx/>
              <a:buNone/>
            </a:pPr>
            <a:r>
              <a:rPr lang="en-US" altLang="zh-CN" sz="2600" b="1" dirty="0" smtClean="0">
                <a:solidFill>
                  <a:srgbClr val="9900FF"/>
                </a:solidFill>
              </a:rPr>
              <a:t>     7</a:t>
            </a:r>
            <a:r>
              <a:rPr lang="zh-CN" altLang="en-US" sz="2600" b="1" dirty="0">
                <a:solidFill>
                  <a:srgbClr val="9900FF"/>
                </a:solidFill>
              </a:rPr>
              <a:t>．位类型</a:t>
            </a:r>
          </a:p>
          <a:p>
            <a:pPr eaLnBrk="1" hangingPunct="1">
              <a:lnSpc>
                <a:spcPct val="120000"/>
              </a:lnSpc>
              <a:spcBef>
                <a:spcPct val="50000"/>
              </a:spcBef>
              <a:buClrTx/>
              <a:buFontTx/>
              <a:buNone/>
            </a:pPr>
            <a:r>
              <a:rPr lang="zh-CN" altLang="en-US" sz="2400" b="1" dirty="0">
                <a:solidFill>
                  <a:srgbClr val="000000"/>
                </a:solidFill>
              </a:rPr>
              <a:t>       </a:t>
            </a:r>
            <a:r>
              <a:rPr lang="zh-CN" altLang="en-US" sz="2400" b="1" dirty="0" smtClean="0">
                <a:solidFill>
                  <a:srgbClr val="000000"/>
                </a:solidFill>
              </a:rPr>
              <a:t>位类型也</a:t>
            </a:r>
            <a:r>
              <a:rPr lang="zh-CN" altLang="en-US" sz="2400" b="1" dirty="0">
                <a:solidFill>
                  <a:srgbClr val="000000"/>
                </a:solidFill>
              </a:rPr>
              <a:t>是</a:t>
            </a:r>
            <a:r>
              <a:rPr lang="en-US" altLang="zh-CN" sz="2400" b="1" dirty="0">
                <a:solidFill>
                  <a:srgbClr val="000000"/>
                </a:solidFill>
              </a:rPr>
              <a:t>C51</a:t>
            </a:r>
            <a:r>
              <a:rPr lang="zh-CN" altLang="en-US" sz="2400" b="1" dirty="0">
                <a:solidFill>
                  <a:srgbClr val="000000"/>
                </a:solidFill>
              </a:rPr>
              <a:t>中扩充的数据类型，用于</a:t>
            </a:r>
            <a:r>
              <a:rPr lang="zh-CN" altLang="en-US" sz="2400" b="1" dirty="0">
                <a:solidFill>
                  <a:srgbClr val="3333CC"/>
                </a:solidFill>
              </a:rPr>
              <a:t>访问</a:t>
            </a:r>
            <a:r>
              <a:rPr lang="en-US" altLang="zh-CN" sz="2400" b="1" dirty="0">
                <a:solidFill>
                  <a:srgbClr val="3333CC"/>
                </a:solidFill>
              </a:rPr>
              <a:t>MCS-51</a:t>
            </a:r>
            <a:r>
              <a:rPr lang="zh-CN" altLang="en-US" sz="2400" b="1" dirty="0">
                <a:solidFill>
                  <a:srgbClr val="3333CC"/>
                </a:solidFill>
              </a:rPr>
              <a:t>单片机中的可寻址的位单元</a:t>
            </a:r>
            <a:r>
              <a:rPr lang="zh-CN" altLang="en-US" sz="2400" b="1" dirty="0">
                <a:solidFill>
                  <a:srgbClr val="000000"/>
                </a:solidFill>
              </a:rPr>
              <a:t>。在</a:t>
            </a:r>
            <a:r>
              <a:rPr lang="en-US" altLang="zh-CN" sz="2400" b="1" dirty="0">
                <a:solidFill>
                  <a:srgbClr val="000000"/>
                </a:solidFill>
              </a:rPr>
              <a:t>C51</a:t>
            </a:r>
            <a:r>
              <a:rPr lang="zh-CN" altLang="en-US" sz="2400" b="1" dirty="0">
                <a:solidFill>
                  <a:srgbClr val="000000"/>
                </a:solidFill>
              </a:rPr>
              <a:t>中，支持两种位类型：</a:t>
            </a:r>
            <a:r>
              <a:rPr lang="en-US" altLang="zh-CN" sz="2400" b="1" dirty="0">
                <a:solidFill>
                  <a:srgbClr val="0000FF"/>
                </a:solidFill>
              </a:rPr>
              <a:t>bit</a:t>
            </a:r>
            <a:r>
              <a:rPr lang="zh-CN" altLang="en-US" sz="2400" b="1" dirty="0">
                <a:solidFill>
                  <a:srgbClr val="0000FF"/>
                </a:solidFill>
              </a:rPr>
              <a:t>型和</a:t>
            </a:r>
            <a:r>
              <a:rPr lang="en-US" altLang="zh-CN" sz="2400" b="1" dirty="0" err="1">
                <a:solidFill>
                  <a:srgbClr val="0000FF"/>
                </a:solidFill>
              </a:rPr>
              <a:t>sbit</a:t>
            </a:r>
            <a:r>
              <a:rPr lang="zh-CN" altLang="en-US" sz="2400" b="1" dirty="0">
                <a:solidFill>
                  <a:srgbClr val="0000FF"/>
                </a:solidFill>
              </a:rPr>
              <a:t>型</a:t>
            </a:r>
            <a:r>
              <a:rPr lang="zh-CN" altLang="en-US" sz="2400" b="1" dirty="0">
                <a:solidFill>
                  <a:srgbClr val="000000"/>
                </a:solidFill>
              </a:rPr>
              <a:t>。它们在内存中都只占一个二进制位，其值可以是“</a:t>
            </a:r>
            <a:r>
              <a:rPr lang="en-US" altLang="zh-CN" sz="2400" b="1" dirty="0">
                <a:solidFill>
                  <a:srgbClr val="000000"/>
                </a:solidFill>
              </a:rPr>
              <a:t>1”</a:t>
            </a:r>
            <a:r>
              <a:rPr lang="zh-CN" altLang="en-US" sz="2400" b="1" dirty="0">
                <a:solidFill>
                  <a:srgbClr val="000000"/>
                </a:solidFill>
              </a:rPr>
              <a:t>或“</a:t>
            </a:r>
            <a:r>
              <a:rPr lang="en-US" altLang="zh-CN" sz="2400" b="1" dirty="0">
                <a:solidFill>
                  <a:srgbClr val="000000"/>
                </a:solidFill>
              </a:rPr>
              <a:t>0”</a:t>
            </a:r>
            <a:r>
              <a:rPr lang="zh-CN" altLang="en-US" sz="2400" b="1" dirty="0">
                <a:solidFill>
                  <a:srgbClr val="000000"/>
                </a:solidFill>
              </a:rPr>
              <a:t>。</a:t>
            </a:r>
          </a:p>
          <a:p>
            <a:pPr eaLnBrk="1" hangingPunct="1">
              <a:lnSpc>
                <a:spcPct val="120000"/>
              </a:lnSpc>
              <a:spcBef>
                <a:spcPct val="50000"/>
              </a:spcBef>
              <a:buClrTx/>
              <a:buFontTx/>
              <a:buNone/>
            </a:pPr>
            <a:r>
              <a:rPr lang="zh-CN" altLang="en-US" sz="2400" b="1" dirty="0">
                <a:solidFill>
                  <a:srgbClr val="000000"/>
                </a:solidFill>
              </a:rPr>
              <a:t>       其中：</a:t>
            </a:r>
            <a:r>
              <a:rPr lang="zh-CN" altLang="en-US" sz="2400" b="1" dirty="0">
                <a:solidFill>
                  <a:srgbClr val="3333CC"/>
                </a:solidFill>
              </a:rPr>
              <a:t>用</a:t>
            </a:r>
            <a:r>
              <a:rPr lang="en-US" altLang="zh-CN" sz="2400" b="1" dirty="0">
                <a:solidFill>
                  <a:srgbClr val="3333CC"/>
                </a:solidFill>
              </a:rPr>
              <a:t>bit</a:t>
            </a:r>
            <a:r>
              <a:rPr lang="zh-CN" altLang="en-US" sz="2400" b="1" dirty="0">
                <a:solidFill>
                  <a:srgbClr val="3333CC"/>
                </a:solidFill>
              </a:rPr>
              <a:t>定义</a:t>
            </a:r>
            <a:r>
              <a:rPr lang="zh-CN" altLang="en-US" sz="2400" b="1" dirty="0">
                <a:solidFill>
                  <a:srgbClr val="000000"/>
                </a:solidFill>
              </a:rPr>
              <a:t>的位变量在</a:t>
            </a:r>
            <a:r>
              <a:rPr lang="en-US" altLang="zh-CN" sz="2400" b="1" dirty="0">
                <a:solidFill>
                  <a:srgbClr val="000000"/>
                </a:solidFill>
              </a:rPr>
              <a:t>C51</a:t>
            </a:r>
            <a:r>
              <a:rPr lang="zh-CN" altLang="en-US" sz="2400" b="1" dirty="0">
                <a:solidFill>
                  <a:srgbClr val="000000"/>
                </a:solidFill>
              </a:rPr>
              <a:t>编译器编译时，在不同的时候位地址</a:t>
            </a:r>
            <a:r>
              <a:rPr lang="zh-CN" altLang="en-US" sz="2400" b="1" dirty="0">
                <a:solidFill>
                  <a:srgbClr val="3333CC"/>
                </a:solidFill>
              </a:rPr>
              <a:t>是可以变化的</a:t>
            </a:r>
            <a:r>
              <a:rPr lang="zh-CN" altLang="en-US" sz="2400" b="1" dirty="0">
                <a:solidFill>
                  <a:srgbClr val="000000"/>
                </a:solidFill>
              </a:rPr>
              <a:t>，</a:t>
            </a:r>
            <a:r>
              <a:rPr lang="zh-CN" altLang="en-US" sz="2400" b="1" dirty="0">
                <a:solidFill>
                  <a:srgbClr val="3333CC"/>
                </a:solidFill>
              </a:rPr>
              <a:t>而用</a:t>
            </a:r>
            <a:r>
              <a:rPr lang="en-US" altLang="zh-CN" sz="2400" b="1" dirty="0" err="1">
                <a:solidFill>
                  <a:srgbClr val="3333CC"/>
                </a:solidFill>
              </a:rPr>
              <a:t>sbit</a:t>
            </a:r>
            <a:r>
              <a:rPr lang="zh-CN" altLang="en-US" sz="2400" b="1" dirty="0">
                <a:solidFill>
                  <a:srgbClr val="000000"/>
                </a:solidFill>
              </a:rPr>
              <a:t>定义的位变量必须与</a:t>
            </a:r>
            <a:r>
              <a:rPr lang="en-US" altLang="zh-CN" sz="2400" b="1" dirty="0">
                <a:solidFill>
                  <a:srgbClr val="000000"/>
                </a:solidFill>
              </a:rPr>
              <a:t>MCS-51</a:t>
            </a:r>
            <a:r>
              <a:rPr lang="zh-CN" altLang="en-US" sz="2400" b="1" dirty="0">
                <a:solidFill>
                  <a:srgbClr val="000000"/>
                </a:solidFill>
              </a:rPr>
              <a:t>单片机的一个可以寻址位单元或可位寻址的字节单元中的某一位联系在一起，在</a:t>
            </a:r>
            <a:r>
              <a:rPr lang="en-US" altLang="zh-CN" sz="2400" b="1" dirty="0">
                <a:solidFill>
                  <a:srgbClr val="000000"/>
                </a:solidFill>
              </a:rPr>
              <a:t>C51</a:t>
            </a:r>
            <a:r>
              <a:rPr lang="zh-CN" altLang="en-US" sz="2400" b="1" dirty="0">
                <a:solidFill>
                  <a:srgbClr val="000000"/>
                </a:solidFill>
              </a:rPr>
              <a:t>编译器编译时，其</a:t>
            </a:r>
            <a:r>
              <a:rPr lang="zh-CN" altLang="en-US" sz="2400" b="1" dirty="0">
                <a:solidFill>
                  <a:srgbClr val="3333CC"/>
                </a:solidFill>
              </a:rPr>
              <a:t>对应的位地址是不可变化的</a:t>
            </a:r>
            <a:r>
              <a:rPr lang="zh-CN" altLang="en-US" sz="2400" b="1" dirty="0" smtClean="0">
                <a:solidFill>
                  <a:srgbClr val="3333CC"/>
                </a:solidFill>
              </a:rPr>
              <a:t>。例如，</a:t>
            </a:r>
            <a:r>
              <a:rPr lang="en-US" altLang="zh-CN" sz="2400" b="1" dirty="0" err="1" smtClean="0">
                <a:solidFill>
                  <a:srgbClr val="000000"/>
                </a:solidFill>
              </a:rPr>
              <a:t>sbit</a:t>
            </a:r>
            <a:r>
              <a:rPr lang="en-US" altLang="zh-CN" sz="2400" b="1" dirty="0" smtClean="0">
                <a:solidFill>
                  <a:srgbClr val="000000"/>
                </a:solidFill>
              </a:rPr>
              <a:t>  FLAG1=P0^1</a:t>
            </a:r>
            <a:r>
              <a:rPr lang="zh-CN" altLang="en-US" sz="2400" b="1" dirty="0" smtClean="0">
                <a:solidFill>
                  <a:srgbClr val="000000"/>
                </a:solidFill>
              </a:rPr>
              <a:t>。</a:t>
            </a:r>
            <a:endParaRPr lang="zh-CN" altLang="en-US" sz="2400" b="1" dirty="0">
              <a:solidFill>
                <a:srgbClr val="000000"/>
              </a:solidFill>
            </a:endParaRPr>
          </a:p>
        </p:txBody>
      </p:sp>
      <p:sp>
        <p:nvSpPr>
          <p:cNvPr id="2" name="页脚占位符 1"/>
          <p:cNvSpPr>
            <a:spLocks noGrp="1"/>
          </p:cNvSpPr>
          <p:nvPr>
            <p:ph type="ftr" sz="quarter" idx="10"/>
          </p:nvPr>
        </p:nvSpPr>
        <p:spPr/>
        <p:txBody>
          <a:bodyPr/>
          <a:lstStyle/>
          <a:p>
            <a:pPr>
              <a:defRPr/>
            </a:pPr>
            <a:fld id="{374072C6-AF85-4203-BEDA-35C3B1D64854}" type="slidenum">
              <a:rPr lang="en-US" altLang="zh-CN" smtClean="0">
                <a:solidFill>
                  <a:srgbClr val="000000"/>
                </a:solidFill>
              </a:rPr>
              <a:pPr>
                <a:defRPr/>
              </a:pPr>
              <a:t>56</a:t>
            </a:fld>
            <a:endParaRPr lang="en-US" altLang="zh-CN" dirty="0">
              <a:solidFill>
                <a:srgbClr val="000000"/>
              </a:solidFill>
            </a:endParaRPr>
          </a:p>
        </p:txBody>
      </p:sp>
    </p:spTree>
    <p:extLst>
      <p:ext uri="{BB962C8B-B14F-4D97-AF65-F5344CB8AC3E}">
        <p14:creationId xmlns:p14="http://schemas.microsoft.com/office/powerpoint/2010/main" val="22587300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42E5A174-36B4-4B37-BDA1-C8FBCF5AB5D1}" type="slidenum">
              <a:rPr lang="en-US" altLang="zh-CN" sz="1000">
                <a:solidFill>
                  <a:srgbClr val="000000"/>
                </a:solidFill>
              </a:rPr>
              <a:pPr>
                <a:spcBef>
                  <a:spcPct val="0"/>
                </a:spcBef>
                <a:buClrTx/>
                <a:buFontTx/>
                <a:buNone/>
              </a:pPr>
              <a:t>57</a:t>
            </a:fld>
            <a:endParaRPr lang="en-US" altLang="zh-CN" sz="1000">
              <a:solidFill>
                <a:srgbClr val="000000"/>
              </a:solidFill>
            </a:endParaRPr>
          </a:p>
        </p:txBody>
      </p:sp>
      <p:graphicFrame>
        <p:nvGraphicFramePr>
          <p:cNvPr id="12527" name="Group 239"/>
          <p:cNvGraphicFramePr>
            <a:graphicFrameLocks noGrp="1"/>
          </p:cNvGraphicFramePr>
          <p:nvPr>
            <p:extLst>
              <p:ext uri="{D42A27DB-BD31-4B8C-83A1-F6EECF244321}">
                <p14:modId xmlns:p14="http://schemas.microsoft.com/office/powerpoint/2010/main" val="876373417"/>
              </p:ext>
            </p:extLst>
          </p:nvPr>
        </p:nvGraphicFramePr>
        <p:xfrm>
          <a:off x="533400" y="914400"/>
          <a:ext cx="8153400" cy="5334000"/>
        </p:xfrm>
        <a:graphic>
          <a:graphicData uri="http://schemas.openxmlformats.org/drawingml/2006/table">
            <a:tbl>
              <a:tblPr/>
              <a:tblGrid>
                <a:gridCol w="2144713"/>
                <a:gridCol w="1665287"/>
                <a:gridCol w="4343400"/>
              </a:tblGrid>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基本数据类型</a:t>
                      </a:r>
                      <a:endParaRPr kumimoji="0" lang="zh-CN" altLang="en-US" sz="2000" b="1" i="0" u="none" strike="noStrike" cap="none" normalizeH="0" baseline="0" dirty="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长度</a:t>
                      </a:r>
                      <a:endParaRPr kumimoji="0" lang="zh-CN" altLang="en-US"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取值范围</a:t>
                      </a:r>
                      <a:endParaRPr kumimoji="0" lang="zh-CN" altLang="en-US"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unsigned char</a:t>
                      </a:r>
                      <a:endParaRPr kumimoji="0" lang="en-US" altLang="zh-CN" sz="2000" b="1" i="0" u="none" strike="noStrike" cap="none" normalizeH="0" baseline="0" dirty="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1</a:t>
                      </a:r>
                      <a:r>
                        <a:rPr kumimoji="0" lang="zh-CN" altLang="en-US"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字节</a:t>
                      </a:r>
                      <a:endParaRPr kumimoji="0" lang="zh-CN" altLang="en-US"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0~255</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signed char</a:t>
                      </a:r>
                      <a:endParaRPr kumimoji="0" lang="en-US" altLang="zh-CN" sz="2000" b="1" i="0" u="none" strike="noStrike" cap="none" normalizeH="0" baseline="0" dirty="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1</a:t>
                      </a:r>
                      <a:r>
                        <a:rPr kumimoji="0" lang="zh-CN" altLang="en-US"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字节</a:t>
                      </a:r>
                      <a:endParaRPr kumimoji="0" lang="zh-CN" altLang="en-US"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-128~+127</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unsigned </a:t>
                      </a:r>
                      <a:r>
                        <a:rPr kumimoji="0" lang="en-US" altLang="zh-CN" sz="2000" b="1" i="0" u="none" strike="noStrike" cap="none" normalizeH="0" baseline="0" dirty="0" err="1" smtClean="0">
                          <a:ln>
                            <a:noFill/>
                          </a:ln>
                          <a:solidFill>
                            <a:schemeClr val="tx1"/>
                          </a:solidFill>
                          <a:effectLst/>
                          <a:latin typeface="Times New Roman" pitchFamily="18" charset="0"/>
                          <a:ea typeface="宋体" pitchFamily="2" charset="-122"/>
                          <a:cs typeface="Times New Roman" pitchFamily="18" charset="0"/>
                        </a:rPr>
                        <a:t>int</a:t>
                      </a:r>
                      <a:endParaRPr kumimoji="0" lang="en-US" altLang="zh-CN" sz="2000" b="1" i="0" u="none" strike="noStrike" cap="none" normalizeH="0" baseline="0" dirty="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2</a:t>
                      </a:r>
                      <a:r>
                        <a:rPr kumimoji="0" lang="zh-CN" altLang="en-US"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字节</a:t>
                      </a:r>
                      <a:endParaRPr kumimoji="0" lang="zh-CN" altLang="en-US"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0~65535</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signed </a:t>
                      </a:r>
                      <a:r>
                        <a:rPr kumimoji="0" lang="en-US" altLang="zh-CN" sz="2000" b="1" i="0" u="none" strike="noStrike" cap="none" normalizeH="0" baseline="0" dirty="0" err="1" smtClean="0">
                          <a:ln>
                            <a:noFill/>
                          </a:ln>
                          <a:solidFill>
                            <a:schemeClr val="tx1"/>
                          </a:solidFill>
                          <a:effectLst/>
                          <a:latin typeface="Times New Roman" pitchFamily="18" charset="0"/>
                          <a:ea typeface="宋体" pitchFamily="2" charset="-122"/>
                          <a:cs typeface="Times New Roman" pitchFamily="18" charset="0"/>
                        </a:rPr>
                        <a:t>int</a:t>
                      </a:r>
                      <a:endParaRPr kumimoji="0" lang="en-US" altLang="zh-CN" sz="2000" b="1" i="0" u="none" strike="noStrike" cap="none" normalizeH="0" baseline="0" dirty="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2</a:t>
                      </a:r>
                      <a:r>
                        <a:rPr kumimoji="0" lang="zh-CN" altLang="en-US"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字节</a:t>
                      </a:r>
                      <a:endParaRPr kumimoji="0" lang="zh-CN" altLang="en-US"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-32768~+32767</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unsigned long</a:t>
                      </a:r>
                      <a:endParaRPr kumimoji="0" lang="en-US" altLang="zh-CN" sz="2000" b="1" i="0" u="none" strike="noStrike" cap="none" normalizeH="0" baseline="0" dirty="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4</a:t>
                      </a:r>
                      <a:r>
                        <a:rPr kumimoji="0" lang="zh-CN" altLang="en-US"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字节</a:t>
                      </a:r>
                      <a:endParaRPr kumimoji="0" lang="zh-CN" altLang="en-US" sz="20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0~4294967295</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signed long</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4</a:t>
                      </a:r>
                      <a:r>
                        <a:rPr kumimoji="0" lang="zh-CN" altLang="en-US"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字节</a:t>
                      </a:r>
                      <a:endParaRPr kumimoji="0" lang="zh-CN" altLang="en-US" sz="20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-2147483648~+2147483647</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float</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4</a:t>
                      </a:r>
                      <a:r>
                        <a:rPr kumimoji="0" lang="zh-CN" altLang="en-US"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字节</a:t>
                      </a:r>
                      <a:endParaRPr kumimoji="0" lang="zh-CN" altLang="en-US" sz="20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sym typeface="Symbol" pitchFamily="18" charset="2"/>
                        </a:rPr>
                        <a:t></a:t>
                      </a: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1.175494E-38~</a:t>
                      </a: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sym typeface="Symbol" pitchFamily="18" charset="2"/>
                        </a:rPr>
                        <a:t></a:t>
                      </a: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3.402823E+38</a:t>
                      </a:r>
                      <a:endPar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sym typeface="Symbol" pitchFamily="18" charset="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bit</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1</a:t>
                      </a:r>
                      <a:r>
                        <a:rPr kumimoji="0" lang="zh-CN" altLang="en-US"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位</a:t>
                      </a:r>
                      <a:endParaRPr kumimoji="0" lang="zh-CN" altLang="en-US" sz="20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0</a:t>
                      </a:r>
                      <a:r>
                        <a:rPr kumimoji="0" lang="zh-CN" altLang="en-US"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或</a:t>
                      </a: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1</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sbit</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1</a:t>
                      </a:r>
                      <a:r>
                        <a:rPr kumimoji="0" lang="zh-CN" altLang="en-US"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位</a:t>
                      </a:r>
                      <a:endParaRPr kumimoji="0" lang="zh-CN" altLang="en-US" sz="20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a:t>
                      </a:r>
                      <a:r>
                        <a:rPr kumimoji="0" lang="zh-CN" altLang="en-US"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或</a:t>
                      </a: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1</a:t>
                      </a:r>
                      <a:endParaRPr kumimoji="0" lang="en-US" altLang="zh-CN" sz="20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sfr</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1</a:t>
                      </a:r>
                      <a:r>
                        <a:rPr kumimoji="0" lang="zh-CN" altLang="en-US"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字节</a:t>
                      </a:r>
                      <a:endParaRPr kumimoji="0" lang="zh-CN" altLang="en-US"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0~255</a:t>
                      </a:r>
                      <a:endParaRPr kumimoji="0" lang="en-US" altLang="zh-CN" sz="20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444500">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sfr16</a:t>
                      </a:r>
                      <a:endParaRPr kumimoji="0" lang="en-US" altLang="zh-CN" sz="2000" b="1" i="0" u="none" strike="noStrike" cap="none" normalizeH="0" baseline="0" smtClean="0">
                        <a:ln>
                          <a:noFill/>
                        </a:ln>
                        <a:solidFill>
                          <a:schemeClr val="tx1"/>
                        </a:solidFill>
                        <a:effectLst/>
                        <a:latin typeface="Arial" charset="0"/>
                        <a:ea typeface="宋体" pitchFamily="2"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2</a:t>
                      </a:r>
                      <a:r>
                        <a:rPr kumimoji="0" lang="zh-CN" altLang="en-US" sz="20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字节</a:t>
                      </a:r>
                      <a:endParaRPr kumimoji="0" lang="zh-CN" altLang="en-US" sz="20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20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0~65535</a:t>
                      </a:r>
                      <a:endParaRPr kumimoji="0" lang="en-US" altLang="zh-CN" sz="20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rgbClr val="CCFFFF"/>
                    </a:solidFill>
                  </a:tcPr>
                </a:tc>
              </a:tr>
            </a:tbl>
          </a:graphicData>
        </a:graphic>
      </p:graphicFrame>
      <p:sp>
        <p:nvSpPr>
          <p:cNvPr id="19513" name="Text Box 238"/>
          <p:cNvSpPr txBox="1">
            <a:spLocks noChangeArrowheads="1"/>
          </p:cNvSpPr>
          <p:nvPr/>
        </p:nvSpPr>
        <p:spPr bwMode="auto">
          <a:xfrm>
            <a:off x="457200" y="304800"/>
            <a:ext cx="8075613" cy="492443"/>
          </a:xfrm>
          <a:prstGeom prst="rect">
            <a:avLst/>
          </a:prstGeom>
          <a:noFill/>
          <a:ln w="28575">
            <a:noFill/>
            <a:miter lim="800000"/>
            <a:headEnd/>
            <a:tailEnd/>
          </a:ln>
        </p:spPr>
        <p:txBody>
          <a:bodyPr>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spcBef>
                <a:spcPct val="50000"/>
              </a:spcBef>
              <a:buClrTx/>
              <a:buFontTx/>
              <a:buNone/>
            </a:pPr>
            <a:r>
              <a:rPr lang="en-US" altLang="zh-CN" sz="2600" b="1" dirty="0">
                <a:solidFill>
                  <a:srgbClr val="0000FF"/>
                </a:solidFill>
              </a:rPr>
              <a:t>KEIL C51</a:t>
            </a:r>
            <a:r>
              <a:rPr lang="zh-CN" altLang="en-US" sz="2600" b="1" dirty="0">
                <a:solidFill>
                  <a:srgbClr val="0000FF"/>
                </a:solidFill>
              </a:rPr>
              <a:t>编译器能够识别的基本数据类型：</a:t>
            </a:r>
          </a:p>
        </p:txBody>
      </p:sp>
      <p:sp>
        <p:nvSpPr>
          <p:cNvPr id="2" name="页脚占位符 1"/>
          <p:cNvSpPr>
            <a:spLocks noGrp="1"/>
          </p:cNvSpPr>
          <p:nvPr>
            <p:ph type="ftr" sz="quarter" idx="10"/>
          </p:nvPr>
        </p:nvSpPr>
        <p:spPr/>
        <p:txBody>
          <a:bodyPr/>
          <a:lstStyle/>
          <a:p>
            <a:pPr>
              <a:defRPr/>
            </a:pPr>
            <a:fld id="{B18A2895-07F3-43E4-9031-0949D9A53F81}" type="slidenum">
              <a:rPr lang="en-US" altLang="zh-CN" smtClean="0">
                <a:solidFill>
                  <a:srgbClr val="000000"/>
                </a:solidFill>
              </a:rPr>
              <a:pPr>
                <a:defRPr/>
              </a:pPr>
              <a:t>57</a:t>
            </a:fld>
            <a:endParaRPr lang="en-US" altLang="zh-CN" dirty="0">
              <a:solidFill>
                <a:srgbClr val="000000"/>
              </a:solidFill>
            </a:endParaRPr>
          </a:p>
        </p:txBody>
      </p:sp>
    </p:spTree>
    <p:extLst>
      <p:ext uri="{BB962C8B-B14F-4D97-AF65-F5344CB8AC3E}">
        <p14:creationId xmlns:p14="http://schemas.microsoft.com/office/powerpoint/2010/main" val="19225326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9657C1FE-BA41-4B4B-A595-A91A7901E249}" type="slidenum">
              <a:rPr lang="en-US" altLang="zh-CN" sz="1000">
                <a:solidFill>
                  <a:srgbClr val="000000"/>
                </a:solidFill>
              </a:rPr>
              <a:pPr>
                <a:spcBef>
                  <a:spcPct val="0"/>
                </a:spcBef>
                <a:buClrTx/>
                <a:buFontTx/>
                <a:buNone/>
              </a:pPr>
              <a:t>58</a:t>
            </a:fld>
            <a:endParaRPr lang="en-US" altLang="zh-CN" sz="1000">
              <a:solidFill>
                <a:srgbClr val="000000"/>
              </a:solidFill>
            </a:endParaRPr>
          </a:p>
        </p:txBody>
      </p:sp>
      <p:sp>
        <p:nvSpPr>
          <p:cNvPr id="20483" name="Rectangle 2"/>
          <p:cNvSpPr>
            <a:spLocks noChangeArrowheads="1"/>
          </p:cNvSpPr>
          <p:nvPr/>
        </p:nvSpPr>
        <p:spPr bwMode="auto">
          <a:xfrm>
            <a:off x="179512" y="548680"/>
            <a:ext cx="8784976" cy="5649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15000"/>
              </a:lnSpc>
              <a:spcBef>
                <a:spcPct val="0"/>
              </a:spcBef>
              <a:buClrTx/>
              <a:buFontTx/>
              <a:buNone/>
            </a:pPr>
            <a:r>
              <a:rPr lang="zh-CN" altLang="en-US" sz="2800" b="1" dirty="0">
                <a:solidFill>
                  <a:srgbClr val="0000FF"/>
                </a:solidFill>
                <a:latin typeface="Times New Roman" pitchFamily="18" charset="0"/>
                <a:cs typeface="Times New Roman" pitchFamily="18" charset="0"/>
              </a:rPr>
              <a:t>标准数据类型的隐式转换</a:t>
            </a:r>
            <a:endParaRPr lang="en-US" altLang="zh-CN" sz="2800" b="1" dirty="0" smtClean="0">
              <a:solidFill>
                <a:srgbClr val="0000FF"/>
              </a:solidFill>
              <a:latin typeface="Times New Roman" pitchFamily="18" charset="0"/>
              <a:cs typeface="Times New Roman" pitchFamily="18" charset="0"/>
            </a:endParaRPr>
          </a:p>
          <a:p>
            <a:pPr eaLnBrk="1" hangingPunct="1">
              <a:lnSpc>
                <a:spcPct val="115000"/>
              </a:lnSpc>
              <a:spcBef>
                <a:spcPct val="0"/>
              </a:spcBef>
              <a:buClrTx/>
              <a:buFontTx/>
              <a:buNone/>
            </a:pPr>
            <a:r>
              <a:rPr lang="zh-CN" altLang="en-US" sz="2400" b="1" dirty="0" smtClean="0">
                <a:solidFill>
                  <a:srgbClr val="000000"/>
                </a:solidFill>
                <a:latin typeface="Times New Roman" pitchFamily="18" charset="0"/>
                <a:cs typeface="Times New Roman" pitchFamily="18" charset="0"/>
              </a:rPr>
              <a:t>     在</a:t>
            </a:r>
            <a:r>
              <a:rPr lang="en-US" altLang="zh-CN" sz="2400" b="1" dirty="0">
                <a:solidFill>
                  <a:srgbClr val="000000"/>
                </a:solidFill>
                <a:latin typeface="Times New Roman" pitchFamily="18" charset="0"/>
                <a:cs typeface="Times New Roman" pitchFamily="18" charset="0"/>
              </a:rPr>
              <a:t>C51</a:t>
            </a:r>
            <a:r>
              <a:rPr lang="zh-CN" altLang="en-US" sz="2400" b="1" dirty="0">
                <a:solidFill>
                  <a:srgbClr val="000000"/>
                </a:solidFill>
                <a:latin typeface="Times New Roman" pitchFamily="18" charset="0"/>
                <a:cs typeface="Times New Roman" pitchFamily="18" charset="0"/>
              </a:rPr>
              <a:t>语言程序中，有可能会出现在运算中</a:t>
            </a:r>
            <a:r>
              <a:rPr lang="zh-CN" altLang="en-US" sz="2400" b="1" dirty="0">
                <a:solidFill>
                  <a:srgbClr val="3333CC"/>
                </a:solidFill>
                <a:latin typeface="Times New Roman" pitchFamily="18" charset="0"/>
                <a:cs typeface="Times New Roman" pitchFamily="18" charset="0"/>
              </a:rPr>
              <a:t>数据类型不一致的情况</a:t>
            </a:r>
            <a:r>
              <a:rPr lang="zh-CN" altLang="en-US" sz="2400" b="1" dirty="0">
                <a:solidFill>
                  <a:srgbClr val="000000"/>
                </a:solidFill>
                <a:latin typeface="Times New Roman" pitchFamily="18" charset="0"/>
                <a:cs typeface="Times New Roman" pitchFamily="18" charset="0"/>
              </a:rPr>
              <a:t>。</a:t>
            </a:r>
            <a:r>
              <a:rPr lang="en-US" altLang="zh-CN" sz="2400" b="1" dirty="0">
                <a:solidFill>
                  <a:srgbClr val="000000"/>
                </a:solidFill>
                <a:latin typeface="Times New Roman" pitchFamily="18" charset="0"/>
                <a:cs typeface="Times New Roman" pitchFamily="18" charset="0"/>
              </a:rPr>
              <a:t>C51</a:t>
            </a:r>
            <a:r>
              <a:rPr lang="zh-CN" altLang="en-US" sz="2400" b="1" dirty="0">
                <a:solidFill>
                  <a:srgbClr val="000000"/>
                </a:solidFill>
                <a:latin typeface="Times New Roman" pitchFamily="18" charset="0"/>
                <a:cs typeface="Times New Roman" pitchFamily="18" charset="0"/>
              </a:rPr>
              <a:t>允许任何标准数据类型的隐式转换，隐式转换的优先级</a:t>
            </a:r>
            <a:r>
              <a:rPr lang="zh-CN" altLang="en-US" sz="2400" b="1" dirty="0">
                <a:solidFill>
                  <a:srgbClr val="3333CC"/>
                </a:solidFill>
                <a:latin typeface="Times New Roman" pitchFamily="18" charset="0"/>
                <a:cs typeface="Times New Roman" pitchFamily="18" charset="0"/>
              </a:rPr>
              <a:t>顺序如下</a:t>
            </a:r>
            <a:r>
              <a:rPr lang="zh-CN" altLang="en-US" sz="2400" b="1" dirty="0">
                <a:solidFill>
                  <a:srgbClr val="000000"/>
                </a:solidFill>
                <a:latin typeface="Times New Roman" pitchFamily="18" charset="0"/>
                <a:cs typeface="Times New Roman" pitchFamily="18" charset="0"/>
              </a:rPr>
              <a:t>：</a:t>
            </a:r>
            <a:endParaRPr lang="zh-CN" altLang="en-US" sz="2400" b="1" dirty="0">
              <a:solidFill>
                <a:srgbClr val="000000"/>
              </a:solidFill>
            </a:endParaRPr>
          </a:p>
          <a:p>
            <a:pPr>
              <a:lnSpc>
                <a:spcPct val="115000"/>
              </a:lnSpc>
              <a:spcBef>
                <a:spcPct val="0"/>
              </a:spcBef>
              <a:buClrTx/>
              <a:buFontTx/>
              <a:buNone/>
            </a:pPr>
            <a:r>
              <a:rPr lang="zh-CN" altLang="en-US" sz="2400" b="1" dirty="0">
                <a:solidFill>
                  <a:srgbClr val="990000"/>
                </a:solidFill>
                <a:latin typeface="Times New Roman" pitchFamily="18" charset="0"/>
                <a:cs typeface="Times New Roman" pitchFamily="18" charset="0"/>
              </a:rPr>
              <a:t>           </a:t>
            </a:r>
            <a:r>
              <a:rPr lang="en-US" altLang="zh-CN" sz="2400" b="1" dirty="0" err="1">
                <a:solidFill>
                  <a:srgbClr val="990000"/>
                </a:solidFill>
                <a:latin typeface="Times New Roman" pitchFamily="18" charset="0"/>
                <a:cs typeface="Times New Roman" pitchFamily="18" charset="0"/>
              </a:rPr>
              <a:t>bit</a:t>
            </a:r>
            <a:r>
              <a:rPr lang="en-US" altLang="zh-CN" sz="2400" b="1" dirty="0" err="1">
                <a:solidFill>
                  <a:srgbClr val="990000"/>
                </a:solidFill>
                <a:latin typeface="Times New Roman" pitchFamily="18" charset="0"/>
                <a:cs typeface="Times New Roman" pitchFamily="18" charset="0"/>
                <a:sym typeface="Symbol" pitchFamily="18" charset="2"/>
              </a:rPr>
              <a:t></a:t>
            </a:r>
            <a:r>
              <a:rPr lang="en-US" altLang="zh-CN" sz="2400" b="1" dirty="0" err="1">
                <a:solidFill>
                  <a:srgbClr val="990000"/>
                </a:solidFill>
                <a:latin typeface="Times New Roman" pitchFamily="18" charset="0"/>
                <a:cs typeface="Times New Roman" pitchFamily="18" charset="0"/>
              </a:rPr>
              <a:t>char</a:t>
            </a:r>
            <a:r>
              <a:rPr lang="en-US" altLang="zh-CN" sz="2400" b="1" dirty="0" err="1">
                <a:solidFill>
                  <a:srgbClr val="990000"/>
                </a:solidFill>
                <a:latin typeface="Times New Roman" pitchFamily="18" charset="0"/>
                <a:cs typeface="Times New Roman" pitchFamily="18" charset="0"/>
                <a:sym typeface="Symbol" pitchFamily="18" charset="2"/>
              </a:rPr>
              <a:t></a:t>
            </a:r>
            <a:r>
              <a:rPr lang="en-US" altLang="zh-CN" sz="2400" b="1" dirty="0" err="1">
                <a:solidFill>
                  <a:srgbClr val="990000"/>
                </a:solidFill>
                <a:latin typeface="Times New Roman" pitchFamily="18" charset="0"/>
                <a:cs typeface="Times New Roman" pitchFamily="18" charset="0"/>
              </a:rPr>
              <a:t>int</a:t>
            </a:r>
            <a:r>
              <a:rPr lang="en-US" altLang="zh-CN" sz="2400" b="1" dirty="0" err="1">
                <a:solidFill>
                  <a:srgbClr val="990000"/>
                </a:solidFill>
                <a:latin typeface="Times New Roman" pitchFamily="18" charset="0"/>
                <a:cs typeface="Times New Roman" pitchFamily="18" charset="0"/>
                <a:sym typeface="Symbol" pitchFamily="18" charset="2"/>
              </a:rPr>
              <a:t></a:t>
            </a:r>
            <a:r>
              <a:rPr lang="en-US" altLang="zh-CN" sz="2400" b="1" dirty="0" err="1">
                <a:solidFill>
                  <a:srgbClr val="990000"/>
                </a:solidFill>
                <a:latin typeface="Times New Roman" pitchFamily="18" charset="0"/>
                <a:cs typeface="Times New Roman" pitchFamily="18" charset="0"/>
              </a:rPr>
              <a:t>long</a:t>
            </a:r>
            <a:r>
              <a:rPr lang="en-US" altLang="zh-CN" sz="2400" b="1" dirty="0" err="1">
                <a:solidFill>
                  <a:srgbClr val="990000"/>
                </a:solidFill>
                <a:latin typeface="Times New Roman" pitchFamily="18" charset="0"/>
                <a:cs typeface="Times New Roman" pitchFamily="18" charset="0"/>
                <a:sym typeface="Symbol" pitchFamily="18" charset="2"/>
              </a:rPr>
              <a:t></a:t>
            </a:r>
            <a:r>
              <a:rPr lang="en-US" altLang="zh-CN" sz="2400" b="1" dirty="0" err="1">
                <a:solidFill>
                  <a:srgbClr val="990000"/>
                </a:solidFill>
                <a:latin typeface="Times New Roman" pitchFamily="18" charset="0"/>
                <a:cs typeface="Times New Roman" pitchFamily="18" charset="0"/>
              </a:rPr>
              <a:t>float</a:t>
            </a:r>
            <a:endParaRPr lang="en-US" altLang="zh-CN" sz="2400" b="1" dirty="0">
              <a:solidFill>
                <a:srgbClr val="990000"/>
              </a:solidFill>
              <a:sym typeface="Symbol" pitchFamily="18" charset="2"/>
            </a:endParaRPr>
          </a:p>
          <a:p>
            <a:pPr>
              <a:lnSpc>
                <a:spcPct val="115000"/>
              </a:lnSpc>
              <a:spcBef>
                <a:spcPct val="0"/>
              </a:spcBef>
              <a:buClrTx/>
              <a:buFontTx/>
              <a:buNone/>
            </a:pPr>
            <a:r>
              <a:rPr lang="en-US" altLang="zh-CN" sz="2400" b="1" dirty="0">
                <a:solidFill>
                  <a:srgbClr val="990000"/>
                </a:solidFill>
                <a:latin typeface="Times New Roman" pitchFamily="18" charset="0"/>
                <a:cs typeface="Times New Roman" pitchFamily="18" charset="0"/>
                <a:sym typeface="Symbol" pitchFamily="18" charset="2"/>
              </a:rPr>
              <a:t>           </a:t>
            </a:r>
            <a:r>
              <a:rPr lang="en-US" altLang="zh-CN" sz="2400" b="1" dirty="0" err="1">
                <a:solidFill>
                  <a:srgbClr val="990000"/>
                </a:solidFill>
                <a:latin typeface="Times New Roman" pitchFamily="18" charset="0"/>
                <a:cs typeface="Times New Roman" pitchFamily="18" charset="0"/>
                <a:sym typeface="Symbol" pitchFamily="18" charset="2"/>
              </a:rPr>
              <a:t>signed</a:t>
            </a:r>
            <a:r>
              <a:rPr lang="en-US" altLang="zh-CN" sz="2400" b="1" dirty="0" err="1">
                <a:solidFill>
                  <a:srgbClr val="990000"/>
                </a:solidFill>
                <a:latin typeface="Times New Roman" pitchFamily="18" charset="0"/>
                <a:cs typeface="Times New Roman" pitchFamily="18" charset="0"/>
              </a:rPr>
              <a:t>unsigned</a:t>
            </a:r>
            <a:endParaRPr lang="en-US" altLang="zh-CN" sz="2400" b="1" dirty="0">
              <a:solidFill>
                <a:srgbClr val="990000"/>
              </a:solidFill>
              <a:sym typeface="Symbol" pitchFamily="18" charset="2"/>
            </a:endParaRPr>
          </a:p>
          <a:p>
            <a:pPr>
              <a:lnSpc>
                <a:spcPct val="115000"/>
              </a:lnSpc>
              <a:spcBef>
                <a:spcPct val="0"/>
              </a:spcBef>
              <a:buClrTx/>
              <a:buFontTx/>
              <a:buNone/>
            </a:pPr>
            <a:r>
              <a:rPr lang="en-US" altLang="zh-CN" sz="2400" b="1" dirty="0">
                <a:solidFill>
                  <a:srgbClr val="000000"/>
                </a:solidFill>
                <a:latin typeface="Times New Roman" pitchFamily="18" charset="0"/>
                <a:cs typeface="Times New Roman" pitchFamily="18" charset="0"/>
                <a:sym typeface="Symbol" pitchFamily="18" charset="2"/>
              </a:rPr>
              <a:t>    </a:t>
            </a:r>
            <a:r>
              <a:rPr lang="zh-CN" altLang="en-US" sz="2400" b="1" dirty="0">
                <a:solidFill>
                  <a:srgbClr val="000000"/>
                </a:solidFill>
                <a:latin typeface="Times New Roman" pitchFamily="18" charset="0"/>
                <a:cs typeface="Times New Roman" pitchFamily="18" charset="0"/>
                <a:sym typeface="Symbol" pitchFamily="18" charset="2"/>
              </a:rPr>
              <a:t>也就是说，当</a:t>
            </a:r>
            <a:r>
              <a:rPr lang="en-US" altLang="zh-CN" sz="2400" b="1" dirty="0">
                <a:solidFill>
                  <a:srgbClr val="000000"/>
                </a:solidFill>
                <a:latin typeface="Times New Roman" pitchFamily="18" charset="0"/>
                <a:cs typeface="Times New Roman" pitchFamily="18" charset="0"/>
                <a:sym typeface="Symbol" pitchFamily="18" charset="2"/>
              </a:rPr>
              <a:t>char</a:t>
            </a:r>
            <a:r>
              <a:rPr lang="zh-CN" altLang="en-US" sz="2400" b="1" dirty="0">
                <a:solidFill>
                  <a:srgbClr val="000000"/>
                </a:solidFill>
                <a:latin typeface="Times New Roman" pitchFamily="18" charset="0"/>
                <a:cs typeface="Times New Roman" pitchFamily="18" charset="0"/>
                <a:sym typeface="Symbol" pitchFamily="18" charset="2"/>
              </a:rPr>
              <a:t>型与</a:t>
            </a:r>
            <a:r>
              <a:rPr lang="en-US" altLang="zh-CN" sz="2400" b="1" dirty="0" err="1">
                <a:solidFill>
                  <a:srgbClr val="000000"/>
                </a:solidFill>
                <a:latin typeface="Times New Roman" pitchFamily="18" charset="0"/>
                <a:cs typeface="Times New Roman" pitchFamily="18" charset="0"/>
                <a:sym typeface="Symbol" pitchFamily="18" charset="2"/>
              </a:rPr>
              <a:t>int</a:t>
            </a:r>
            <a:r>
              <a:rPr lang="zh-CN" altLang="en-US" sz="2400" b="1" dirty="0">
                <a:solidFill>
                  <a:srgbClr val="000000"/>
                </a:solidFill>
                <a:latin typeface="Times New Roman" pitchFamily="18" charset="0"/>
                <a:cs typeface="Times New Roman" pitchFamily="18" charset="0"/>
                <a:sym typeface="Symbol" pitchFamily="18" charset="2"/>
              </a:rPr>
              <a:t>型进行运算时，先自动对</a:t>
            </a:r>
            <a:r>
              <a:rPr lang="en-US" altLang="zh-CN" sz="2400" b="1" dirty="0">
                <a:solidFill>
                  <a:srgbClr val="000000"/>
                </a:solidFill>
                <a:latin typeface="Times New Roman" pitchFamily="18" charset="0"/>
                <a:cs typeface="Times New Roman" pitchFamily="18" charset="0"/>
                <a:sym typeface="Symbol" pitchFamily="18" charset="2"/>
              </a:rPr>
              <a:t>char</a:t>
            </a:r>
            <a:r>
              <a:rPr lang="zh-CN" altLang="en-US" sz="2400" b="1" dirty="0">
                <a:solidFill>
                  <a:srgbClr val="000000"/>
                </a:solidFill>
                <a:latin typeface="Times New Roman" pitchFamily="18" charset="0"/>
                <a:cs typeface="Times New Roman" pitchFamily="18" charset="0"/>
                <a:sym typeface="Symbol" pitchFamily="18" charset="2"/>
              </a:rPr>
              <a:t>型扩展为</a:t>
            </a:r>
            <a:r>
              <a:rPr lang="en-US" altLang="zh-CN" sz="2400" b="1" dirty="0" err="1">
                <a:solidFill>
                  <a:srgbClr val="000000"/>
                </a:solidFill>
                <a:latin typeface="Times New Roman" pitchFamily="18" charset="0"/>
                <a:cs typeface="Times New Roman" pitchFamily="18" charset="0"/>
                <a:sym typeface="Symbol" pitchFamily="18" charset="2"/>
              </a:rPr>
              <a:t>int</a:t>
            </a:r>
            <a:r>
              <a:rPr lang="zh-CN" altLang="en-US" sz="2400" b="1" dirty="0">
                <a:solidFill>
                  <a:srgbClr val="000000"/>
                </a:solidFill>
                <a:latin typeface="Times New Roman" pitchFamily="18" charset="0"/>
                <a:cs typeface="Times New Roman" pitchFamily="18" charset="0"/>
                <a:sym typeface="Symbol" pitchFamily="18" charset="2"/>
              </a:rPr>
              <a:t>型，然后与</a:t>
            </a:r>
            <a:r>
              <a:rPr lang="en-US" altLang="zh-CN" sz="2400" b="1" dirty="0" err="1">
                <a:solidFill>
                  <a:srgbClr val="000000"/>
                </a:solidFill>
                <a:latin typeface="Times New Roman" pitchFamily="18" charset="0"/>
                <a:cs typeface="Times New Roman" pitchFamily="18" charset="0"/>
                <a:sym typeface="Symbol" pitchFamily="18" charset="2"/>
              </a:rPr>
              <a:t>int</a:t>
            </a:r>
            <a:r>
              <a:rPr lang="zh-CN" altLang="en-US" sz="2400" b="1" dirty="0">
                <a:solidFill>
                  <a:srgbClr val="000000"/>
                </a:solidFill>
                <a:latin typeface="Times New Roman" pitchFamily="18" charset="0"/>
                <a:cs typeface="Times New Roman" pitchFamily="18" charset="0"/>
                <a:sym typeface="Symbol" pitchFamily="18" charset="2"/>
              </a:rPr>
              <a:t>型进行运算，运算结果为</a:t>
            </a:r>
            <a:r>
              <a:rPr lang="en-US" altLang="zh-CN" sz="2400" b="1" dirty="0" err="1">
                <a:solidFill>
                  <a:srgbClr val="000000"/>
                </a:solidFill>
                <a:latin typeface="Times New Roman" pitchFamily="18" charset="0"/>
                <a:cs typeface="Times New Roman" pitchFamily="18" charset="0"/>
                <a:sym typeface="Symbol" pitchFamily="18" charset="2"/>
              </a:rPr>
              <a:t>int</a:t>
            </a:r>
            <a:r>
              <a:rPr lang="zh-CN" altLang="en-US" sz="2400" b="1" dirty="0">
                <a:solidFill>
                  <a:srgbClr val="000000"/>
                </a:solidFill>
                <a:latin typeface="Times New Roman" pitchFamily="18" charset="0"/>
                <a:cs typeface="Times New Roman" pitchFamily="18" charset="0"/>
                <a:sym typeface="Symbol" pitchFamily="18" charset="2"/>
              </a:rPr>
              <a:t>型。</a:t>
            </a:r>
            <a:r>
              <a:rPr lang="en-US" altLang="zh-CN" sz="2400" b="1" dirty="0">
                <a:solidFill>
                  <a:srgbClr val="000000"/>
                </a:solidFill>
                <a:latin typeface="Times New Roman" pitchFamily="18" charset="0"/>
                <a:cs typeface="Times New Roman" pitchFamily="18" charset="0"/>
                <a:sym typeface="Symbol" pitchFamily="18" charset="2"/>
              </a:rPr>
              <a:t>C51</a:t>
            </a:r>
            <a:r>
              <a:rPr lang="zh-CN" altLang="en-US" sz="2400" b="1" dirty="0">
                <a:solidFill>
                  <a:srgbClr val="000000"/>
                </a:solidFill>
                <a:latin typeface="Times New Roman" pitchFamily="18" charset="0"/>
                <a:cs typeface="Times New Roman" pitchFamily="18" charset="0"/>
                <a:sym typeface="Symbol" pitchFamily="18" charset="2"/>
              </a:rPr>
              <a:t>除了支持隐式类型转换外，还可以</a:t>
            </a:r>
            <a:r>
              <a:rPr lang="zh-CN" altLang="en-US" sz="2400" b="1" dirty="0">
                <a:solidFill>
                  <a:srgbClr val="3333CC"/>
                </a:solidFill>
                <a:latin typeface="Times New Roman" pitchFamily="18" charset="0"/>
                <a:cs typeface="Times New Roman" pitchFamily="18" charset="0"/>
                <a:sym typeface="Symbol" pitchFamily="18" charset="2"/>
              </a:rPr>
              <a:t>通过强制类型转换符</a:t>
            </a:r>
            <a:r>
              <a:rPr lang="zh-CN" altLang="en-US" sz="2400" b="1" dirty="0">
                <a:solidFill>
                  <a:srgbClr val="000000"/>
                </a:solidFill>
                <a:latin typeface="Times New Roman" pitchFamily="18" charset="0"/>
                <a:cs typeface="Times New Roman" pitchFamily="18" charset="0"/>
                <a:sym typeface="Symbol" pitchFamily="18" charset="2"/>
              </a:rPr>
              <a:t>“（）”对数据类型进行</a:t>
            </a:r>
            <a:r>
              <a:rPr lang="zh-CN" altLang="en-US" sz="2400" b="1" dirty="0">
                <a:solidFill>
                  <a:srgbClr val="3333CC"/>
                </a:solidFill>
                <a:latin typeface="Times New Roman" pitchFamily="18" charset="0"/>
                <a:cs typeface="Times New Roman" pitchFamily="18" charset="0"/>
                <a:sym typeface="Symbol" pitchFamily="18" charset="2"/>
              </a:rPr>
              <a:t>人为的强制转换</a:t>
            </a:r>
            <a:r>
              <a:rPr lang="zh-CN" altLang="en-US" sz="2400" b="1" dirty="0">
                <a:solidFill>
                  <a:srgbClr val="000000"/>
                </a:solidFill>
                <a:latin typeface="Times New Roman" pitchFamily="18" charset="0"/>
                <a:cs typeface="Times New Roman" pitchFamily="18" charset="0"/>
                <a:sym typeface="Symbol" pitchFamily="18" charset="2"/>
              </a:rPr>
              <a:t>。</a:t>
            </a:r>
          </a:p>
          <a:p>
            <a:pPr>
              <a:lnSpc>
                <a:spcPct val="115000"/>
              </a:lnSpc>
              <a:spcBef>
                <a:spcPct val="0"/>
              </a:spcBef>
              <a:buClrTx/>
              <a:buFontTx/>
              <a:buNone/>
            </a:pPr>
            <a:r>
              <a:rPr lang="zh-CN" altLang="en-US" sz="2400" b="1" dirty="0">
                <a:solidFill>
                  <a:srgbClr val="000000"/>
                </a:solidFill>
                <a:sym typeface="Symbol" pitchFamily="18" charset="2"/>
              </a:rPr>
              <a:t>     </a:t>
            </a:r>
            <a:r>
              <a:rPr lang="en-US" altLang="zh-CN" sz="2400" b="1" dirty="0" smtClean="0">
                <a:solidFill>
                  <a:srgbClr val="000000"/>
                </a:solidFill>
                <a:sym typeface="Symbol" pitchFamily="18" charset="2"/>
              </a:rPr>
              <a:t>C51</a:t>
            </a:r>
            <a:r>
              <a:rPr lang="zh-CN" altLang="en-US" sz="2400" b="1" dirty="0" smtClean="0">
                <a:solidFill>
                  <a:srgbClr val="000000"/>
                </a:solidFill>
                <a:sym typeface="Symbol" pitchFamily="18" charset="2"/>
              </a:rPr>
              <a:t>编译器</a:t>
            </a:r>
            <a:r>
              <a:rPr lang="zh-CN" altLang="en-US" sz="2400" b="1" dirty="0">
                <a:solidFill>
                  <a:srgbClr val="000000"/>
                </a:solidFill>
                <a:sym typeface="Symbol" pitchFamily="18" charset="2"/>
              </a:rPr>
              <a:t>除了能支持以上这些基本数据类型之外，还能</a:t>
            </a:r>
            <a:r>
              <a:rPr lang="zh-CN" altLang="en-US" sz="2400" b="1" dirty="0">
                <a:solidFill>
                  <a:srgbClr val="3333CC"/>
                </a:solidFill>
                <a:sym typeface="Symbol" pitchFamily="18" charset="2"/>
              </a:rPr>
              <a:t>支持一些复杂的组合型数据类型</a:t>
            </a:r>
            <a:r>
              <a:rPr lang="zh-CN" altLang="en-US" sz="2400" b="1" dirty="0">
                <a:solidFill>
                  <a:srgbClr val="000000"/>
                </a:solidFill>
                <a:sym typeface="Symbol" pitchFamily="18" charset="2"/>
              </a:rPr>
              <a:t>，如数组类型、指针类型、结构类型、联合类型等这些复杂的数据类型。</a:t>
            </a:r>
          </a:p>
        </p:txBody>
      </p:sp>
      <p:sp>
        <p:nvSpPr>
          <p:cNvPr id="2" name="页脚占位符 1"/>
          <p:cNvSpPr>
            <a:spLocks noGrp="1"/>
          </p:cNvSpPr>
          <p:nvPr>
            <p:ph type="ftr" sz="quarter" idx="10"/>
          </p:nvPr>
        </p:nvSpPr>
        <p:spPr/>
        <p:txBody>
          <a:bodyPr/>
          <a:lstStyle/>
          <a:p>
            <a:pPr>
              <a:defRPr/>
            </a:pPr>
            <a:fld id="{BB7DE366-A5F4-4C9F-AE05-C1CC715B5F66}" type="slidenum">
              <a:rPr lang="en-US" altLang="zh-CN" smtClean="0">
                <a:solidFill>
                  <a:srgbClr val="000000"/>
                </a:solidFill>
              </a:rPr>
              <a:pPr>
                <a:defRPr/>
              </a:pPr>
              <a:t>58</a:t>
            </a:fld>
            <a:endParaRPr lang="en-US" altLang="zh-CN" dirty="0">
              <a:solidFill>
                <a:srgbClr val="000000"/>
              </a:solidFill>
            </a:endParaRPr>
          </a:p>
        </p:txBody>
      </p:sp>
    </p:spTree>
    <p:extLst>
      <p:ext uri="{BB962C8B-B14F-4D97-AF65-F5344CB8AC3E}">
        <p14:creationId xmlns:p14="http://schemas.microsoft.com/office/powerpoint/2010/main" val="21913043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C8CC063C-5152-4DE8-BAD4-43043ECB8E43}" type="slidenum">
              <a:rPr lang="en-US" altLang="zh-CN" sz="1000">
                <a:solidFill>
                  <a:srgbClr val="000000"/>
                </a:solidFill>
              </a:rPr>
              <a:pPr>
                <a:spcBef>
                  <a:spcPct val="0"/>
                </a:spcBef>
                <a:buClrTx/>
                <a:buFontTx/>
                <a:buNone/>
              </a:pPr>
              <a:t>59</a:t>
            </a:fld>
            <a:endParaRPr lang="en-US" altLang="zh-CN" sz="1000">
              <a:solidFill>
                <a:srgbClr val="000000"/>
              </a:solidFill>
            </a:endParaRPr>
          </a:p>
        </p:txBody>
      </p:sp>
      <p:sp>
        <p:nvSpPr>
          <p:cNvPr id="22532" name="Rectangle 5"/>
          <p:cNvSpPr>
            <a:spLocks noChangeArrowheads="1"/>
          </p:cNvSpPr>
          <p:nvPr/>
        </p:nvSpPr>
        <p:spPr bwMode="auto">
          <a:xfrm>
            <a:off x="107504" y="1052736"/>
            <a:ext cx="8821488" cy="5109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indent="612000" eaLnBrk="1" hangingPunct="1">
              <a:spcBef>
                <a:spcPts val="600"/>
              </a:spcBef>
              <a:buClrTx/>
              <a:buFont typeface="Wingdings" pitchFamily="2" charset="2"/>
              <a:buNone/>
            </a:pPr>
            <a:r>
              <a:rPr lang="en-US" altLang="zh-CN" sz="2600" b="1" dirty="0" smtClean="0">
                <a:solidFill>
                  <a:srgbClr val="C00000"/>
                </a:solidFill>
              </a:rPr>
              <a:t> </a:t>
            </a:r>
            <a:r>
              <a:rPr lang="en-US" altLang="zh-CN" sz="2600" b="1" dirty="0" smtClean="0">
                <a:solidFill>
                  <a:srgbClr val="9900FF"/>
                </a:solidFill>
              </a:rPr>
              <a:t>1. </a:t>
            </a:r>
            <a:r>
              <a:rPr lang="zh-CN" altLang="en-US" sz="2600" b="1" dirty="0">
                <a:solidFill>
                  <a:srgbClr val="9900FF"/>
                </a:solidFill>
              </a:rPr>
              <a:t>常量</a:t>
            </a:r>
          </a:p>
          <a:p>
            <a:pPr indent="612000" eaLnBrk="1" hangingPunct="1">
              <a:spcBef>
                <a:spcPts val="600"/>
              </a:spcBef>
              <a:buClrTx/>
              <a:buFont typeface="Wingdings" pitchFamily="2" charset="2"/>
              <a:buNone/>
            </a:pPr>
            <a:r>
              <a:rPr lang="zh-CN" altLang="en-US" sz="2600" b="1" dirty="0">
                <a:solidFill>
                  <a:srgbClr val="000000"/>
                </a:solidFill>
              </a:rPr>
              <a:t> </a:t>
            </a:r>
            <a:r>
              <a:rPr lang="zh-CN" altLang="en-US" sz="2400" b="1" dirty="0" smtClean="0">
                <a:solidFill>
                  <a:srgbClr val="000000"/>
                </a:solidFill>
              </a:rPr>
              <a:t>常量</a:t>
            </a:r>
            <a:r>
              <a:rPr lang="zh-CN" altLang="en-US" sz="2400" b="1" dirty="0">
                <a:solidFill>
                  <a:srgbClr val="000000"/>
                </a:solidFill>
              </a:rPr>
              <a:t>是指在程序执行过程中其值不能改变的量。在</a:t>
            </a:r>
            <a:r>
              <a:rPr lang="en-US" altLang="zh-CN" sz="2400" b="1" dirty="0">
                <a:solidFill>
                  <a:srgbClr val="000000"/>
                </a:solidFill>
              </a:rPr>
              <a:t>C51</a:t>
            </a:r>
            <a:r>
              <a:rPr lang="zh-CN" altLang="en-US" sz="2400" b="1" dirty="0">
                <a:solidFill>
                  <a:srgbClr val="000000"/>
                </a:solidFill>
              </a:rPr>
              <a:t>中支持整型常量、浮点型常量、字符型常量和字符串型常量</a:t>
            </a:r>
            <a:r>
              <a:rPr lang="zh-CN" altLang="en-US" sz="2400" b="1" dirty="0" smtClean="0">
                <a:solidFill>
                  <a:srgbClr val="000000"/>
                </a:solidFill>
              </a:rPr>
              <a:t>。</a:t>
            </a:r>
            <a:endParaRPr lang="en-US" altLang="zh-CN" sz="2400" b="1" dirty="0" smtClean="0">
              <a:solidFill>
                <a:srgbClr val="990000"/>
              </a:solidFill>
            </a:endParaRPr>
          </a:p>
          <a:p>
            <a:pPr indent="612000" eaLnBrk="1" hangingPunct="1">
              <a:spcBef>
                <a:spcPts val="600"/>
              </a:spcBef>
              <a:buClrTx/>
              <a:buFontTx/>
              <a:buNone/>
            </a:pPr>
            <a:r>
              <a:rPr lang="zh-CN" altLang="en-US" sz="2400" b="1" dirty="0" smtClean="0">
                <a:solidFill>
                  <a:srgbClr val="990000"/>
                </a:solidFill>
              </a:rPr>
              <a:t> （</a:t>
            </a:r>
            <a:r>
              <a:rPr lang="en-US" altLang="zh-CN" sz="2400" b="1" dirty="0" smtClean="0">
                <a:solidFill>
                  <a:srgbClr val="990000"/>
                </a:solidFill>
              </a:rPr>
              <a:t>1</a:t>
            </a:r>
            <a:r>
              <a:rPr lang="zh-CN" altLang="en-US" sz="2400" b="1" dirty="0" smtClean="0">
                <a:solidFill>
                  <a:srgbClr val="990000"/>
                </a:solidFill>
              </a:rPr>
              <a:t>）整型</a:t>
            </a:r>
            <a:r>
              <a:rPr lang="zh-CN" altLang="en-US" sz="2400" b="1" dirty="0">
                <a:solidFill>
                  <a:srgbClr val="990000"/>
                </a:solidFill>
              </a:rPr>
              <a:t>常量</a:t>
            </a:r>
          </a:p>
          <a:p>
            <a:pPr indent="612000" eaLnBrk="1" hangingPunct="1">
              <a:spcBef>
                <a:spcPts val="600"/>
              </a:spcBef>
              <a:buClrTx/>
              <a:buFontTx/>
              <a:buNone/>
            </a:pPr>
            <a:r>
              <a:rPr lang="zh-CN" altLang="en-US" sz="2400" b="1" dirty="0" smtClean="0">
                <a:solidFill>
                  <a:srgbClr val="000000"/>
                </a:solidFill>
              </a:rPr>
              <a:t>整型</a:t>
            </a:r>
            <a:r>
              <a:rPr lang="zh-CN" altLang="en-US" sz="2400" b="1" dirty="0">
                <a:solidFill>
                  <a:srgbClr val="000000"/>
                </a:solidFill>
              </a:rPr>
              <a:t>常量也就是整型常数，根据其值范围在计算机中分配不同的字节数来存放。在</a:t>
            </a:r>
            <a:r>
              <a:rPr lang="en-US" altLang="zh-CN" sz="2400" b="1" dirty="0">
                <a:solidFill>
                  <a:srgbClr val="000000"/>
                </a:solidFill>
              </a:rPr>
              <a:t>C51</a:t>
            </a:r>
            <a:r>
              <a:rPr lang="zh-CN" altLang="en-US" sz="2400" b="1" dirty="0">
                <a:solidFill>
                  <a:srgbClr val="000000"/>
                </a:solidFill>
              </a:rPr>
              <a:t>中它可以表示成以下几种形式：</a:t>
            </a:r>
          </a:p>
          <a:p>
            <a:pPr indent="612000" eaLnBrk="1" hangingPunct="1">
              <a:spcBef>
                <a:spcPts val="600"/>
              </a:spcBef>
              <a:buClrTx/>
              <a:buFontTx/>
              <a:buNone/>
            </a:pPr>
            <a:r>
              <a:rPr lang="zh-CN" altLang="en-US" sz="2400" b="1" dirty="0" smtClean="0">
                <a:solidFill>
                  <a:srgbClr val="000099"/>
                </a:solidFill>
              </a:rPr>
              <a:t>十进制</a:t>
            </a:r>
            <a:r>
              <a:rPr lang="zh-CN" altLang="en-US" sz="2400" b="1" dirty="0">
                <a:solidFill>
                  <a:srgbClr val="000099"/>
                </a:solidFill>
              </a:rPr>
              <a:t>整数</a:t>
            </a:r>
            <a:r>
              <a:rPr lang="zh-CN" altLang="en-US" sz="2400" b="1" dirty="0">
                <a:solidFill>
                  <a:srgbClr val="000000"/>
                </a:solidFill>
              </a:rPr>
              <a:t>。如</a:t>
            </a:r>
            <a:r>
              <a:rPr lang="en-US" altLang="zh-CN" sz="2400" b="1" dirty="0">
                <a:solidFill>
                  <a:srgbClr val="000000"/>
                </a:solidFill>
              </a:rPr>
              <a:t>234</a:t>
            </a:r>
            <a:r>
              <a:rPr lang="zh-CN" altLang="en-US" sz="2400" b="1" dirty="0">
                <a:solidFill>
                  <a:srgbClr val="000000"/>
                </a:solidFill>
              </a:rPr>
              <a:t>、</a:t>
            </a:r>
            <a:r>
              <a:rPr lang="en-US" altLang="zh-CN" sz="2400" b="1" dirty="0">
                <a:solidFill>
                  <a:srgbClr val="000000"/>
                </a:solidFill>
              </a:rPr>
              <a:t>-56</a:t>
            </a:r>
            <a:r>
              <a:rPr lang="zh-CN" altLang="en-US" sz="2400" b="1" dirty="0">
                <a:solidFill>
                  <a:srgbClr val="000000"/>
                </a:solidFill>
              </a:rPr>
              <a:t>、</a:t>
            </a:r>
            <a:r>
              <a:rPr lang="en-US" altLang="zh-CN" sz="2400" b="1" dirty="0">
                <a:solidFill>
                  <a:srgbClr val="000000"/>
                </a:solidFill>
              </a:rPr>
              <a:t>0</a:t>
            </a:r>
            <a:r>
              <a:rPr lang="zh-CN" altLang="en-US" sz="2400" b="1" dirty="0">
                <a:solidFill>
                  <a:srgbClr val="000000"/>
                </a:solidFill>
              </a:rPr>
              <a:t>等。</a:t>
            </a:r>
          </a:p>
          <a:p>
            <a:pPr indent="612000" eaLnBrk="1" hangingPunct="1">
              <a:spcBef>
                <a:spcPts val="600"/>
              </a:spcBef>
              <a:buClrTx/>
              <a:buFontTx/>
              <a:buNone/>
            </a:pPr>
            <a:r>
              <a:rPr lang="zh-CN" altLang="en-US" sz="2400" b="1" dirty="0" smtClean="0">
                <a:solidFill>
                  <a:srgbClr val="000099"/>
                </a:solidFill>
              </a:rPr>
              <a:t>十六进制</a:t>
            </a:r>
            <a:r>
              <a:rPr lang="zh-CN" altLang="en-US" sz="2400" b="1" dirty="0">
                <a:solidFill>
                  <a:srgbClr val="000099"/>
                </a:solidFill>
              </a:rPr>
              <a:t>整数</a:t>
            </a:r>
            <a:r>
              <a:rPr lang="zh-CN" altLang="en-US" sz="2400" b="1" dirty="0">
                <a:solidFill>
                  <a:srgbClr val="000000"/>
                </a:solidFill>
              </a:rPr>
              <a:t>。以</a:t>
            </a:r>
            <a:r>
              <a:rPr lang="en-US" altLang="zh-CN" sz="2400" b="1" dirty="0">
                <a:solidFill>
                  <a:srgbClr val="000000"/>
                </a:solidFill>
              </a:rPr>
              <a:t>0x</a:t>
            </a:r>
            <a:r>
              <a:rPr lang="zh-CN" altLang="en-US" sz="2400" b="1" dirty="0">
                <a:solidFill>
                  <a:srgbClr val="000000"/>
                </a:solidFill>
              </a:rPr>
              <a:t>开头表示，如</a:t>
            </a:r>
            <a:r>
              <a:rPr lang="en-US" altLang="zh-CN" sz="2400" b="1" dirty="0">
                <a:solidFill>
                  <a:srgbClr val="000000"/>
                </a:solidFill>
              </a:rPr>
              <a:t>0x12</a:t>
            </a:r>
            <a:r>
              <a:rPr lang="zh-CN" altLang="en-US" sz="2400" b="1" dirty="0">
                <a:solidFill>
                  <a:srgbClr val="000000"/>
                </a:solidFill>
              </a:rPr>
              <a:t>表示十六进制数</a:t>
            </a:r>
            <a:r>
              <a:rPr lang="en-US" altLang="zh-CN" sz="2400" b="1" dirty="0">
                <a:solidFill>
                  <a:srgbClr val="000000"/>
                </a:solidFill>
              </a:rPr>
              <a:t>12H</a:t>
            </a:r>
            <a:r>
              <a:rPr lang="zh-CN" altLang="en-US" sz="2400" b="1" dirty="0">
                <a:solidFill>
                  <a:srgbClr val="000000"/>
                </a:solidFill>
              </a:rPr>
              <a:t>。</a:t>
            </a:r>
          </a:p>
          <a:p>
            <a:pPr indent="612000" eaLnBrk="1" hangingPunct="1">
              <a:spcBef>
                <a:spcPts val="600"/>
              </a:spcBef>
              <a:buClrTx/>
              <a:buFontTx/>
              <a:buNone/>
            </a:pPr>
            <a:r>
              <a:rPr lang="zh-CN" altLang="en-US" sz="2400" b="1" dirty="0" smtClean="0">
                <a:solidFill>
                  <a:srgbClr val="000099"/>
                </a:solidFill>
              </a:rPr>
              <a:t>长</a:t>
            </a:r>
            <a:r>
              <a:rPr lang="zh-CN" altLang="en-US" sz="2400" b="1" dirty="0">
                <a:solidFill>
                  <a:srgbClr val="000099"/>
                </a:solidFill>
              </a:rPr>
              <a:t>整数。</a:t>
            </a:r>
            <a:r>
              <a:rPr lang="zh-CN" altLang="en-US" sz="2400" b="1" dirty="0">
                <a:solidFill>
                  <a:srgbClr val="000000"/>
                </a:solidFill>
              </a:rPr>
              <a:t>在</a:t>
            </a:r>
            <a:r>
              <a:rPr lang="en-US" altLang="zh-CN" sz="2400" b="1" dirty="0">
                <a:solidFill>
                  <a:srgbClr val="000000"/>
                </a:solidFill>
              </a:rPr>
              <a:t>C51</a:t>
            </a:r>
            <a:r>
              <a:rPr lang="zh-CN" altLang="en-US" sz="2400" b="1" dirty="0">
                <a:solidFill>
                  <a:srgbClr val="000000"/>
                </a:solidFill>
              </a:rPr>
              <a:t>中当一个整数的值达到长整型的范围，则该数按长整型存放，在存储器中占四个字节，另外，如一个整数后面加一个字母</a:t>
            </a:r>
            <a:r>
              <a:rPr lang="en-US" altLang="zh-CN" sz="2400" b="1" dirty="0">
                <a:solidFill>
                  <a:srgbClr val="000000"/>
                </a:solidFill>
              </a:rPr>
              <a:t>L</a:t>
            </a:r>
            <a:r>
              <a:rPr lang="zh-CN" altLang="en-US" sz="2400" b="1" dirty="0">
                <a:solidFill>
                  <a:srgbClr val="000000"/>
                </a:solidFill>
              </a:rPr>
              <a:t>，这个数在存储器中也按长整型存放。如</a:t>
            </a:r>
            <a:r>
              <a:rPr lang="en-US" altLang="zh-CN" sz="2400" b="1" dirty="0">
                <a:solidFill>
                  <a:srgbClr val="000000"/>
                </a:solidFill>
              </a:rPr>
              <a:t>123L</a:t>
            </a:r>
            <a:r>
              <a:rPr lang="zh-CN" altLang="en-US" sz="2400" b="1" dirty="0">
                <a:solidFill>
                  <a:srgbClr val="000000"/>
                </a:solidFill>
              </a:rPr>
              <a:t>在存储器中占四个字节。</a:t>
            </a:r>
          </a:p>
        </p:txBody>
      </p:sp>
      <p:sp>
        <p:nvSpPr>
          <p:cNvPr id="22533" name="Rectangle 7"/>
          <p:cNvSpPr>
            <a:spLocks noGrp="1" noChangeArrowheads="1"/>
          </p:cNvSpPr>
          <p:nvPr>
            <p:ph type="title" idx="4294967295"/>
          </p:nvPr>
        </p:nvSpPr>
        <p:spPr>
          <a:xfrm>
            <a:off x="611560" y="346299"/>
            <a:ext cx="6562725" cy="706437"/>
          </a:xfrm>
        </p:spPr>
        <p:txBody>
          <a:bodyPr/>
          <a:lstStyle/>
          <a:p>
            <a:pPr algn="l" eaLnBrk="1" hangingPunct="1"/>
            <a:r>
              <a:rPr lang="zh-CN" altLang="en-US" sz="3200" b="1" dirty="0" smtClean="0">
                <a:solidFill>
                  <a:srgbClr val="990000"/>
                </a:solidFill>
              </a:rPr>
              <a:t>基础</a:t>
            </a:r>
            <a:r>
              <a:rPr lang="en-US" altLang="zh-CN" sz="3200" b="1" dirty="0" smtClean="0">
                <a:solidFill>
                  <a:srgbClr val="990000"/>
                </a:solidFill>
              </a:rPr>
              <a:t>2.  C51</a:t>
            </a:r>
            <a:r>
              <a:rPr lang="zh-CN" altLang="en-US" sz="3200" b="1" dirty="0" smtClean="0">
                <a:solidFill>
                  <a:srgbClr val="990000"/>
                </a:solidFill>
              </a:rPr>
              <a:t>的运算量</a:t>
            </a:r>
          </a:p>
        </p:txBody>
      </p:sp>
      <p:sp>
        <p:nvSpPr>
          <p:cNvPr id="2" name="页脚占位符 1"/>
          <p:cNvSpPr>
            <a:spLocks noGrp="1"/>
          </p:cNvSpPr>
          <p:nvPr>
            <p:ph type="ftr" sz="quarter" idx="10"/>
          </p:nvPr>
        </p:nvSpPr>
        <p:spPr/>
        <p:txBody>
          <a:bodyPr/>
          <a:lstStyle/>
          <a:p>
            <a:pPr>
              <a:defRPr/>
            </a:pPr>
            <a:fld id="{956A32F6-0DB1-4FB8-A4B2-68B070A727D0}" type="slidenum">
              <a:rPr lang="en-US" altLang="zh-CN" smtClean="0">
                <a:solidFill>
                  <a:srgbClr val="000000"/>
                </a:solidFill>
              </a:rPr>
              <a:pPr>
                <a:defRPr/>
              </a:pPr>
              <a:t>59</a:t>
            </a:fld>
            <a:endParaRPr lang="en-US" altLang="zh-CN" dirty="0">
              <a:solidFill>
                <a:srgbClr val="000000"/>
              </a:solidFill>
            </a:endParaRPr>
          </a:p>
        </p:txBody>
      </p:sp>
    </p:spTree>
    <p:extLst>
      <p:ext uri="{BB962C8B-B14F-4D97-AF65-F5344CB8AC3E}">
        <p14:creationId xmlns:p14="http://schemas.microsoft.com/office/powerpoint/2010/main" val="15571113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3"/>
          <p:cNvSpPr>
            <a:spLocks noChangeArrowheads="1"/>
          </p:cNvSpPr>
          <p:nvPr/>
        </p:nvSpPr>
        <p:spPr bwMode="auto">
          <a:xfrm>
            <a:off x="89756" y="1106299"/>
            <a:ext cx="8964488" cy="53707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lvl="0" indent="612000">
              <a:spcBef>
                <a:spcPts val="600"/>
              </a:spcBef>
              <a:buClrTx/>
              <a:buNone/>
            </a:pPr>
            <a:r>
              <a:rPr lang="en-US" altLang="zh-CN" sz="2400" b="1" kern="0" dirty="0" smtClean="0">
                <a:solidFill>
                  <a:srgbClr val="3333CC"/>
                </a:solidFill>
                <a:latin typeface="Calibri"/>
                <a:ea typeface="宋体"/>
              </a:rPr>
              <a:t>C51</a:t>
            </a:r>
            <a:r>
              <a:rPr lang="zh-CN" altLang="en-US" sz="2400" b="1" kern="0" dirty="0" smtClean="0">
                <a:solidFill>
                  <a:srgbClr val="3333CC"/>
                </a:solidFill>
                <a:latin typeface="Calibri"/>
                <a:ea typeface="宋体"/>
              </a:rPr>
              <a:t>语言包含的</a:t>
            </a:r>
            <a:r>
              <a:rPr lang="zh-CN" altLang="en-US" sz="2400" b="1" kern="0" dirty="0" smtClean="0">
                <a:solidFill>
                  <a:srgbClr val="000000"/>
                </a:solidFill>
                <a:latin typeface="Calibri"/>
                <a:ea typeface="宋体"/>
              </a:rPr>
              <a:t>语法规则</a:t>
            </a:r>
            <a:r>
              <a:rPr lang="zh-CN" altLang="en-US" sz="2400" b="1" kern="0" dirty="0">
                <a:solidFill>
                  <a:srgbClr val="000000"/>
                </a:solidFill>
                <a:latin typeface="Calibri"/>
                <a:ea typeface="宋体"/>
              </a:rPr>
              <a:t>、程序结构及程序设计方法等与标准的</a:t>
            </a:r>
            <a:r>
              <a:rPr lang="en-US" altLang="zh-CN" sz="2400" b="1" kern="0" dirty="0">
                <a:solidFill>
                  <a:srgbClr val="000000"/>
                </a:solidFill>
                <a:latin typeface="Calibri"/>
                <a:ea typeface="宋体"/>
              </a:rPr>
              <a:t>C</a:t>
            </a:r>
            <a:r>
              <a:rPr lang="zh-CN" altLang="en-US" sz="2400" b="1" kern="0" dirty="0">
                <a:solidFill>
                  <a:srgbClr val="000000"/>
                </a:solidFill>
                <a:latin typeface="Calibri"/>
                <a:ea typeface="宋体"/>
              </a:rPr>
              <a:t>语言</a:t>
            </a:r>
            <a:r>
              <a:rPr lang="zh-CN" altLang="en-US" sz="2400" b="1" kern="0" dirty="0">
                <a:solidFill>
                  <a:srgbClr val="3333CC"/>
                </a:solidFill>
                <a:latin typeface="Calibri"/>
                <a:ea typeface="宋体"/>
              </a:rPr>
              <a:t>程序设计相同</a:t>
            </a:r>
            <a:r>
              <a:rPr lang="zh-CN" altLang="en-US" sz="2400" b="1" kern="0" dirty="0" smtClean="0">
                <a:solidFill>
                  <a:srgbClr val="000000"/>
                </a:solidFill>
                <a:latin typeface="Calibri"/>
                <a:ea typeface="宋体"/>
              </a:rPr>
              <a:t>。</a:t>
            </a:r>
            <a:r>
              <a:rPr lang="en-US" altLang="zh-CN" sz="2400" b="1" kern="0" dirty="0" smtClean="0">
                <a:solidFill>
                  <a:srgbClr val="000000"/>
                </a:solidFill>
                <a:latin typeface="Calibri"/>
                <a:ea typeface="宋体"/>
              </a:rPr>
              <a:t>C51</a:t>
            </a:r>
            <a:r>
              <a:rPr lang="zh-CN" altLang="en-US" sz="2400" b="1" kern="0" dirty="0" smtClean="0">
                <a:solidFill>
                  <a:srgbClr val="000000"/>
                </a:solidFill>
                <a:latin typeface="Calibri"/>
                <a:ea typeface="宋体"/>
              </a:rPr>
              <a:t>的数据类型</a:t>
            </a:r>
            <a:r>
              <a:rPr lang="zh-CN" altLang="en-US" sz="2400" b="1" kern="0" dirty="0">
                <a:solidFill>
                  <a:srgbClr val="000000"/>
                </a:solidFill>
                <a:latin typeface="Calibri"/>
                <a:ea typeface="宋体"/>
              </a:rPr>
              <a:t>、变量存储模式、输入输出处理、函数等方面</a:t>
            </a:r>
            <a:r>
              <a:rPr lang="zh-CN" altLang="en-US" sz="2400" b="1" kern="0" dirty="0">
                <a:solidFill>
                  <a:srgbClr val="3333CC"/>
                </a:solidFill>
                <a:latin typeface="Calibri"/>
                <a:ea typeface="宋体"/>
              </a:rPr>
              <a:t>与标准的</a:t>
            </a:r>
            <a:r>
              <a:rPr lang="en-US" altLang="zh-CN" sz="2400" b="1" kern="0" dirty="0">
                <a:solidFill>
                  <a:srgbClr val="3333CC"/>
                </a:solidFill>
                <a:latin typeface="Calibri"/>
                <a:ea typeface="宋体"/>
              </a:rPr>
              <a:t>C</a:t>
            </a:r>
            <a:r>
              <a:rPr lang="zh-CN" altLang="en-US" sz="2400" b="1" kern="0" dirty="0">
                <a:solidFill>
                  <a:srgbClr val="3333CC"/>
                </a:solidFill>
                <a:latin typeface="Calibri"/>
                <a:ea typeface="宋体"/>
              </a:rPr>
              <a:t>语言有一定的区别</a:t>
            </a:r>
            <a:r>
              <a:rPr lang="zh-CN" altLang="en-US" sz="2400" b="1" kern="0" dirty="0" smtClean="0">
                <a:solidFill>
                  <a:srgbClr val="000000"/>
                </a:solidFill>
                <a:latin typeface="Calibri"/>
                <a:ea typeface="宋体"/>
              </a:rPr>
              <a:t>。</a:t>
            </a:r>
            <a:endParaRPr lang="en-US" altLang="zh-CN" sz="2400" b="1" kern="0" dirty="0" smtClean="0">
              <a:solidFill>
                <a:srgbClr val="000000"/>
              </a:solidFill>
              <a:latin typeface="Calibri"/>
              <a:ea typeface="宋体"/>
            </a:endParaRPr>
          </a:p>
          <a:p>
            <a:pPr lvl="0" indent="612000">
              <a:spcBef>
                <a:spcPts val="600"/>
              </a:spcBef>
              <a:buClrTx/>
              <a:buNone/>
            </a:pPr>
            <a:r>
              <a:rPr lang="en-US" altLang="zh-CN" sz="2400" b="1" kern="0" dirty="0" smtClean="0">
                <a:solidFill>
                  <a:srgbClr val="000000"/>
                </a:solidFill>
                <a:latin typeface="Calibri"/>
                <a:ea typeface="宋体"/>
              </a:rPr>
              <a:t>C51</a:t>
            </a:r>
            <a:r>
              <a:rPr lang="zh-CN" altLang="en-US" sz="2400" b="1" kern="0" dirty="0">
                <a:solidFill>
                  <a:srgbClr val="000000"/>
                </a:solidFill>
                <a:latin typeface="Calibri"/>
                <a:ea typeface="宋体"/>
              </a:rPr>
              <a:t>语言编写单片机应用程序时，</a:t>
            </a:r>
            <a:r>
              <a:rPr lang="zh-CN" altLang="en-US" sz="2400" b="1" kern="0" dirty="0">
                <a:solidFill>
                  <a:schemeClr val="accent2"/>
                </a:solidFill>
                <a:latin typeface="Calibri"/>
                <a:ea typeface="宋体"/>
              </a:rPr>
              <a:t>需根据单片机存储结构</a:t>
            </a:r>
            <a:r>
              <a:rPr lang="zh-CN" altLang="en-US" sz="2400" b="1" kern="0" dirty="0">
                <a:solidFill>
                  <a:srgbClr val="000000"/>
                </a:solidFill>
                <a:latin typeface="Calibri"/>
                <a:ea typeface="宋体"/>
              </a:rPr>
              <a:t>及内部资源定义相应的数据类型和变量，而</a:t>
            </a:r>
            <a:r>
              <a:rPr lang="zh-CN" altLang="en-US" sz="2400" b="1" kern="0" dirty="0">
                <a:solidFill>
                  <a:schemeClr val="accent2"/>
                </a:solidFill>
                <a:latin typeface="Calibri"/>
                <a:ea typeface="宋体"/>
              </a:rPr>
              <a:t>标准的</a:t>
            </a:r>
            <a:r>
              <a:rPr lang="en-US" altLang="zh-CN" sz="2400" b="1" kern="0" dirty="0">
                <a:solidFill>
                  <a:schemeClr val="accent2"/>
                </a:solidFill>
                <a:latin typeface="Calibri"/>
                <a:ea typeface="宋体"/>
              </a:rPr>
              <a:t>C</a:t>
            </a:r>
            <a:r>
              <a:rPr lang="zh-CN" altLang="en-US" sz="2400" b="1" kern="0" dirty="0">
                <a:solidFill>
                  <a:schemeClr val="accent2"/>
                </a:solidFill>
                <a:latin typeface="Calibri"/>
                <a:ea typeface="宋体"/>
              </a:rPr>
              <a:t>语言程序不需要</a:t>
            </a:r>
            <a:r>
              <a:rPr lang="zh-CN" altLang="en-US" sz="2400" b="1" kern="0" dirty="0">
                <a:solidFill>
                  <a:srgbClr val="000000"/>
                </a:solidFill>
                <a:latin typeface="Calibri"/>
                <a:ea typeface="宋体"/>
              </a:rPr>
              <a:t>考虑这些</a:t>
            </a:r>
            <a:r>
              <a:rPr lang="zh-CN" altLang="en-US" sz="2400" b="1" kern="0" dirty="0" smtClean="0">
                <a:solidFill>
                  <a:srgbClr val="000000"/>
                </a:solidFill>
                <a:latin typeface="Calibri"/>
                <a:ea typeface="宋体"/>
              </a:rPr>
              <a:t>问题：</a:t>
            </a:r>
            <a:r>
              <a:rPr lang="en-US" altLang="zh-CN" sz="2600" b="1" dirty="0" smtClean="0">
                <a:solidFill>
                  <a:srgbClr val="000000"/>
                </a:solidFill>
              </a:rPr>
              <a:t> </a:t>
            </a:r>
          </a:p>
          <a:p>
            <a:pPr eaLnBrk="1" hangingPunct="1">
              <a:spcBef>
                <a:spcPct val="0"/>
              </a:spcBef>
              <a:buClrTx/>
              <a:buFontTx/>
              <a:buNone/>
            </a:pPr>
            <a:r>
              <a:rPr lang="zh-CN" altLang="en-US" sz="2400" b="1" dirty="0" smtClean="0">
                <a:solidFill>
                  <a:srgbClr val="0000FF"/>
                </a:solidFill>
              </a:rPr>
              <a:t>（</a:t>
            </a:r>
            <a:r>
              <a:rPr lang="en-US" altLang="zh-CN" sz="2400" b="1" dirty="0" smtClean="0">
                <a:solidFill>
                  <a:srgbClr val="0000FF"/>
                </a:solidFill>
              </a:rPr>
              <a:t>1</a:t>
            </a:r>
            <a:r>
              <a:rPr lang="zh-CN" altLang="en-US" sz="2400" b="1" dirty="0">
                <a:solidFill>
                  <a:srgbClr val="0000FF"/>
                </a:solidFill>
              </a:rPr>
              <a:t>）头文件的差异。</a:t>
            </a:r>
            <a:r>
              <a:rPr lang="en-US" altLang="zh-CN" sz="2400" b="1" dirty="0"/>
              <a:t>C51</a:t>
            </a:r>
            <a:r>
              <a:rPr lang="zh-CN" altLang="en-US" sz="2400" b="1" dirty="0"/>
              <a:t>语言的头文件集中体现</a:t>
            </a:r>
            <a:r>
              <a:rPr lang="zh-CN" altLang="en-US" sz="2400" b="1" dirty="0" smtClean="0"/>
              <a:t>了各系列</a:t>
            </a:r>
            <a:r>
              <a:rPr lang="zh-CN" altLang="en-US" sz="2400" b="1" dirty="0"/>
              <a:t>芯片的不同资源及功能，必须</a:t>
            </a:r>
            <a:r>
              <a:rPr lang="zh-CN" altLang="en-US" sz="2400" b="1" dirty="0" smtClean="0"/>
              <a:t>将</a:t>
            </a:r>
            <a:r>
              <a:rPr lang="en-US" altLang="zh-CN" sz="2400" b="1" dirty="0" smtClean="0"/>
              <a:t>MCS-51</a:t>
            </a:r>
            <a:r>
              <a:rPr lang="zh-CN" altLang="en-US" sz="2400" b="1" dirty="0"/>
              <a:t>单片机内部的硬件资源（如中断、定时器／计数器、</a:t>
            </a:r>
            <a:r>
              <a:rPr lang="en-US" altLang="zh-CN" sz="2400" b="1" dirty="0"/>
              <a:t>I/O</a:t>
            </a:r>
            <a:r>
              <a:rPr lang="zh-CN" altLang="en-US" sz="2400" b="1" dirty="0" smtClean="0"/>
              <a:t>接口等</a:t>
            </a:r>
            <a:r>
              <a:rPr lang="zh-CN" altLang="en-US" sz="2400" b="1" dirty="0"/>
              <a:t>）相对应的特殊功能</a:t>
            </a:r>
            <a:r>
              <a:rPr lang="zh-CN" altLang="en-US" sz="2400" b="1" dirty="0" smtClean="0"/>
              <a:t>寄存器</a:t>
            </a:r>
            <a:r>
              <a:rPr lang="zh-CN" altLang="en-US" sz="2400" b="1" dirty="0"/>
              <a:t>写到头文件</a:t>
            </a:r>
            <a:r>
              <a:rPr lang="zh-CN" altLang="en-US" sz="2400" b="1" dirty="0" smtClean="0"/>
              <a:t>中，使用</a:t>
            </a:r>
            <a:r>
              <a:rPr lang="zh-CN" altLang="en-US" sz="2400" b="1" dirty="0"/>
              <a:t>时需要加载。</a:t>
            </a:r>
            <a:endParaRPr lang="en-US" altLang="zh-CN" sz="2400" b="1" dirty="0" smtClean="0"/>
          </a:p>
          <a:p>
            <a:pPr eaLnBrk="1" hangingPunct="1">
              <a:spcBef>
                <a:spcPct val="0"/>
              </a:spcBef>
              <a:buClrTx/>
              <a:buFontTx/>
              <a:buNone/>
            </a:pPr>
            <a:r>
              <a:rPr lang="zh-CN" altLang="en-US" sz="2400" b="1" dirty="0" smtClean="0">
                <a:solidFill>
                  <a:srgbClr val="0000FF"/>
                </a:solidFill>
              </a:rPr>
              <a:t>（</a:t>
            </a:r>
            <a:r>
              <a:rPr lang="en-US" altLang="zh-CN" sz="2400" b="1" dirty="0" smtClean="0">
                <a:solidFill>
                  <a:srgbClr val="0000FF"/>
                </a:solidFill>
              </a:rPr>
              <a:t>2</a:t>
            </a:r>
            <a:r>
              <a:rPr lang="zh-CN" altLang="en-US" sz="2400" b="1" dirty="0" smtClean="0">
                <a:solidFill>
                  <a:srgbClr val="0000FF"/>
                </a:solidFill>
              </a:rPr>
              <a:t>）库函数的差异。</a:t>
            </a:r>
            <a:r>
              <a:rPr lang="zh-CN" altLang="en-US" sz="2400" b="1" dirty="0">
                <a:solidFill>
                  <a:srgbClr val="000000"/>
                </a:solidFill>
              </a:rPr>
              <a:t>标准的</a:t>
            </a:r>
            <a:r>
              <a:rPr lang="en-US" altLang="zh-CN" sz="2400" b="1" dirty="0">
                <a:solidFill>
                  <a:srgbClr val="000000"/>
                </a:solidFill>
              </a:rPr>
              <a:t>C</a:t>
            </a:r>
            <a:r>
              <a:rPr lang="zh-CN" altLang="en-US" sz="2400" b="1" dirty="0">
                <a:solidFill>
                  <a:srgbClr val="000000"/>
                </a:solidFill>
              </a:rPr>
              <a:t>语言定义的库函数是按通用微型计算机来定义的，而</a:t>
            </a:r>
            <a:r>
              <a:rPr lang="en-US" altLang="zh-CN" sz="2400" b="1" dirty="0">
                <a:solidFill>
                  <a:srgbClr val="000000"/>
                </a:solidFill>
              </a:rPr>
              <a:t>C51</a:t>
            </a:r>
            <a:r>
              <a:rPr lang="zh-CN" altLang="en-US" sz="2400" b="1" dirty="0" smtClean="0">
                <a:solidFill>
                  <a:srgbClr val="000000"/>
                </a:solidFill>
              </a:rPr>
              <a:t>中是</a:t>
            </a:r>
            <a:r>
              <a:rPr lang="zh-CN" altLang="en-US" sz="2400" b="1" dirty="0">
                <a:solidFill>
                  <a:srgbClr val="000000"/>
                </a:solidFill>
              </a:rPr>
              <a:t>按</a:t>
            </a:r>
            <a:r>
              <a:rPr lang="en-US" altLang="zh-CN" sz="2400" b="1" dirty="0">
                <a:solidFill>
                  <a:srgbClr val="000000"/>
                </a:solidFill>
              </a:rPr>
              <a:t>MCS-51</a:t>
            </a:r>
            <a:r>
              <a:rPr lang="zh-CN" altLang="en-US" sz="2400" b="1" dirty="0">
                <a:solidFill>
                  <a:srgbClr val="000000"/>
                </a:solidFill>
              </a:rPr>
              <a:t>单片机相应情况来定义的。如，库函数</a:t>
            </a:r>
            <a:r>
              <a:rPr lang="en-US" altLang="zh-CN" sz="2400" b="1" dirty="0" err="1">
                <a:solidFill>
                  <a:srgbClr val="000000"/>
                </a:solidFill>
              </a:rPr>
              <a:t>printf</a:t>
            </a:r>
            <a:r>
              <a:rPr lang="zh-CN" altLang="en-US" sz="2400" b="1" dirty="0">
                <a:solidFill>
                  <a:srgbClr val="000000"/>
                </a:solidFill>
              </a:rPr>
              <a:t>和</a:t>
            </a:r>
            <a:r>
              <a:rPr lang="en-US" altLang="zh-CN" sz="2400" b="1" dirty="0" err="1">
                <a:solidFill>
                  <a:srgbClr val="000000"/>
                </a:solidFill>
              </a:rPr>
              <a:t>scanf</a:t>
            </a:r>
            <a:r>
              <a:rPr lang="zh-CN" altLang="en-US" sz="2400" b="1" dirty="0">
                <a:solidFill>
                  <a:srgbClr val="000000"/>
                </a:solidFill>
              </a:rPr>
              <a:t>，在标准</a:t>
            </a:r>
            <a:r>
              <a:rPr lang="en-US" altLang="zh-CN" sz="2400" b="1" dirty="0">
                <a:solidFill>
                  <a:srgbClr val="000000"/>
                </a:solidFill>
              </a:rPr>
              <a:t>C</a:t>
            </a:r>
            <a:r>
              <a:rPr lang="zh-CN" altLang="en-US" sz="2400" b="1" dirty="0">
                <a:solidFill>
                  <a:srgbClr val="000000"/>
                </a:solidFill>
              </a:rPr>
              <a:t>语言中功能为屏幕打印和接收宁符，在</a:t>
            </a:r>
            <a:r>
              <a:rPr lang="en-US" altLang="zh-CN" sz="2400" b="1" dirty="0">
                <a:solidFill>
                  <a:srgbClr val="000000"/>
                </a:solidFill>
              </a:rPr>
              <a:t>C51</a:t>
            </a:r>
            <a:r>
              <a:rPr lang="zh-CN" altLang="en-US" sz="2400" b="1" dirty="0">
                <a:solidFill>
                  <a:srgbClr val="000000"/>
                </a:solidFill>
              </a:rPr>
              <a:t>语言中主要用于串行口数据的收发</a:t>
            </a:r>
            <a:r>
              <a:rPr lang="zh-CN" altLang="en-US" sz="2400" b="1" dirty="0" smtClean="0">
                <a:solidFill>
                  <a:srgbClr val="000000"/>
                </a:solidFill>
              </a:rPr>
              <a:t>。</a:t>
            </a:r>
            <a:endParaRPr lang="zh-CN" altLang="en-US" sz="2400" b="1" dirty="0">
              <a:solidFill>
                <a:srgbClr val="000000"/>
              </a:solidFill>
            </a:endParaRPr>
          </a:p>
        </p:txBody>
      </p:sp>
      <p:sp>
        <p:nvSpPr>
          <p:cNvPr id="10244" name="Rectangle 4"/>
          <p:cNvSpPr>
            <a:spLocks noGrp="1" noChangeArrowheads="1"/>
          </p:cNvSpPr>
          <p:nvPr>
            <p:ph type="title" idx="4294967295"/>
          </p:nvPr>
        </p:nvSpPr>
        <p:spPr>
          <a:xfrm>
            <a:off x="735013" y="484390"/>
            <a:ext cx="7673975" cy="609600"/>
          </a:xfrm>
        </p:spPr>
        <p:txBody>
          <a:bodyPr/>
          <a:lstStyle/>
          <a:p>
            <a:pPr algn="l" eaLnBrk="1" hangingPunct="1"/>
            <a:r>
              <a:rPr lang="en-US" altLang="zh-CN" sz="3200" b="1" dirty="0" smtClean="0">
                <a:solidFill>
                  <a:srgbClr val="9900FF"/>
                </a:solidFill>
              </a:rPr>
              <a:t>2.  C51</a:t>
            </a:r>
            <a:r>
              <a:rPr lang="zh-CN" altLang="en-US" sz="3200" b="1" dirty="0" smtClean="0">
                <a:solidFill>
                  <a:srgbClr val="9900FF"/>
                </a:solidFill>
              </a:rPr>
              <a:t>语言与</a:t>
            </a:r>
            <a:r>
              <a:rPr lang="en-US" altLang="zh-CN" sz="3200" b="1" dirty="0">
                <a:solidFill>
                  <a:srgbClr val="9900FF"/>
                </a:solidFill>
              </a:rPr>
              <a:t>C</a:t>
            </a:r>
            <a:r>
              <a:rPr lang="zh-CN" altLang="en-US" sz="3200" b="1" dirty="0">
                <a:solidFill>
                  <a:srgbClr val="9900FF"/>
                </a:solidFill>
              </a:rPr>
              <a:t>语言的区别 </a:t>
            </a:r>
            <a:endParaRPr lang="zh-CN" altLang="en-US" sz="3200" b="1" dirty="0" smtClean="0">
              <a:solidFill>
                <a:srgbClr val="990000"/>
              </a:solidFill>
            </a:endParaRPr>
          </a:p>
        </p:txBody>
      </p:sp>
      <p:sp>
        <p:nvSpPr>
          <p:cNvPr id="2" name="页脚占位符 1"/>
          <p:cNvSpPr>
            <a:spLocks noGrp="1"/>
          </p:cNvSpPr>
          <p:nvPr>
            <p:ph type="ftr" sz="quarter" idx="10"/>
          </p:nvPr>
        </p:nvSpPr>
        <p:spPr/>
        <p:txBody>
          <a:bodyPr/>
          <a:lstStyle/>
          <a:p>
            <a:pPr>
              <a:defRPr/>
            </a:pPr>
            <a:fld id="{06D262EE-5C86-41B9-93AE-988E59CAD82F}" type="slidenum">
              <a:rPr lang="en-US" altLang="zh-CN" smtClean="0">
                <a:solidFill>
                  <a:srgbClr val="000000"/>
                </a:solidFill>
              </a:rPr>
              <a:t>6</a:t>
            </a:fld>
            <a:endParaRPr lang="en-US" altLang="zh-CN" dirty="0">
              <a:solidFill>
                <a:srgbClr val="000000"/>
              </a:solidFill>
            </a:endParaRPr>
          </a:p>
        </p:txBody>
      </p:sp>
    </p:spTree>
    <p:extLst>
      <p:ext uri="{BB962C8B-B14F-4D97-AF65-F5344CB8AC3E}">
        <p14:creationId xmlns:p14="http://schemas.microsoft.com/office/powerpoint/2010/main" val="12499049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D2928065-4D20-47DC-A13F-C52998F343E1}" type="slidenum">
              <a:rPr lang="en-US" altLang="zh-CN" sz="1000">
                <a:solidFill>
                  <a:srgbClr val="000000"/>
                </a:solidFill>
              </a:rPr>
              <a:pPr>
                <a:spcBef>
                  <a:spcPct val="0"/>
                </a:spcBef>
                <a:buClrTx/>
                <a:buFontTx/>
                <a:buNone/>
              </a:pPr>
              <a:t>60</a:t>
            </a:fld>
            <a:endParaRPr lang="en-US" altLang="zh-CN" sz="1000">
              <a:solidFill>
                <a:srgbClr val="000000"/>
              </a:solidFill>
            </a:endParaRPr>
          </a:p>
        </p:txBody>
      </p:sp>
      <p:sp>
        <p:nvSpPr>
          <p:cNvPr id="23555" name="Rectangle 2"/>
          <p:cNvSpPr>
            <a:spLocks noChangeArrowheads="1"/>
          </p:cNvSpPr>
          <p:nvPr/>
        </p:nvSpPr>
        <p:spPr bwMode="auto">
          <a:xfrm>
            <a:off x="467544" y="1124744"/>
            <a:ext cx="8077200" cy="4191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0000"/>
              </a:lnSpc>
              <a:spcBef>
                <a:spcPct val="0"/>
              </a:spcBef>
              <a:buClrTx/>
              <a:buFontTx/>
              <a:buNone/>
            </a:pPr>
            <a:r>
              <a:rPr lang="zh-CN" altLang="en-US" sz="2800" b="1" dirty="0" smtClean="0">
                <a:solidFill>
                  <a:srgbClr val="990000"/>
                </a:solidFill>
              </a:rPr>
              <a:t>   </a:t>
            </a:r>
            <a:r>
              <a:rPr lang="zh-CN" altLang="en-US" sz="2400" b="1" dirty="0" smtClean="0">
                <a:solidFill>
                  <a:srgbClr val="990000"/>
                </a:solidFill>
              </a:rPr>
              <a:t>（</a:t>
            </a:r>
            <a:r>
              <a:rPr lang="en-US" altLang="zh-CN" sz="2400" b="1" dirty="0" smtClean="0">
                <a:solidFill>
                  <a:srgbClr val="990000"/>
                </a:solidFill>
              </a:rPr>
              <a:t>2</a:t>
            </a:r>
            <a:r>
              <a:rPr lang="zh-CN" altLang="en-US" sz="2400" b="1" dirty="0" smtClean="0">
                <a:solidFill>
                  <a:srgbClr val="990000"/>
                </a:solidFill>
              </a:rPr>
              <a:t>）浮点</a:t>
            </a:r>
            <a:r>
              <a:rPr lang="zh-CN" altLang="en-US" sz="2400" b="1" dirty="0">
                <a:solidFill>
                  <a:srgbClr val="990000"/>
                </a:solidFill>
              </a:rPr>
              <a:t>型常量</a:t>
            </a:r>
          </a:p>
          <a:p>
            <a:pPr eaLnBrk="1" hangingPunct="1">
              <a:lnSpc>
                <a:spcPct val="120000"/>
              </a:lnSpc>
              <a:spcBef>
                <a:spcPct val="0"/>
              </a:spcBef>
              <a:buClrTx/>
              <a:buFontTx/>
              <a:buNone/>
            </a:pPr>
            <a:r>
              <a:rPr lang="zh-CN" altLang="en-US" sz="2600" b="1" dirty="0">
                <a:solidFill>
                  <a:srgbClr val="000000"/>
                </a:solidFill>
              </a:rPr>
              <a:t>     </a:t>
            </a:r>
            <a:r>
              <a:rPr lang="zh-CN" altLang="en-US" sz="2400" b="1" dirty="0" smtClean="0">
                <a:solidFill>
                  <a:srgbClr val="0000FF"/>
                </a:solidFill>
              </a:rPr>
              <a:t>浮点</a:t>
            </a:r>
            <a:r>
              <a:rPr lang="zh-CN" altLang="en-US" sz="2400" b="1" dirty="0">
                <a:solidFill>
                  <a:srgbClr val="0000FF"/>
                </a:solidFill>
              </a:rPr>
              <a:t>型常量</a:t>
            </a:r>
            <a:r>
              <a:rPr lang="zh-CN" altLang="en-US" sz="2400" b="1" dirty="0">
                <a:solidFill>
                  <a:srgbClr val="000000"/>
                </a:solidFill>
              </a:rPr>
              <a:t>也就是</a:t>
            </a:r>
            <a:r>
              <a:rPr lang="zh-CN" altLang="en-US" sz="2400" b="1" dirty="0">
                <a:solidFill>
                  <a:srgbClr val="0000FF"/>
                </a:solidFill>
              </a:rPr>
              <a:t>实型常数</a:t>
            </a:r>
            <a:r>
              <a:rPr lang="zh-CN" altLang="en-US" sz="2400" b="1" dirty="0">
                <a:solidFill>
                  <a:srgbClr val="000000"/>
                </a:solidFill>
              </a:rPr>
              <a:t>。有十进制表示形式和指数表示形式。</a:t>
            </a:r>
          </a:p>
          <a:p>
            <a:pPr eaLnBrk="1" hangingPunct="1">
              <a:lnSpc>
                <a:spcPct val="120000"/>
              </a:lnSpc>
              <a:spcBef>
                <a:spcPct val="0"/>
              </a:spcBef>
              <a:buClrTx/>
              <a:buFontTx/>
              <a:buNone/>
            </a:pPr>
            <a:r>
              <a:rPr lang="zh-CN" altLang="en-US" sz="2400" b="1" dirty="0">
                <a:solidFill>
                  <a:srgbClr val="000000"/>
                </a:solidFill>
              </a:rPr>
              <a:t>    </a:t>
            </a:r>
            <a:r>
              <a:rPr lang="zh-CN" altLang="en-US" sz="2400" b="1" dirty="0">
                <a:solidFill>
                  <a:srgbClr val="0000FF"/>
                </a:solidFill>
              </a:rPr>
              <a:t>十进制表示形式</a:t>
            </a:r>
            <a:r>
              <a:rPr lang="zh-CN" altLang="en-US" sz="2400" b="1" dirty="0">
                <a:solidFill>
                  <a:srgbClr val="000000"/>
                </a:solidFill>
              </a:rPr>
              <a:t>又称定点表示形式，由数字和小数点组成。如  </a:t>
            </a:r>
            <a:r>
              <a:rPr lang="en-US" altLang="zh-CN" sz="2400" b="1" dirty="0">
                <a:solidFill>
                  <a:srgbClr val="000000"/>
                </a:solidFill>
              </a:rPr>
              <a:t>0.123</a:t>
            </a:r>
            <a:r>
              <a:rPr lang="zh-CN" altLang="en-US" sz="2400" b="1" dirty="0">
                <a:solidFill>
                  <a:srgbClr val="000000"/>
                </a:solidFill>
              </a:rPr>
              <a:t>、</a:t>
            </a:r>
            <a:r>
              <a:rPr lang="en-US" altLang="zh-CN" sz="2400" b="1" dirty="0">
                <a:solidFill>
                  <a:srgbClr val="000000"/>
                </a:solidFill>
              </a:rPr>
              <a:t>34.645</a:t>
            </a:r>
            <a:r>
              <a:rPr lang="zh-CN" altLang="en-US" sz="2400" b="1" dirty="0">
                <a:solidFill>
                  <a:srgbClr val="000000"/>
                </a:solidFill>
              </a:rPr>
              <a:t>等都是十进制数表示形式的浮点型常量。</a:t>
            </a:r>
          </a:p>
          <a:p>
            <a:pPr eaLnBrk="1" hangingPunct="1">
              <a:lnSpc>
                <a:spcPct val="120000"/>
              </a:lnSpc>
              <a:spcBef>
                <a:spcPct val="0"/>
              </a:spcBef>
              <a:buClrTx/>
              <a:buFontTx/>
              <a:buNone/>
            </a:pPr>
            <a:r>
              <a:rPr lang="zh-CN" altLang="en-US" sz="2400" b="1" dirty="0">
                <a:solidFill>
                  <a:srgbClr val="000000"/>
                </a:solidFill>
              </a:rPr>
              <a:t>    </a:t>
            </a:r>
            <a:r>
              <a:rPr lang="zh-CN" altLang="en-US" sz="2400" b="1" dirty="0">
                <a:solidFill>
                  <a:srgbClr val="0000FF"/>
                </a:solidFill>
              </a:rPr>
              <a:t>指数表示形式为</a:t>
            </a:r>
            <a:r>
              <a:rPr lang="zh-CN" altLang="en-US" sz="2400" b="1" dirty="0">
                <a:solidFill>
                  <a:srgbClr val="000000"/>
                </a:solidFill>
              </a:rPr>
              <a:t>： </a:t>
            </a:r>
            <a:r>
              <a:rPr lang="en-US" altLang="zh-CN" sz="2400" b="1" dirty="0">
                <a:solidFill>
                  <a:srgbClr val="000000"/>
                </a:solidFill>
              </a:rPr>
              <a:t>[</a:t>
            </a:r>
            <a:r>
              <a:rPr lang="en-US" altLang="zh-CN" sz="2400" b="1" dirty="0">
                <a:solidFill>
                  <a:srgbClr val="000000"/>
                </a:solidFill>
                <a:sym typeface="Symbol" pitchFamily="18" charset="2"/>
              </a:rPr>
              <a:t></a:t>
            </a:r>
            <a:r>
              <a:rPr lang="en-US" altLang="zh-CN" sz="2400" b="1" dirty="0">
                <a:solidFill>
                  <a:srgbClr val="000000"/>
                </a:solidFill>
              </a:rPr>
              <a:t>] </a:t>
            </a:r>
            <a:r>
              <a:rPr lang="zh-CN" altLang="en-US" sz="2400" b="1" dirty="0">
                <a:solidFill>
                  <a:srgbClr val="000000"/>
                </a:solidFill>
                <a:sym typeface="Symbol" pitchFamily="18" charset="2"/>
              </a:rPr>
              <a:t>数字 </a:t>
            </a:r>
            <a:r>
              <a:rPr lang="en-US" altLang="zh-CN" sz="2400" b="1" dirty="0">
                <a:solidFill>
                  <a:srgbClr val="000000"/>
                </a:solidFill>
                <a:sym typeface="Symbol" pitchFamily="18" charset="2"/>
              </a:rPr>
              <a:t>[.</a:t>
            </a:r>
            <a:r>
              <a:rPr lang="zh-CN" altLang="en-US" sz="2400" b="1" dirty="0">
                <a:solidFill>
                  <a:srgbClr val="000000"/>
                </a:solidFill>
                <a:sym typeface="Symbol" pitchFamily="18" charset="2"/>
              </a:rPr>
              <a:t>数字</a:t>
            </a:r>
            <a:r>
              <a:rPr lang="en-US" altLang="zh-CN" sz="2400" b="1" dirty="0">
                <a:solidFill>
                  <a:srgbClr val="000000"/>
                </a:solidFill>
                <a:sym typeface="Symbol" pitchFamily="18" charset="2"/>
              </a:rPr>
              <a:t>] e [</a:t>
            </a:r>
            <a:r>
              <a:rPr lang="en-US" altLang="zh-CN" sz="2400" b="1" dirty="0">
                <a:solidFill>
                  <a:srgbClr val="000000"/>
                </a:solidFill>
              </a:rPr>
              <a:t>]</a:t>
            </a:r>
            <a:r>
              <a:rPr lang="zh-CN" altLang="en-US" sz="2400" b="1" dirty="0">
                <a:solidFill>
                  <a:srgbClr val="000000"/>
                </a:solidFill>
                <a:sym typeface="Symbol" pitchFamily="18" charset="2"/>
              </a:rPr>
              <a:t>数字</a:t>
            </a:r>
          </a:p>
          <a:p>
            <a:pPr eaLnBrk="1" hangingPunct="1">
              <a:lnSpc>
                <a:spcPct val="120000"/>
              </a:lnSpc>
              <a:spcBef>
                <a:spcPct val="0"/>
              </a:spcBef>
              <a:buClrTx/>
              <a:buFontTx/>
              <a:buNone/>
            </a:pPr>
            <a:r>
              <a:rPr lang="zh-CN" altLang="en-US" sz="2400" b="1" dirty="0">
                <a:solidFill>
                  <a:srgbClr val="000000"/>
                </a:solidFill>
                <a:sym typeface="Symbol" pitchFamily="18" charset="2"/>
              </a:rPr>
              <a:t>    例如：</a:t>
            </a:r>
            <a:r>
              <a:rPr lang="en-US" altLang="zh-CN" sz="2400" b="1" dirty="0">
                <a:solidFill>
                  <a:srgbClr val="000000"/>
                </a:solidFill>
                <a:sym typeface="Symbol" pitchFamily="18" charset="2"/>
              </a:rPr>
              <a:t>123.456e-3</a:t>
            </a:r>
            <a:r>
              <a:rPr lang="zh-CN" altLang="en-US" sz="2400" b="1" dirty="0">
                <a:solidFill>
                  <a:srgbClr val="000000"/>
                </a:solidFill>
                <a:sym typeface="Symbol" pitchFamily="18" charset="2"/>
              </a:rPr>
              <a:t>、</a:t>
            </a:r>
            <a:r>
              <a:rPr lang="en-US" altLang="zh-CN" sz="2400" b="1" dirty="0">
                <a:solidFill>
                  <a:srgbClr val="000000"/>
                </a:solidFill>
                <a:sym typeface="Symbol" pitchFamily="18" charset="2"/>
              </a:rPr>
              <a:t>-3.123e2</a:t>
            </a:r>
            <a:r>
              <a:rPr lang="zh-CN" altLang="en-US" sz="2400" b="1" dirty="0">
                <a:solidFill>
                  <a:srgbClr val="000000"/>
                </a:solidFill>
                <a:sym typeface="Symbol" pitchFamily="18" charset="2"/>
              </a:rPr>
              <a:t>等都是指数形式的浮点型常量。</a:t>
            </a:r>
          </a:p>
        </p:txBody>
      </p:sp>
      <p:sp>
        <p:nvSpPr>
          <p:cNvPr id="2" name="页脚占位符 1"/>
          <p:cNvSpPr>
            <a:spLocks noGrp="1"/>
          </p:cNvSpPr>
          <p:nvPr>
            <p:ph type="ftr" sz="quarter" idx="10"/>
          </p:nvPr>
        </p:nvSpPr>
        <p:spPr/>
        <p:txBody>
          <a:bodyPr/>
          <a:lstStyle/>
          <a:p>
            <a:pPr>
              <a:defRPr/>
            </a:pPr>
            <a:fld id="{E9E235F9-5AC6-45A0-B0FC-EF34DEE35985}" type="slidenum">
              <a:rPr lang="en-US" altLang="zh-CN" smtClean="0">
                <a:solidFill>
                  <a:srgbClr val="000000"/>
                </a:solidFill>
              </a:rPr>
              <a:pPr>
                <a:defRPr/>
              </a:pPr>
              <a:t>60</a:t>
            </a:fld>
            <a:endParaRPr lang="en-US" altLang="zh-CN" dirty="0">
              <a:solidFill>
                <a:srgbClr val="000000"/>
              </a:solidFill>
            </a:endParaRPr>
          </a:p>
        </p:txBody>
      </p:sp>
    </p:spTree>
    <p:extLst>
      <p:ext uri="{BB962C8B-B14F-4D97-AF65-F5344CB8AC3E}">
        <p14:creationId xmlns:p14="http://schemas.microsoft.com/office/powerpoint/2010/main" val="40615360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C034C26D-A763-4C09-B804-D0205C14413A}" type="slidenum">
              <a:rPr lang="en-US" altLang="zh-CN" sz="1000">
                <a:solidFill>
                  <a:srgbClr val="000000"/>
                </a:solidFill>
              </a:rPr>
              <a:pPr>
                <a:spcBef>
                  <a:spcPct val="0"/>
                </a:spcBef>
                <a:buClrTx/>
                <a:buFontTx/>
                <a:buNone/>
              </a:pPr>
              <a:t>61</a:t>
            </a:fld>
            <a:endParaRPr lang="en-US" altLang="zh-CN" sz="1000">
              <a:solidFill>
                <a:srgbClr val="000000"/>
              </a:solidFill>
            </a:endParaRPr>
          </a:p>
        </p:txBody>
      </p:sp>
      <p:sp>
        <p:nvSpPr>
          <p:cNvPr id="24579" name="Rectangle 1026"/>
          <p:cNvSpPr>
            <a:spLocks noChangeArrowheads="1"/>
          </p:cNvSpPr>
          <p:nvPr/>
        </p:nvSpPr>
        <p:spPr bwMode="auto">
          <a:xfrm>
            <a:off x="467544" y="548680"/>
            <a:ext cx="8077200" cy="2108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spcBef>
                <a:spcPts val="600"/>
              </a:spcBef>
              <a:buClrTx/>
              <a:buFontTx/>
              <a:buNone/>
            </a:pPr>
            <a:r>
              <a:rPr lang="en-US" altLang="zh-CN" sz="2800" b="1" dirty="0" smtClean="0">
                <a:solidFill>
                  <a:srgbClr val="990000"/>
                </a:solidFill>
                <a:sym typeface="Symbol" pitchFamily="18" charset="2"/>
              </a:rPr>
              <a:t>       </a:t>
            </a:r>
            <a:r>
              <a:rPr lang="zh-CN" altLang="en-US" sz="2400" b="1" dirty="0" smtClean="0">
                <a:solidFill>
                  <a:srgbClr val="990000"/>
                </a:solidFill>
                <a:sym typeface="Symbol" pitchFamily="18" charset="2"/>
              </a:rPr>
              <a:t>（</a:t>
            </a:r>
            <a:r>
              <a:rPr lang="en-US" altLang="zh-CN" sz="2400" b="1" dirty="0" smtClean="0">
                <a:solidFill>
                  <a:srgbClr val="990000"/>
                </a:solidFill>
                <a:sym typeface="Symbol" pitchFamily="18" charset="2"/>
              </a:rPr>
              <a:t>3</a:t>
            </a:r>
            <a:r>
              <a:rPr lang="zh-CN" altLang="en-US" sz="2400" b="1" dirty="0" smtClean="0">
                <a:solidFill>
                  <a:srgbClr val="990000"/>
                </a:solidFill>
                <a:sym typeface="Symbol" pitchFamily="18" charset="2"/>
              </a:rPr>
              <a:t>）字符型</a:t>
            </a:r>
            <a:r>
              <a:rPr lang="zh-CN" altLang="en-US" sz="2400" b="1" dirty="0">
                <a:solidFill>
                  <a:srgbClr val="990000"/>
                </a:solidFill>
                <a:sym typeface="Symbol" pitchFamily="18" charset="2"/>
              </a:rPr>
              <a:t>常量</a:t>
            </a:r>
          </a:p>
          <a:p>
            <a:pPr eaLnBrk="1" hangingPunct="1">
              <a:spcBef>
                <a:spcPts val="600"/>
              </a:spcBef>
              <a:buClrTx/>
              <a:buFontTx/>
              <a:buNone/>
            </a:pPr>
            <a:r>
              <a:rPr lang="zh-CN" altLang="en-US" sz="2400" b="1" dirty="0">
                <a:solidFill>
                  <a:srgbClr val="000000"/>
                </a:solidFill>
                <a:sym typeface="Symbol" pitchFamily="18" charset="2"/>
              </a:rPr>
              <a:t>       </a:t>
            </a:r>
            <a:r>
              <a:rPr lang="zh-CN" altLang="en-US" sz="2400" b="1" dirty="0">
                <a:solidFill>
                  <a:srgbClr val="0000FF"/>
                </a:solidFill>
                <a:sym typeface="Symbol" pitchFamily="18" charset="2"/>
              </a:rPr>
              <a:t>字符型常量</a:t>
            </a:r>
            <a:r>
              <a:rPr lang="zh-CN" altLang="en-US" sz="2400" b="1" dirty="0">
                <a:solidFill>
                  <a:srgbClr val="000000"/>
                </a:solidFill>
                <a:sym typeface="Symbol" pitchFamily="18" charset="2"/>
              </a:rPr>
              <a:t>是用单引号引起的字符，如‘</a:t>
            </a:r>
            <a:r>
              <a:rPr lang="en-US" altLang="zh-CN" sz="2400" b="1" dirty="0">
                <a:solidFill>
                  <a:srgbClr val="000000"/>
                </a:solidFill>
                <a:sym typeface="Symbol" pitchFamily="18" charset="2"/>
              </a:rPr>
              <a:t>a’</a:t>
            </a:r>
            <a:r>
              <a:rPr lang="zh-CN" altLang="en-US" sz="2400" b="1" dirty="0">
                <a:solidFill>
                  <a:srgbClr val="000000"/>
                </a:solidFill>
                <a:sym typeface="Symbol" pitchFamily="18" charset="2"/>
              </a:rPr>
              <a:t>、‘</a:t>
            </a:r>
            <a:r>
              <a:rPr lang="en-US" altLang="zh-CN" sz="2400" b="1" dirty="0">
                <a:solidFill>
                  <a:srgbClr val="000000"/>
                </a:solidFill>
                <a:sym typeface="Symbol" pitchFamily="18" charset="2"/>
              </a:rPr>
              <a:t>1’</a:t>
            </a:r>
            <a:r>
              <a:rPr lang="zh-CN" altLang="en-US" sz="2400" b="1" dirty="0">
                <a:solidFill>
                  <a:srgbClr val="000000"/>
                </a:solidFill>
                <a:sym typeface="Symbol" pitchFamily="18" charset="2"/>
              </a:rPr>
              <a:t>、‘</a:t>
            </a:r>
            <a:r>
              <a:rPr lang="en-US" altLang="zh-CN" sz="2400" b="1" dirty="0">
                <a:solidFill>
                  <a:srgbClr val="000000"/>
                </a:solidFill>
                <a:sym typeface="Symbol" pitchFamily="18" charset="2"/>
              </a:rPr>
              <a:t>F’</a:t>
            </a:r>
            <a:r>
              <a:rPr lang="zh-CN" altLang="en-US" sz="2400" b="1" dirty="0">
                <a:solidFill>
                  <a:srgbClr val="000000"/>
                </a:solidFill>
                <a:sym typeface="Symbol" pitchFamily="18" charset="2"/>
              </a:rPr>
              <a:t>等。有些控制字符须在前面加上反斜杠“</a:t>
            </a:r>
            <a:r>
              <a:rPr lang="en-US" altLang="zh-CN" sz="2400" b="1" dirty="0">
                <a:solidFill>
                  <a:srgbClr val="000000"/>
                </a:solidFill>
                <a:sym typeface="Symbol" pitchFamily="18" charset="2"/>
              </a:rPr>
              <a:t>\”</a:t>
            </a:r>
            <a:r>
              <a:rPr lang="zh-CN" altLang="en-US" sz="2400" b="1" dirty="0">
                <a:solidFill>
                  <a:srgbClr val="000000"/>
                </a:solidFill>
                <a:sym typeface="Symbol" pitchFamily="18" charset="2"/>
              </a:rPr>
              <a:t>组成转义字符。利用它可以完成一些特殊功能和输出时的格式控制。常用的转义字符如下表所示。</a:t>
            </a:r>
            <a:r>
              <a:rPr lang="zh-CN" altLang="en-US" sz="2400" dirty="0">
                <a:solidFill>
                  <a:srgbClr val="000000"/>
                </a:solidFill>
                <a:sym typeface="Symbol" pitchFamily="18" charset="2"/>
              </a:rPr>
              <a:t> </a:t>
            </a:r>
          </a:p>
        </p:txBody>
      </p:sp>
      <p:graphicFrame>
        <p:nvGraphicFramePr>
          <p:cNvPr id="4" name="Group 50"/>
          <p:cNvGraphicFramePr>
            <a:graphicFrameLocks noGrp="1"/>
          </p:cNvGraphicFramePr>
          <p:nvPr>
            <p:extLst>
              <p:ext uri="{D42A27DB-BD31-4B8C-83A1-F6EECF244321}">
                <p14:modId xmlns:p14="http://schemas.microsoft.com/office/powerpoint/2010/main" val="2676096172"/>
              </p:ext>
            </p:extLst>
          </p:nvPr>
        </p:nvGraphicFramePr>
        <p:xfrm>
          <a:off x="899592" y="2780927"/>
          <a:ext cx="7491412" cy="3657600"/>
        </p:xfrm>
        <a:graphic>
          <a:graphicData uri="http://schemas.openxmlformats.org/drawingml/2006/table">
            <a:tbl>
              <a:tblPr/>
              <a:tblGrid>
                <a:gridCol w="1335087"/>
                <a:gridCol w="2622550"/>
                <a:gridCol w="3533775"/>
              </a:tblGrid>
              <a:tr h="352839">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转义字符</a:t>
                      </a:r>
                      <a:endParaRPr kumimoji="0" lang="zh-CN" altLang="en-US" sz="1800" b="1" i="0" u="none" strike="noStrike" cap="none" normalizeH="0" baseline="0" dirty="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含  义</a:t>
                      </a:r>
                      <a:endParaRPr kumimoji="0" lang="zh-CN" altLang="en-US"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ASCII</a:t>
                      </a: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码（十六进制数）</a:t>
                      </a:r>
                      <a:endParaRPr kumimoji="0" lang="zh-CN" altLang="en-US"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352839">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 o</a:t>
                      </a:r>
                      <a:endParaRPr kumimoji="0" lang="en-US" altLang="zh-CN" sz="1800" b="1" i="0" u="none" strike="noStrike" cap="none" normalizeH="0" baseline="0" dirty="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空字符（</a:t>
                      </a: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null</a:t>
                      </a: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endParaRPr kumimoji="0" lang="zh-CN" altLang="en-US"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00H</a:t>
                      </a:r>
                      <a:endParaRPr kumimoji="0" lang="en-US" altLang="zh-CN" sz="18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352839">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 n</a:t>
                      </a:r>
                      <a:endParaRPr kumimoji="0" lang="en-US" altLang="zh-CN"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dirty="0" smtClean="0">
                          <a:ln>
                            <a:noFill/>
                          </a:ln>
                          <a:solidFill>
                            <a:srgbClr val="000000"/>
                          </a:solidFill>
                          <a:effectLst/>
                          <a:latin typeface="Times New Roman" pitchFamily="18" charset="0"/>
                          <a:ea typeface="宋体" pitchFamily="2" charset="-122"/>
                          <a:cs typeface="Times New Roman" pitchFamily="18" charset="0"/>
                        </a:rPr>
                        <a:t>换行符（</a:t>
                      </a:r>
                      <a:r>
                        <a:rPr kumimoji="0" lang="en-US" altLang="zh-CN" sz="1800" b="1" i="0" u="none" strike="noStrike" cap="none" normalizeH="0" baseline="0" dirty="0" smtClean="0">
                          <a:ln>
                            <a:noFill/>
                          </a:ln>
                          <a:solidFill>
                            <a:srgbClr val="000000"/>
                          </a:solidFill>
                          <a:effectLst/>
                          <a:latin typeface="Times New Roman" pitchFamily="18" charset="0"/>
                          <a:ea typeface="宋体" pitchFamily="2" charset="-122"/>
                          <a:cs typeface="Times New Roman" pitchFamily="18" charset="0"/>
                        </a:rPr>
                        <a:t>LF</a:t>
                      </a:r>
                      <a:r>
                        <a:rPr kumimoji="0" lang="zh-CN" altLang="en-US" sz="1800" b="1" i="0" u="none" strike="noStrike" cap="none" normalizeH="0" baseline="0" dirty="0" smtClean="0">
                          <a:ln>
                            <a:noFill/>
                          </a:ln>
                          <a:solidFill>
                            <a:srgbClr val="000000"/>
                          </a:solidFill>
                          <a:effectLst/>
                          <a:latin typeface="Times New Roman" pitchFamily="18" charset="0"/>
                          <a:ea typeface="宋体" pitchFamily="2" charset="-122"/>
                          <a:cs typeface="Times New Roman" pitchFamily="18" charset="0"/>
                        </a:rPr>
                        <a:t>）</a:t>
                      </a:r>
                      <a:endParaRPr kumimoji="0" lang="zh-CN" altLang="en-US"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0AH</a:t>
                      </a:r>
                      <a:endParaRPr kumimoji="0" lang="en-US" altLang="zh-CN"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352839">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 r</a:t>
                      </a:r>
                      <a:endParaRPr kumimoji="0" lang="en-US" altLang="zh-CN"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dirty="0" smtClean="0">
                          <a:ln>
                            <a:noFill/>
                          </a:ln>
                          <a:solidFill>
                            <a:srgbClr val="000000"/>
                          </a:solidFill>
                          <a:effectLst/>
                          <a:latin typeface="Times New Roman" pitchFamily="18" charset="0"/>
                          <a:ea typeface="宋体" pitchFamily="2" charset="-122"/>
                          <a:cs typeface="Times New Roman" pitchFamily="18" charset="0"/>
                        </a:rPr>
                        <a:t>回车符（</a:t>
                      </a:r>
                      <a:r>
                        <a:rPr kumimoji="0" lang="en-US" altLang="zh-CN" sz="1800" b="1" i="0" u="none" strike="noStrike" cap="none" normalizeH="0" baseline="0" dirty="0" smtClean="0">
                          <a:ln>
                            <a:noFill/>
                          </a:ln>
                          <a:solidFill>
                            <a:srgbClr val="000000"/>
                          </a:solidFill>
                          <a:effectLst/>
                          <a:latin typeface="Times New Roman" pitchFamily="18" charset="0"/>
                          <a:ea typeface="宋体" pitchFamily="2" charset="-122"/>
                          <a:cs typeface="Times New Roman" pitchFamily="18" charset="0"/>
                        </a:rPr>
                        <a:t>CR</a:t>
                      </a:r>
                      <a:r>
                        <a:rPr kumimoji="0" lang="zh-CN" altLang="en-US" sz="1800" b="1" i="0" u="none" strike="noStrike" cap="none" normalizeH="0" baseline="0" dirty="0" smtClean="0">
                          <a:ln>
                            <a:noFill/>
                          </a:ln>
                          <a:solidFill>
                            <a:srgbClr val="000000"/>
                          </a:solidFill>
                          <a:effectLst/>
                          <a:latin typeface="Times New Roman" pitchFamily="18" charset="0"/>
                          <a:ea typeface="宋体" pitchFamily="2" charset="-122"/>
                          <a:cs typeface="Times New Roman" pitchFamily="18" charset="0"/>
                        </a:rPr>
                        <a:t>）</a:t>
                      </a:r>
                      <a:endParaRPr kumimoji="0" lang="zh-CN" altLang="en-US"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0DH</a:t>
                      </a:r>
                      <a:endParaRPr kumimoji="0" lang="en-US" altLang="zh-CN"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352839">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 t</a:t>
                      </a:r>
                      <a:endParaRPr kumimoji="0" lang="en-US" altLang="zh-CN"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水平制表符（</a:t>
                      </a: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HT</a:t>
                      </a: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endParaRPr kumimoji="0" lang="zh-CN" altLang="en-US"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09H</a:t>
                      </a:r>
                      <a:endParaRPr kumimoji="0" lang="en-US" altLang="zh-CN"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352839">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 b</a:t>
                      </a:r>
                      <a:endParaRPr kumimoji="0" lang="en-US" altLang="zh-CN"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退格符（</a:t>
                      </a: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BS</a:t>
                      </a: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endParaRPr kumimoji="0" lang="zh-CN" altLang="en-US"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08H</a:t>
                      </a:r>
                      <a:endParaRPr kumimoji="0" lang="en-US" altLang="zh-CN"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352839">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 f</a:t>
                      </a:r>
                      <a:endParaRPr kumimoji="0" lang="en-US" altLang="zh-CN"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换页符（</a:t>
                      </a: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FF</a:t>
                      </a:r>
                      <a:r>
                        <a:rPr kumimoji="0" lang="zh-CN" altLang="en-US"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endParaRPr kumimoji="0" lang="zh-CN" altLang="en-US"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0CH</a:t>
                      </a:r>
                      <a:endParaRPr kumimoji="0" lang="en-US" altLang="zh-CN"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352839">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 </a:t>
                      </a:r>
                      <a:r>
                        <a:rPr kumimoji="0" lang="en-US" altLang="zh-CN" sz="1800" b="1" i="0" u="none" strike="noStrike" cap="none" normalizeH="0" baseline="0" smtClean="0">
                          <a:ln>
                            <a:noFill/>
                          </a:ln>
                          <a:solidFill>
                            <a:schemeClr val="tx1"/>
                          </a:solidFill>
                          <a:effectLst/>
                          <a:latin typeface="Arial"/>
                          <a:ea typeface="宋体" pitchFamily="2" charset="-122"/>
                          <a:cs typeface="Times New Roman" pitchFamily="18" charset="0"/>
                        </a:rPr>
                        <a:t>‘</a:t>
                      </a:r>
                      <a:endParaRPr kumimoji="0" lang="en-US" altLang="zh-CN"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单引号</a:t>
                      </a:r>
                      <a:endParaRPr kumimoji="0" lang="zh-CN" altLang="en-US" sz="18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27H</a:t>
                      </a:r>
                      <a:endParaRPr kumimoji="0" lang="en-US" altLang="zh-CN"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352839">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 </a:t>
                      </a:r>
                      <a:r>
                        <a:rPr kumimoji="0" lang="en-US" altLang="zh-CN" sz="1800" b="1" i="0" u="none" strike="noStrike" cap="none" normalizeH="0" baseline="0" smtClean="0">
                          <a:ln>
                            <a:noFill/>
                          </a:ln>
                          <a:solidFill>
                            <a:schemeClr val="tx1"/>
                          </a:solidFill>
                          <a:effectLst/>
                          <a:latin typeface="Arial"/>
                          <a:ea typeface="宋体" pitchFamily="2" charset="-122"/>
                          <a:cs typeface="Times New Roman" pitchFamily="18" charset="0"/>
                        </a:rPr>
                        <a:t>”</a:t>
                      </a:r>
                      <a:endParaRPr kumimoji="0" lang="en-US" altLang="zh-CN"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双引号</a:t>
                      </a:r>
                      <a:endParaRPr kumimoji="0" lang="zh-CN" altLang="en-US" sz="18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22H</a:t>
                      </a:r>
                      <a:endParaRPr kumimoji="0" lang="en-US" altLang="zh-CN"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CCFFFF"/>
                    </a:solidFill>
                  </a:tcPr>
                </a:tc>
              </a:tr>
              <a:tr h="352839">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 \</a:t>
                      </a:r>
                      <a:endParaRPr kumimoji="0" lang="en-US" altLang="zh-CN" sz="1800" b="1" i="0" u="none" strike="noStrike" cap="none" normalizeH="0" baseline="0" smtClean="0">
                        <a:ln>
                          <a:noFill/>
                        </a:ln>
                        <a:solidFill>
                          <a:schemeClr val="tx1"/>
                        </a:solidFill>
                        <a:effectLst/>
                        <a:latin typeface="Arial" charset="0"/>
                        <a:ea typeface="宋体" pitchFamily="2" charset="-122"/>
                      </a:endParaRP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l"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zh-CN" altLang="en-US" sz="1800" b="1" i="0" u="none" strike="noStrike" cap="none" normalizeH="0" baseline="0" smtClean="0">
                          <a:ln>
                            <a:noFill/>
                          </a:ln>
                          <a:solidFill>
                            <a:schemeClr val="tx1"/>
                          </a:solidFill>
                          <a:effectLst/>
                          <a:latin typeface="Times New Roman" pitchFamily="18" charset="0"/>
                          <a:ea typeface="宋体" pitchFamily="2" charset="-122"/>
                          <a:cs typeface="Times New Roman" pitchFamily="18" charset="0"/>
                        </a:rPr>
                        <a:t>反斜杠</a:t>
                      </a:r>
                      <a:endParaRPr kumimoji="0" lang="zh-CN" altLang="en-US" sz="1800" b="1" i="0" u="none" strike="noStrike" cap="none" normalizeH="0" baseline="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rgbClr val="CCFFFF"/>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Tx/>
                        <a:buFont typeface="Wingdings" pitchFamily="2" charset="2"/>
                        <a:buNone/>
                        <a:tabLst/>
                      </a:pPr>
                      <a:r>
                        <a:rPr kumimoji="0" lang="en-US" altLang="zh-CN" sz="1800" b="1"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5CH</a:t>
                      </a:r>
                      <a:endParaRPr kumimoji="0" lang="en-US" altLang="zh-CN" sz="1800" b="1" i="0" u="none" strike="noStrike" cap="none" normalizeH="0" baseline="0" dirty="0" smtClean="0">
                        <a:ln>
                          <a:noFill/>
                        </a:ln>
                        <a:solidFill>
                          <a:schemeClr val="tx1"/>
                        </a:solidFill>
                        <a:effectLst/>
                        <a:latin typeface="Arial" charset="0"/>
                        <a:ea typeface="宋体" pitchFamily="2" charset="-122"/>
                      </a:endParaRP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rgbClr val="CCFFFF"/>
                    </a:solidFill>
                  </a:tcPr>
                </a:tc>
              </a:tr>
            </a:tbl>
          </a:graphicData>
        </a:graphic>
      </p:graphicFrame>
      <p:sp>
        <p:nvSpPr>
          <p:cNvPr id="2" name="页脚占位符 1"/>
          <p:cNvSpPr>
            <a:spLocks noGrp="1"/>
          </p:cNvSpPr>
          <p:nvPr>
            <p:ph type="ftr" sz="quarter" idx="10"/>
          </p:nvPr>
        </p:nvSpPr>
        <p:spPr>
          <a:xfrm>
            <a:off x="3203848" y="6525343"/>
            <a:ext cx="2895600" cy="317293"/>
          </a:xfrm>
        </p:spPr>
        <p:txBody>
          <a:bodyPr/>
          <a:lstStyle/>
          <a:p>
            <a:pPr>
              <a:defRPr/>
            </a:pPr>
            <a:fld id="{FC531991-7CF7-41C7-B442-E31982214CC1}" type="slidenum">
              <a:rPr lang="en-US" altLang="zh-CN" smtClean="0">
                <a:solidFill>
                  <a:srgbClr val="000000"/>
                </a:solidFill>
              </a:rPr>
              <a:pPr>
                <a:defRPr/>
              </a:pPr>
              <a:t>61</a:t>
            </a:fld>
            <a:endParaRPr lang="en-US" altLang="zh-CN" dirty="0">
              <a:solidFill>
                <a:srgbClr val="000000"/>
              </a:solidFill>
            </a:endParaRPr>
          </a:p>
        </p:txBody>
      </p:sp>
    </p:spTree>
    <p:extLst>
      <p:ext uri="{BB962C8B-B14F-4D97-AF65-F5344CB8AC3E}">
        <p14:creationId xmlns:p14="http://schemas.microsoft.com/office/powerpoint/2010/main" val="1962726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416E9094-59CA-4FED-BDBF-128FE38032FC}" type="slidenum">
              <a:rPr lang="en-US" altLang="zh-CN" sz="1000">
                <a:solidFill>
                  <a:srgbClr val="000000"/>
                </a:solidFill>
              </a:rPr>
              <a:pPr>
                <a:spcBef>
                  <a:spcPct val="0"/>
                </a:spcBef>
                <a:buClrTx/>
                <a:buFontTx/>
                <a:buNone/>
              </a:pPr>
              <a:t>62</a:t>
            </a:fld>
            <a:endParaRPr lang="en-US" altLang="zh-CN" sz="1000">
              <a:solidFill>
                <a:srgbClr val="000000"/>
              </a:solidFill>
            </a:endParaRPr>
          </a:p>
        </p:txBody>
      </p:sp>
      <p:sp>
        <p:nvSpPr>
          <p:cNvPr id="26627" name="Rectangle 2"/>
          <p:cNvSpPr>
            <a:spLocks noChangeArrowheads="1"/>
          </p:cNvSpPr>
          <p:nvPr/>
        </p:nvSpPr>
        <p:spPr bwMode="auto">
          <a:xfrm>
            <a:off x="179512" y="1124744"/>
            <a:ext cx="8697600" cy="4362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5000"/>
              </a:lnSpc>
              <a:spcBef>
                <a:spcPct val="0"/>
              </a:spcBef>
              <a:buClrTx/>
              <a:buFontTx/>
              <a:buNone/>
            </a:pPr>
            <a:r>
              <a:rPr lang="en-US" altLang="zh-CN" sz="2800" b="1" dirty="0" smtClean="0">
                <a:solidFill>
                  <a:srgbClr val="990000"/>
                </a:solidFill>
              </a:rPr>
              <a:t>     </a:t>
            </a:r>
            <a:r>
              <a:rPr lang="zh-CN" altLang="en-US" sz="2800" b="1" dirty="0" smtClean="0">
                <a:solidFill>
                  <a:srgbClr val="990000"/>
                </a:solidFill>
              </a:rPr>
              <a:t>（</a:t>
            </a:r>
            <a:r>
              <a:rPr lang="en-US" altLang="zh-CN" sz="2800" b="1" dirty="0" smtClean="0">
                <a:solidFill>
                  <a:srgbClr val="990000"/>
                </a:solidFill>
              </a:rPr>
              <a:t>4</a:t>
            </a:r>
            <a:r>
              <a:rPr lang="zh-CN" altLang="en-US" sz="2800" b="1" dirty="0" smtClean="0">
                <a:solidFill>
                  <a:srgbClr val="990000"/>
                </a:solidFill>
              </a:rPr>
              <a:t>）字符串</a:t>
            </a:r>
            <a:r>
              <a:rPr lang="zh-CN" altLang="en-US" sz="2800" b="1" dirty="0">
                <a:solidFill>
                  <a:srgbClr val="990000"/>
                </a:solidFill>
              </a:rPr>
              <a:t>型常量</a:t>
            </a:r>
          </a:p>
          <a:p>
            <a:pPr eaLnBrk="1" hangingPunct="1">
              <a:lnSpc>
                <a:spcPct val="125000"/>
              </a:lnSpc>
              <a:spcBef>
                <a:spcPct val="0"/>
              </a:spcBef>
              <a:buClrTx/>
              <a:buFontTx/>
              <a:buNone/>
            </a:pPr>
            <a:r>
              <a:rPr lang="zh-CN" altLang="en-US" sz="2600" b="1" dirty="0">
                <a:solidFill>
                  <a:srgbClr val="000000"/>
                </a:solidFill>
              </a:rPr>
              <a:t>      </a:t>
            </a:r>
            <a:r>
              <a:rPr lang="zh-CN" altLang="en-US" sz="2400" b="1" dirty="0">
                <a:solidFill>
                  <a:srgbClr val="000000"/>
                </a:solidFill>
              </a:rPr>
              <a:t>字符串型常量由双引号“”括起的字符组成。如“</a:t>
            </a:r>
            <a:r>
              <a:rPr lang="en-US" altLang="zh-CN" sz="2400" b="1" dirty="0">
                <a:solidFill>
                  <a:srgbClr val="000000"/>
                </a:solidFill>
              </a:rPr>
              <a:t>D”</a:t>
            </a:r>
            <a:r>
              <a:rPr lang="zh-CN" altLang="en-US" sz="2400" b="1" dirty="0">
                <a:solidFill>
                  <a:srgbClr val="000000"/>
                </a:solidFill>
              </a:rPr>
              <a:t>、“</a:t>
            </a:r>
            <a:r>
              <a:rPr lang="en-US" altLang="zh-CN" sz="2400" b="1" dirty="0">
                <a:solidFill>
                  <a:srgbClr val="000000"/>
                </a:solidFill>
              </a:rPr>
              <a:t>1234”</a:t>
            </a:r>
            <a:r>
              <a:rPr lang="zh-CN" altLang="en-US" sz="2400" b="1" dirty="0">
                <a:solidFill>
                  <a:srgbClr val="000000"/>
                </a:solidFill>
              </a:rPr>
              <a:t>、“</a:t>
            </a:r>
            <a:r>
              <a:rPr lang="en-US" altLang="zh-CN" sz="2400" b="1" dirty="0">
                <a:solidFill>
                  <a:srgbClr val="000000"/>
                </a:solidFill>
              </a:rPr>
              <a:t>ABCD”</a:t>
            </a:r>
            <a:r>
              <a:rPr lang="zh-CN" altLang="en-US" sz="2400" b="1" dirty="0">
                <a:solidFill>
                  <a:srgbClr val="000000"/>
                </a:solidFill>
              </a:rPr>
              <a:t>等。</a:t>
            </a:r>
          </a:p>
          <a:p>
            <a:pPr eaLnBrk="1" hangingPunct="1">
              <a:lnSpc>
                <a:spcPct val="125000"/>
              </a:lnSpc>
              <a:spcBef>
                <a:spcPct val="0"/>
              </a:spcBef>
              <a:buClrTx/>
              <a:buFontTx/>
              <a:buNone/>
            </a:pPr>
            <a:r>
              <a:rPr lang="zh-CN" altLang="en-US" sz="2400" b="1" dirty="0" smtClean="0">
                <a:solidFill>
                  <a:srgbClr val="000000"/>
                </a:solidFill>
              </a:rPr>
              <a:t>     注意</a:t>
            </a:r>
            <a:r>
              <a:rPr lang="zh-CN" altLang="en-US" sz="2400" b="1" dirty="0">
                <a:solidFill>
                  <a:srgbClr val="000000"/>
                </a:solidFill>
              </a:rPr>
              <a:t>字符串常量与字符常量是不一样，一个字符常量在计算机内只用一个字节存放，而一个</a:t>
            </a:r>
            <a:r>
              <a:rPr lang="zh-CN" altLang="en-US" sz="2400" b="1" dirty="0">
                <a:solidFill>
                  <a:srgbClr val="000099"/>
                </a:solidFill>
              </a:rPr>
              <a:t>字符串常量在内存中存放时不仅双引号内的字符一个占一个字节，而且系统会自动的在后面加一个转义字符“</a:t>
            </a:r>
            <a:r>
              <a:rPr lang="en-US" altLang="zh-CN" sz="2400" b="1" dirty="0">
                <a:solidFill>
                  <a:srgbClr val="000099"/>
                </a:solidFill>
              </a:rPr>
              <a:t>\o”</a:t>
            </a:r>
            <a:r>
              <a:rPr lang="zh-CN" altLang="en-US" sz="2400" b="1" dirty="0">
                <a:solidFill>
                  <a:srgbClr val="000099"/>
                </a:solidFill>
              </a:rPr>
              <a:t>作为字符串结束符。</a:t>
            </a:r>
            <a:r>
              <a:rPr lang="zh-CN" altLang="en-US" sz="2400" b="1" dirty="0">
                <a:solidFill>
                  <a:srgbClr val="000000"/>
                </a:solidFill>
              </a:rPr>
              <a:t>因此不要将字符常量和字符串常量混淆，如字符常量‘</a:t>
            </a:r>
            <a:r>
              <a:rPr lang="en-US" altLang="zh-CN" sz="2400" b="1" dirty="0">
                <a:solidFill>
                  <a:srgbClr val="000000"/>
                </a:solidFill>
              </a:rPr>
              <a:t>A’</a:t>
            </a:r>
            <a:r>
              <a:rPr lang="zh-CN" altLang="en-US" sz="2400" b="1" dirty="0">
                <a:solidFill>
                  <a:srgbClr val="000000"/>
                </a:solidFill>
              </a:rPr>
              <a:t>和字符串常量“</a:t>
            </a:r>
            <a:r>
              <a:rPr lang="en-US" altLang="zh-CN" sz="2400" b="1" dirty="0">
                <a:solidFill>
                  <a:srgbClr val="000000"/>
                </a:solidFill>
              </a:rPr>
              <a:t>A”</a:t>
            </a:r>
            <a:r>
              <a:rPr lang="zh-CN" altLang="en-US" sz="2400" b="1" dirty="0">
                <a:solidFill>
                  <a:srgbClr val="000000"/>
                </a:solidFill>
              </a:rPr>
              <a:t>是不一样的。</a:t>
            </a:r>
          </a:p>
        </p:txBody>
      </p:sp>
      <p:sp>
        <p:nvSpPr>
          <p:cNvPr id="2" name="页脚占位符 1"/>
          <p:cNvSpPr>
            <a:spLocks noGrp="1"/>
          </p:cNvSpPr>
          <p:nvPr>
            <p:ph type="ftr" sz="quarter" idx="10"/>
          </p:nvPr>
        </p:nvSpPr>
        <p:spPr/>
        <p:txBody>
          <a:bodyPr/>
          <a:lstStyle/>
          <a:p>
            <a:pPr>
              <a:defRPr/>
            </a:pPr>
            <a:fld id="{F33B3607-FF3D-4681-B018-CB18F08C1FF8}" type="slidenum">
              <a:rPr lang="en-US" altLang="zh-CN" smtClean="0">
                <a:solidFill>
                  <a:srgbClr val="000000"/>
                </a:solidFill>
              </a:rPr>
              <a:pPr>
                <a:defRPr/>
              </a:pPr>
              <a:t>62</a:t>
            </a:fld>
            <a:endParaRPr lang="en-US" altLang="zh-CN" dirty="0">
              <a:solidFill>
                <a:srgbClr val="000000"/>
              </a:solidFill>
            </a:endParaRPr>
          </a:p>
        </p:txBody>
      </p:sp>
    </p:spTree>
    <p:extLst>
      <p:ext uri="{BB962C8B-B14F-4D97-AF65-F5344CB8AC3E}">
        <p14:creationId xmlns:p14="http://schemas.microsoft.com/office/powerpoint/2010/main" val="2417279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6FC27F90-69F4-498A-A1B6-62BB45F7FB12}" type="slidenum">
              <a:rPr lang="en-US" altLang="zh-CN" sz="1000">
                <a:solidFill>
                  <a:srgbClr val="000000"/>
                </a:solidFill>
              </a:rPr>
              <a:pPr>
                <a:spcBef>
                  <a:spcPct val="0"/>
                </a:spcBef>
                <a:buClrTx/>
                <a:buFontTx/>
                <a:buNone/>
              </a:pPr>
              <a:t>63</a:t>
            </a:fld>
            <a:endParaRPr lang="en-US" altLang="zh-CN" sz="1000">
              <a:solidFill>
                <a:srgbClr val="000000"/>
              </a:solidFill>
            </a:endParaRPr>
          </a:p>
        </p:txBody>
      </p:sp>
      <p:sp>
        <p:nvSpPr>
          <p:cNvPr id="27651" name="Rectangle 1026"/>
          <p:cNvSpPr>
            <a:spLocks noChangeArrowheads="1"/>
          </p:cNvSpPr>
          <p:nvPr/>
        </p:nvSpPr>
        <p:spPr bwMode="auto">
          <a:xfrm>
            <a:off x="107504" y="1196752"/>
            <a:ext cx="8928992" cy="3600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0000"/>
              </a:lnSpc>
              <a:spcBef>
                <a:spcPct val="50000"/>
              </a:spcBef>
              <a:buClrTx/>
              <a:buFontTx/>
              <a:buNone/>
            </a:pPr>
            <a:r>
              <a:rPr lang="en-US" altLang="zh-CN" sz="2600" b="1" dirty="0">
                <a:solidFill>
                  <a:srgbClr val="000000"/>
                </a:solidFill>
              </a:rPr>
              <a:t> </a:t>
            </a:r>
            <a:r>
              <a:rPr lang="en-US" altLang="zh-CN" sz="2600" b="1" dirty="0" smtClean="0">
                <a:solidFill>
                  <a:srgbClr val="000000"/>
                </a:solidFill>
              </a:rPr>
              <a:t>      </a:t>
            </a:r>
            <a:r>
              <a:rPr lang="zh-CN" altLang="en-US" sz="2400" b="1" dirty="0" smtClean="0">
                <a:solidFill>
                  <a:srgbClr val="000000"/>
                </a:solidFill>
              </a:rPr>
              <a:t>变量</a:t>
            </a:r>
            <a:r>
              <a:rPr lang="zh-CN" altLang="en-US" sz="2400" b="1" dirty="0">
                <a:solidFill>
                  <a:srgbClr val="000000"/>
                </a:solidFill>
              </a:rPr>
              <a:t>是在程序运行过程中其值可以改变的量。一个变量由两部分组成：</a:t>
            </a:r>
            <a:r>
              <a:rPr lang="zh-CN" altLang="en-US" sz="2400" b="1" dirty="0">
                <a:solidFill>
                  <a:srgbClr val="3333CC"/>
                </a:solidFill>
              </a:rPr>
              <a:t>变量名和变量值</a:t>
            </a:r>
            <a:r>
              <a:rPr lang="zh-CN" altLang="en-US" sz="2400" b="1" dirty="0">
                <a:solidFill>
                  <a:srgbClr val="000000"/>
                </a:solidFill>
              </a:rPr>
              <a:t>。</a:t>
            </a:r>
          </a:p>
          <a:p>
            <a:pPr eaLnBrk="1" hangingPunct="1">
              <a:lnSpc>
                <a:spcPct val="120000"/>
              </a:lnSpc>
              <a:spcBef>
                <a:spcPct val="50000"/>
              </a:spcBef>
              <a:buClrTx/>
              <a:buFontTx/>
              <a:buNone/>
            </a:pPr>
            <a:r>
              <a:rPr lang="zh-CN" altLang="en-US" sz="2400" b="1" dirty="0">
                <a:solidFill>
                  <a:srgbClr val="000000"/>
                </a:solidFill>
              </a:rPr>
              <a:t>       在</a:t>
            </a:r>
            <a:r>
              <a:rPr lang="en-US" altLang="zh-CN" sz="2400" b="1" dirty="0">
                <a:solidFill>
                  <a:srgbClr val="000000"/>
                </a:solidFill>
              </a:rPr>
              <a:t>C51</a:t>
            </a:r>
            <a:r>
              <a:rPr lang="zh-CN" altLang="en-US" sz="2400" b="1" dirty="0">
                <a:solidFill>
                  <a:srgbClr val="000000"/>
                </a:solidFill>
              </a:rPr>
              <a:t>中，</a:t>
            </a:r>
            <a:r>
              <a:rPr lang="zh-CN" altLang="en-US" sz="2400" b="1" dirty="0">
                <a:solidFill>
                  <a:srgbClr val="3333CC"/>
                </a:solidFill>
              </a:rPr>
              <a:t>变量在使用前必须对变量进行定义</a:t>
            </a:r>
            <a:r>
              <a:rPr lang="zh-CN" altLang="en-US" sz="2400" b="1" dirty="0">
                <a:solidFill>
                  <a:srgbClr val="000000"/>
                </a:solidFill>
              </a:rPr>
              <a:t>，指出变量的数据类型和存储模式。以便编译系统为它分配相应的存储单元。</a:t>
            </a:r>
            <a:r>
              <a:rPr lang="zh-CN" altLang="en-US" sz="2400" b="1" dirty="0">
                <a:solidFill>
                  <a:srgbClr val="3333CC"/>
                </a:solidFill>
              </a:rPr>
              <a:t>定义的格式如下</a:t>
            </a:r>
            <a:r>
              <a:rPr lang="zh-CN" altLang="en-US" sz="2400" b="1" dirty="0" smtClean="0">
                <a:solidFill>
                  <a:srgbClr val="000000"/>
                </a:solidFill>
              </a:rPr>
              <a:t>：</a:t>
            </a:r>
            <a:endParaRPr lang="en-US" altLang="zh-CN" sz="2400" b="1" dirty="0" smtClean="0">
              <a:solidFill>
                <a:srgbClr val="000000"/>
              </a:solidFill>
            </a:endParaRPr>
          </a:p>
          <a:p>
            <a:pPr eaLnBrk="1" hangingPunct="1">
              <a:lnSpc>
                <a:spcPct val="120000"/>
              </a:lnSpc>
              <a:spcBef>
                <a:spcPct val="50000"/>
              </a:spcBef>
              <a:buClrTx/>
              <a:buFontTx/>
              <a:buNone/>
            </a:pPr>
            <a:r>
              <a:rPr lang="zh-CN" altLang="en-US" sz="2400" b="1" dirty="0" smtClean="0">
                <a:solidFill>
                  <a:srgbClr val="000000"/>
                </a:solidFill>
              </a:rPr>
              <a:t> </a:t>
            </a:r>
            <a:r>
              <a:rPr lang="en-US" altLang="zh-CN" sz="2400" b="1" dirty="0">
                <a:solidFill>
                  <a:srgbClr val="000000"/>
                </a:solidFill>
              </a:rPr>
              <a:t>[</a:t>
            </a:r>
            <a:r>
              <a:rPr lang="zh-CN" altLang="en-US" sz="2400" b="1" dirty="0">
                <a:solidFill>
                  <a:srgbClr val="000000"/>
                </a:solidFill>
              </a:rPr>
              <a:t>存储种类</a:t>
            </a:r>
            <a:r>
              <a:rPr lang="en-US" altLang="zh-CN" sz="2400" b="1" dirty="0">
                <a:solidFill>
                  <a:srgbClr val="000000"/>
                </a:solidFill>
              </a:rPr>
              <a:t>]  </a:t>
            </a:r>
            <a:r>
              <a:rPr lang="zh-CN" altLang="en-US" sz="2400" b="1" dirty="0">
                <a:solidFill>
                  <a:srgbClr val="000000"/>
                </a:solidFill>
              </a:rPr>
              <a:t>数据类型说明符  </a:t>
            </a:r>
            <a:r>
              <a:rPr lang="en-US" altLang="zh-CN" sz="2400" b="1" dirty="0">
                <a:solidFill>
                  <a:srgbClr val="000000"/>
                </a:solidFill>
              </a:rPr>
              <a:t>[</a:t>
            </a:r>
            <a:r>
              <a:rPr lang="zh-CN" altLang="en-US" sz="2400" b="1" dirty="0">
                <a:solidFill>
                  <a:srgbClr val="000000"/>
                </a:solidFill>
              </a:rPr>
              <a:t>存储器类型</a:t>
            </a:r>
            <a:r>
              <a:rPr lang="en-US" altLang="zh-CN" sz="2400" b="1" dirty="0">
                <a:solidFill>
                  <a:srgbClr val="000000"/>
                </a:solidFill>
              </a:rPr>
              <a:t>]  </a:t>
            </a:r>
            <a:r>
              <a:rPr lang="zh-CN" altLang="en-US" sz="2400" b="1" dirty="0">
                <a:solidFill>
                  <a:srgbClr val="000000"/>
                </a:solidFill>
              </a:rPr>
              <a:t>变量名</a:t>
            </a:r>
            <a:r>
              <a:rPr lang="en-US" altLang="zh-CN" sz="2400" b="1" dirty="0">
                <a:solidFill>
                  <a:srgbClr val="000000"/>
                </a:solidFill>
              </a:rPr>
              <a:t>1[=</a:t>
            </a:r>
            <a:r>
              <a:rPr lang="zh-CN" altLang="en-US" sz="2400" b="1" dirty="0">
                <a:solidFill>
                  <a:srgbClr val="000000"/>
                </a:solidFill>
              </a:rPr>
              <a:t>初值</a:t>
            </a:r>
            <a:r>
              <a:rPr lang="en-US" altLang="zh-CN" sz="2400" b="1" dirty="0">
                <a:solidFill>
                  <a:srgbClr val="000000"/>
                </a:solidFill>
              </a:rPr>
              <a:t>]</a:t>
            </a:r>
            <a:r>
              <a:rPr lang="zh-CN" altLang="en-US" sz="2400" b="1" dirty="0">
                <a:solidFill>
                  <a:srgbClr val="000000"/>
                </a:solidFill>
              </a:rPr>
              <a:t>，变量名</a:t>
            </a:r>
            <a:r>
              <a:rPr lang="en-US" altLang="zh-CN" sz="2400" b="1" dirty="0">
                <a:solidFill>
                  <a:srgbClr val="000000"/>
                </a:solidFill>
              </a:rPr>
              <a:t>2[</a:t>
            </a:r>
            <a:r>
              <a:rPr lang="zh-CN" altLang="en-US" sz="2400" b="1" dirty="0">
                <a:solidFill>
                  <a:srgbClr val="000000"/>
                </a:solidFill>
              </a:rPr>
              <a:t>初值</a:t>
            </a:r>
            <a:r>
              <a:rPr lang="en-US" altLang="zh-CN" sz="2400" b="1" dirty="0">
                <a:solidFill>
                  <a:srgbClr val="000000"/>
                </a:solidFill>
              </a:rPr>
              <a:t>]…</a:t>
            </a:r>
            <a:r>
              <a:rPr lang="zh-CN" altLang="en-US" sz="2400" b="1" dirty="0">
                <a:solidFill>
                  <a:srgbClr val="000000"/>
                </a:solidFill>
              </a:rPr>
              <a:t>；</a:t>
            </a:r>
          </a:p>
        </p:txBody>
      </p:sp>
      <p:sp>
        <p:nvSpPr>
          <p:cNvPr id="27652" name="Rectangle 1027"/>
          <p:cNvSpPr>
            <a:spLocks noGrp="1" noChangeArrowheads="1"/>
          </p:cNvSpPr>
          <p:nvPr>
            <p:ph type="title" idx="4294967295"/>
          </p:nvPr>
        </p:nvSpPr>
        <p:spPr>
          <a:xfrm>
            <a:off x="668337" y="476672"/>
            <a:ext cx="7673975" cy="609600"/>
          </a:xfrm>
        </p:spPr>
        <p:txBody>
          <a:bodyPr/>
          <a:lstStyle/>
          <a:p>
            <a:pPr algn="l" eaLnBrk="1" hangingPunct="1"/>
            <a:r>
              <a:rPr lang="en-US" altLang="zh-CN" b="1" dirty="0" smtClean="0">
                <a:solidFill>
                  <a:srgbClr val="9900FF"/>
                </a:solidFill>
              </a:rPr>
              <a:t>       </a:t>
            </a:r>
            <a:r>
              <a:rPr lang="en-US" altLang="zh-CN" sz="3200" b="1" dirty="0" smtClean="0">
                <a:solidFill>
                  <a:srgbClr val="9900FF"/>
                </a:solidFill>
              </a:rPr>
              <a:t>2.  </a:t>
            </a:r>
            <a:r>
              <a:rPr lang="zh-CN" altLang="en-US" sz="3200" b="1" dirty="0" smtClean="0">
                <a:solidFill>
                  <a:srgbClr val="9900FF"/>
                </a:solidFill>
              </a:rPr>
              <a:t>变量</a:t>
            </a:r>
          </a:p>
        </p:txBody>
      </p:sp>
      <p:sp>
        <p:nvSpPr>
          <p:cNvPr id="2" name="页脚占位符 1"/>
          <p:cNvSpPr>
            <a:spLocks noGrp="1"/>
          </p:cNvSpPr>
          <p:nvPr>
            <p:ph type="ftr" sz="quarter" idx="10"/>
          </p:nvPr>
        </p:nvSpPr>
        <p:spPr/>
        <p:txBody>
          <a:bodyPr/>
          <a:lstStyle/>
          <a:p>
            <a:pPr>
              <a:defRPr/>
            </a:pPr>
            <a:fld id="{D0989D92-C49F-4279-AC37-9F599D578B26}" type="slidenum">
              <a:rPr lang="en-US" altLang="zh-CN" smtClean="0">
                <a:solidFill>
                  <a:srgbClr val="000000"/>
                </a:solidFill>
              </a:rPr>
              <a:pPr>
                <a:defRPr/>
              </a:pPr>
              <a:t>63</a:t>
            </a:fld>
            <a:endParaRPr lang="en-US" altLang="zh-CN" dirty="0">
              <a:solidFill>
                <a:srgbClr val="000000"/>
              </a:solidFill>
            </a:endParaRPr>
          </a:p>
        </p:txBody>
      </p:sp>
    </p:spTree>
    <p:extLst>
      <p:ext uri="{BB962C8B-B14F-4D97-AF65-F5344CB8AC3E}">
        <p14:creationId xmlns:p14="http://schemas.microsoft.com/office/powerpoint/2010/main" val="1081487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55DECE76-C7EB-42BE-B96E-4A8FE79E016F}" type="slidenum">
              <a:rPr lang="en-US" altLang="zh-CN" sz="1000">
                <a:solidFill>
                  <a:srgbClr val="000000"/>
                </a:solidFill>
              </a:rPr>
              <a:pPr>
                <a:spcBef>
                  <a:spcPct val="0"/>
                </a:spcBef>
                <a:buClrTx/>
                <a:buFontTx/>
                <a:buNone/>
              </a:pPr>
              <a:t>64</a:t>
            </a:fld>
            <a:endParaRPr lang="en-US" altLang="zh-CN" sz="1000">
              <a:solidFill>
                <a:srgbClr val="000000"/>
              </a:solidFill>
            </a:endParaRPr>
          </a:p>
        </p:txBody>
      </p:sp>
      <p:sp>
        <p:nvSpPr>
          <p:cNvPr id="28675" name="Rectangle 2"/>
          <p:cNvSpPr>
            <a:spLocks noChangeArrowheads="1"/>
          </p:cNvSpPr>
          <p:nvPr/>
        </p:nvSpPr>
        <p:spPr bwMode="auto">
          <a:xfrm>
            <a:off x="107504" y="332656"/>
            <a:ext cx="8856984" cy="6409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177744" bIns="177744"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0000"/>
              </a:lnSpc>
              <a:spcBef>
                <a:spcPct val="0"/>
              </a:spcBef>
              <a:buClrTx/>
              <a:buFontTx/>
              <a:buNone/>
            </a:pPr>
            <a:r>
              <a:rPr lang="en-US" altLang="zh-CN" sz="2600" b="1" dirty="0" smtClean="0">
                <a:solidFill>
                  <a:srgbClr val="990000"/>
                </a:solidFill>
              </a:rPr>
              <a:t>     1</a:t>
            </a:r>
            <a:r>
              <a:rPr lang="zh-CN" altLang="en-US" sz="2600" b="1" dirty="0" smtClean="0">
                <a:solidFill>
                  <a:srgbClr val="990000"/>
                </a:solidFill>
              </a:rPr>
              <a:t>）数据类型</a:t>
            </a:r>
            <a:r>
              <a:rPr lang="zh-CN" altLang="en-US" sz="2600" b="1" dirty="0">
                <a:solidFill>
                  <a:srgbClr val="990000"/>
                </a:solidFill>
              </a:rPr>
              <a:t>说明符</a:t>
            </a:r>
          </a:p>
          <a:p>
            <a:pPr eaLnBrk="1" hangingPunct="1">
              <a:spcBef>
                <a:spcPct val="0"/>
              </a:spcBef>
              <a:buClrTx/>
              <a:buFontTx/>
              <a:buNone/>
            </a:pPr>
            <a:r>
              <a:rPr lang="zh-CN" altLang="en-US" sz="2600" b="1" dirty="0">
                <a:solidFill>
                  <a:srgbClr val="000000"/>
                </a:solidFill>
              </a:rPr>
              <a:t>     </a:t>
            </a:r>
            <a:r>
              <a:rPr lang="zh-CN" altLang="en-US" sz="2400" b="1" dirty="0">
                <a:solidFill>
                  <a:srgbClr val="000000"/>
                </a:solidFill>
              </a:rPr>
              <a:t>在定义变量时，必须</a:t>
            </a:r>
            <a:r>
              <a:rPr lang="zh-CN" altLang="en-US" sz="2400" b="1" dirty="0">
                <a:solidFill>
                  <a:srgbClr val="3333CC"/>
                </a:solidFill>
              </a:rPr>
              <a:t>通过数据类型说明符指明变量的数据类型</a:t>
            </a:r>
            <a:r>
              <a:rPr lang="zh-CN" altLang="en-US" sz="2400" b="1" dirty="0">
                <a:solidFill>
                  <a:srgbClr val="000000"/>
                </a:solidFill>
              </a:rPr>
              <a:t>，指明变量在存储器中占用的字节数。可以是基本数据类型说明符，也可以是组合数据类型说明符，还可以是用</a:t>
            </a:r>
            <a:r>
              <a:rPr lang="en-US" altLang="zh-CN" sz="2400" b="1" dirty="0" err="1">
                <a:solidFill>
                  <a:srgbClr val="000000"/>
                </a:solidFill>
              </a:rPr>
              <a:t>typedef</a:t>
            </a:r>
            <a:r>
              <a:rPr lang="zh-CN" altLang="en-US" sz="2400" b="1" dirty="0">
                <a:solidFill>
                  <a:srgbClr val="000000"/>
                </a:solidFill>
              </a:rPr>
              <a:t>定义的类型别名。</a:t>
            </a:r>
          </a:p>
          <a:p>
            <a:pPr eaLnBrk="1" hangingPunct="1">
              <a:spcBef>
                <a:spcPct val="0"/>
              </a:spcBef>
              <a:buClrTx/>
              <a:buFontTx/>
              <a:buNone/>
            </a:pPr>
            <a:r>
              <a:rPr lang="zh-CN" altLang="en-US" sz="2400" b="1" dirty="0">
                <a:solidFill>
                  <a:srgbClr val="000000"/>
                </a:solidFill>
              </a:rPr>
              <a:t>     在</a:t>
            </a:r>
            <a:r>
              <a:rPr lang="en-US" altLang="zh-CN" sz="2400" b="1" dirty="0">
                <a:solidFill>
                  <a:srgbClr val="000000"/>
                </a:solidFill>
              </a:rPr>
              <a:t>C51</a:t>
            </a:r>
            <a:r>
              <a:rPr lang="zh-CN" altLang="en-US" sz="2400" b="1" dirty="0">
                <a:solidFill>
                  <a:srgbClr val="000000"/>
                </a:solidFill>
              </a:rPr>
              <a:t>中，为了增加程序的可读性，允许用户为系统固有的数据类型说明符用</a:t>
            </a:r>
            <a:r>
              <a:rPr lang="en-US" altLang="zh-CN" sz="2400" b="1" dirty="0" err="1">
                <a:solidFill>
                  <a:srgbClr val="000000"/>
                </a:solidFill>
              </a:rPr>
              <a:t>typedef</a:t>
            </a:r>
            <a:r>
              <a:rPr lang="zh-CN" altLang="en-US" sz="2400" b="1" dirty="0">
                <a:solidFill>
                  <a:srgbClr val="000000"/>
                </a:solidFill>
              </a:rPr>
              <a:t>起别名，格式如下</a:t>
            </a:r>
            <a:r>
              <a:rPr lang="zh-CN" altLang="en-US" sz="2400" b="1" dirty="0" smtClean="0">
                <a:solidFill>
                  <a:srgbClr val="0000FF"/>
                </a:solidFill>
              </a:rPr>
              <a:t>：</a:t>
            </a:r>
            <a:endParaRPr lang="en-US" altLang="zh-CN" sz="2400" b="1" dirty="0" smtClean="0">
              <a:solidFill>
                <a:srgbClr val="0000FF"/>
              </a:solidFill>
            </a:endParaRPr>
          </a:p>
          <a:p>
            <a:pPr eaLnBrk="1" hangingPunct="1">
              <a:spcBef>
                <a:spcPct val="0"/>
              </a:spcBef>
              <a:buClrTx/>
              <a:buFontTx/>
              <a:buNone/>
            </a:pPr>
            <a:r>
              <a:rPr lang="en-US" altLang="zh-CN" sz="2400" b="1" dirty="0">
                <a:solidFill>
                  <a:srgbClr val="0000FF"/>
                </a:solidFill>
              </a:rPr>
              <a:t> </a:t>
            </a:r>
            <a:r>
              <a:rPr lang="zh-CN" altLang="en-US" sz="2400" b="1" dirty="0" smtClean="0">
                <a:solidFill>
                  <a:srgbClr val="0000FF"/>
                </a:solidFill>
              </a:rPr>
              <a:t>   </a:t>
            </a:r>
            <a:r>
              <a:rPr lang="en-US" altLang="zh-CN" sz="2400" b="1" dirty="0" err="1">
                <a:solidFill>
                  <a:srgbClr val="0000FF"/>
                </a:solidFill>
              </a:rPr>
              <a:t>typedef</a:t>
            </a:r>
            <a:r>
              <a:rPr lang="en-US" altLang="zh-CN" sz="2400" b="1" dirty="0">
                <a:solidFill>
                  <a:srgbClr val="0000FF"/>
                </a:solidFill>
              </a:rPr>
              <a:t>  c51</a:t>
            </a:r>
            <a:r>
              <a:rPr lang="zh-CN" altLang="en-US" sz="2400" b="1" dirty="0">
                <a:solidFill>
                  <a:srgbClr val="0000FF"/>
                </a:solidFill>
              </a:rPr>
              <a:t>固有的数据类型说明符  别名；</a:t>
            </a:r>
          </a:p>
          <a:p>
            <a:pPr eaLnBrk="1" hangingPunct="1">
              <a:spcBef>
                <a:spcPct val="0"/>
              </a:spcBef>
              <a:buClrTx/>
              <a:buFontTx/>
              <a:buNone/>
            </a:pPr>
            <a:r>
              <a:rPr lang="zh-CN" altLang="en-US" sz="2400" b="1" dirty="0">
                <a:solidFill>
                  <a:srgbClr val="000000"/>
                </a:solidFill>
              </a:rPr>
              <a:t>    </a:t>
            </a:r>
            <a:r>
              <a:rPr lang="zh-CN" altLang="en-US" sz="2400" b="1" dirty="0" smtClean="0">
                <a:solidFill>
                  <a:srgbClr val="000000"/>
                </a:solidFill>
              </a:rPr>
              <a:t>定义</a:t>
            </a:r>
            <a:r>
              <a:rPr lang="zh-CN" altLang="en-US" sz="2400" b="1" dirty="0">
                <a:solidFill>
                  <a:srgbClr val="000000"/>
                </a:solidFill>
              </a:rPr>
              <a:t>别名后，就可以用别名代替数据类型说明符对变量进行定义。别名可以用大写，也可以用小写，为了区别一般用大写字母表示</a:t>
            </a:r>
            <a:r>
              <a:rPr lang="zh-CN" altLang="en-US" sz="2400" dirty="0" smtClean="0">
                <a:solidFill>
                  <a:srgbClr val="000000"/>
                </a:solidFill>
              </a:rPr>
              <a:t>。</a:t>
            </a:r>
            <a:endParaRPr lang="en-US" altLang="zh-CN" sz="2400" dirty="0" smtClean="0">
              <a:solidFill>
                <a:srgbClr val="000000"/>
              </a:solidFill>
            </a:endParaRPr>
          </a:p>
          <a:p>
            <a:pPr eaLnBrk="1" hangingPunct="1">
              <a:spcBef>
                <a:spcPct val="0"/>
              </a:spcBef>
              <a:buClrTx/>
              <a:buFontTx/>
              <a:buNone/>
            </a:pPr>
            <a:r>
              <a:rPr lang="zh-CN" altLang="en-US" sz="2400" b="1" dirty="0" smtClean="0">
                <a:solidFill>
                  <a:srgbClr val="000000"/>
                </a:solidFill>
              </a:rPr>
              <a:t>例</a:t>
            </a:r>
            <a:r>
              <a:rPr lang="en-US" altLang="zh-CN" sz="2400" b="1" dirty="0" smtClean="0">
                <a:solidFill>
                  <a:srgbClr val="000000"/>
                </a:solidFill>
              </a:rPr>
              <a:t>3   </a:t>
            </a:r>
            <a:r>
              <a:rPr lang="en-US" altLang="zh-CN" sz="2400" b="1" dirty="0" err="1">
                <a:solidFill>
                  <a:srgbClr val="000000"/>
                </a:solidFill>
              </a:rPr>
              <a:t>typedef</a:t>
            </a:r>
            <a:r>
              <a:rPr lang="zh-CN" altLang="en-US" sz="2400" b="1" dirty="0">
                <a:solidFill>
                  <a:srgbClr val="000000"/>
                </a:solidFill>
              </a:rPr>
              <a:t>的使用。</a:t>
            </a:r>
          </a:p>
          <a:p>
            <a:pPr eaLnBrk="1" hangingPunct="1">
              <a:spcBef>
                <a:spcPct val="0"/>
              </a:spcBef>
              <a:buClrTx/>
              <a:buFontTx/>
              <a:buNone/>
            </a:pPr>
            <a:r>
              <a:rPr lang="en-US" altLang="zh-CN" sz="2400" b="1" dirty="0" err="1">
                <a:solidFill>
                  <a:srgbClr val="000000"/>
                </a:solidFill>
              </a:rPr>
              <a:t>typedef</a:t>
            </a:r>
            <a:r>
              <a:rPr lang="en-US" altLang="zh-CN" sz="2400" b="1" dirty="0">
                <a:solidFill>
                  <a:srgbClr val="000000"/>
                </a:solidFill>
              </a:rPr>
              <a:t>  unsigned  </a:t>
            </a:r>
            <a:r>
              <a:rPr lang="en-US" altLang="zh-CN" sz="2400" b="1" dirty="0" err="1">
                <a:solidFill>
                  <a:srgbClr val="000000"/>
                </a:solidFill>
              </a:rPr>
              <a:t>int</a:t>
            </a:r>
            <a:r>
              <a:rPr lang="en-US" altLang="zh-CN" sz="2400" b="1" dirty="0">
                <a:solidFill>
                  <a:srgbClr val="000000"/>
                </a:solidFill>
              </a:rPr>
              <a:t>   WORD;</a:t>
            </a:r>
          </a:p>
          <a:p>
            <a:pPr eaLnBrk="1" hangingPunct="1">
              <a:spcBef>
                <a:spcPct val="0"/>
              </a:spcBef>
              <a:buClrTx/>
              <a:buFontTx/>
              <a:buNone/>
            </a:pPr>
            <a:r>
              <a:rPr lang="en-US" altLang="zh-CN" sz="2400" b="1" dirty="0" err="1">
                <a:solidFill>
                  <a:srgbClr val="000000"/>
                </a:solidFill>
              </a:rPr>
              <a:t>typedef</a:t>
            </a:r>
            <a:r>
              <a:rPr lang="en-US" altLang="zh-CN" sz="2400" b="1" dirty="0">
                <a:solidFill>
                  <a:srgbClr val="000000"/>
                </a:solidFill>
              </a:rPr>
              <a:t>  unsigned  char  BYTE;</a:t>
            </a:r>
          </a:p>
          <a:p>
            <a:pPr eaLnBrk="1" hangingPunct="1">
              <a:spcBef>
                <a:spcPct val="0"/>
              </a:spcBef>
              <a:buClrTx/>
              <a:buFontTx/>
              <a:buNone/>
            </a:pPr>
            <a:r>
              <a:rPr lang="en-US" altLang="zh-CN" sz="2400" b="1" dirty="0">
                <a:solidFill>
                  <a:srgbClr val="000000"/>
                </a:solidFill>
              </a:rPr>
              <a:t>BYTE  a1=0x12;</a:t>
            </a:r>
          </a:p>
          <a:p>
            <a:pPr eaLnBrk="1" hangingPunct="1">
              <a:spcBef>
                <a:spcPct val="0"/>
              </a:spcBef>
              <a:buClrTx/>
              <a:buFontTx/>
              <a:buNone/>
            </a:pPr>
            <a:r>
              <a:rPr lang="en-US" altLang="zh-CN" sz="2400" b="1" dirty="0">
                <a:solidFill>
                  <a:srgbClr val="000000"/>
                </a:solidFill>
              </a:rPr>
              <a:t>WORD  a2=0x1234</a:t>
            </a:r>
            <a:r>
              <a:rPr lang="en-US" altLang="zh-CN" sz="2400" b="1" dirty="0" smtClean="0">
                <a:solidFill>
                  <a:srgbClr val="000000"/>
                </a:solidFill>
              </a:rPr>
              <a:t>;</a:t>
            </a:r>
            <a:endParaRPr lang="en-US" altLang="zh-CN" sz="2400" b="1" dirty="0">
              <a:solidFill>
                <a:srgbClr val="000000"/>
              </a:solidFill>
            </a:endParaRPr>
          </a:p>
        </p:txBody>
      </p:sp>
      <p:sp>
        <p:nvSpPr>
          <p:cNvPr id="2" name="页脚占位符 1"/>
          <p:cNvSpPr>
            <a:spLocks noGrp="1"/>
          </p:cNvSpPr>
          <p:nvPr>
            <p:ph type="ftr" sz="quarter" idx="10"/>
          </p:nvPr>
        </p:nvSpPr>
        <p:spPr/>
        <p:txBody>
          <a:bodyPr/>
          <a:lstStyle/>
          <a:p>
            <a:pPr>
              <a:defRPr/>
            </a:pPr>
            <a:fld id="{22602F03-63FC-4F3C-9197-F5E3F77DCD45}" type="slidenum">
              <a:rPr lang="en-US" altLang="zh-CN" smtClean="0">
                <a:solidFill>
                  <a:srgbClr val="000000"/>
                </a:solidFill>
              </a:rPr>
              <a:pPr>
                <a:defRPr/>
              </a:pPr>
              <a:t>64</a:t>
            </a:fld>
            <a:endParaRPr lang="en-US" altLang="zh-CN" dirty="0">
              <a:solidFill>
                <a:srgbClr val="000000"/>
              </a:solidFill>
            </a:endParaRPr>
          </a:p>
        </p:txBody>
      </p:sp>
    </p:spTree>
    <p:extLst>
      <p:ext uri="{BB962C8B-B14F-4D97-AF65-F5344CB8AC3E}">
        <p14:creationId xmlns:p14="http://schemas.microsoft.com/office/powerpoint/2010/main" val="26717934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060A11A5-DFC4-4D4D-BE50-0DBBA6733A92}" type="slidenum">
              <a:rPr lang="en-US" altLang="zh-CN" sz="1000">
                <a:solidFill>
                  <a:srgbClr val="000000"/>
                </a:solidFill>
              </a:rPr>
              <a:pPr>
                <a:spcBef>
                  <a:spcPct val="0"/>
                </a:spcBef>
                <a:buClrTx/>
                <a:buFontTx/>
                <a:buNone/>
              </a:pPr>
              <a:t>65</a:t>
            </a:fld>
            <a:endParaRPr lang="en-US" altLang="zh-CN" sz="1000">
              <a:solidFill>
                <a:srgbClr val="000000"/>
              </a:solidFill>
            </a:endParaRPr>
          </a:p>
        </p:txBody>
      </p:sp>
      <p:sp>
        <p:nvSpPr>
          <p:cNvPr id="29699" name="Rectangle 3"/>
          <p:cNvSpPr>
            <a:spLocks noChangeArrowheads="1"/>
          </p:cNvSpPr>
          <p:nvPr/>
        </p:nvSpPr>
        <p:spPr bwMode="auto">
          <a:xfrm>
            <a:off x="323528" y="1238250"/>
            <a:ext cx="8640960" cy="267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30000"/>
              </a:lnSpc>
              <a:spcBef>
                <a:spcPct val="0"/>
              </a:spcBef>
              <a:buClrTx/>
              <a:buFontTx/>
              <a:buNone/>
            </a:pPr>
            <a:r>
              <a:rPr lang="zh-CN" altLang="en-US" sz="2600" b="1" dirty="0" smtClean="0">
                <a:solidFill>
                  <a:srgbClr val="000000"/>
                </a:solidFill>
              </a:rPr>
              <a:t>    变量</a:t>
            </a:r>
            <a:r>
              <a:rPr lang="zh-CN" altLang="en-US" sz="2600" b="1" dirty="0">
                <a:solidFill>
                  <a:srgbClr val="000000"/>
                </a:solidFill>
              </a:rPr>
              <a:t>名是</a:t>
            </a:r>
            <a:r>
              <a:rPr lang="en-US" altLang="zh-CN" sz="2600" b="1" dirty="0">
                <a:solidFill>
                  <a:srgbClr val="000000"/>
                </a:solidFill>
              </a:rPr>
              <a:t>C51</a:t>
            </a:r>
            <a:r>
              <a:rPr lang="zh-CN" altLang="en-US" sz="2600" b="1" dirty="0">
                <a:solidFill>
                  <a:srgbClr val="000000"/>
                </a:solidFill>
              </a:rPr>
              <a:t>区分不同变量，为不同变量取的名称。在</a:t>
            </a:r>
            <a:r>
              <a:rPr lang="en-US" altLang="zh-CN" sz="2600" b="1" dirty="0">
                <a:solidFill>
                  <a:srgbClr val="000000"/>
                </a:solidFill>
              </a:rPr>
              <a:t>C51</a:t>
            </a:r>
            <a:r>
              <a:rPr lang="zh-CN" altLang="en-US" sz="2600" b="1" dirty="0">
                <a:solidFill>
                  <a:srgbClr val="000000"/>
                </a:solidFill>
              </a:rPr>
              <a:t>中规定变量名可以由字母、数字和下划线三种字符组成，且第一个字母必须为字母或下划线。变量名有两种：普通变量名和指针变量名。它们的区别是指针变量名前面要带“*”号。</a:t>
            </a:r>
          </a:p>
        </p:txBody>
      </p:sp>
      <p:sp>
        <p:nvSpPr>
          <p:cNvPr id="29700" name="Rectangle 5"/>
          <p:cNvSpPr>
            <a:spLocks noGrp="1" noChangeArrowheads="1"/>
          </p:cNvSpPr>
          <p:nvPr>
            <p:ph type="title" idx="4294967295"/>
          </p:nvPr>
        </p:nvSpPr>
        <p:spPr>
          <a:xfrm>
            <a:off x="685800" y="476672"/>
            <a:ext cx="7673975" cy="609600"/>
          </a:xfrm>
        </p:spPr>
        <p:txBody>
          <a:bodyPr/>
          <a:lstStyle/>
          <a:p>
            <a:pPr algn="l" eaLnBrk="1" hangingPunct="1"/>
            <a:r>
              <a:rPr lang="en-US" altLang="zh-CN" b="1" dirty="0" smtClean="0">
                <a:solidFill>
                  <a:srgbClr val="990000"/>
                </a:solidFill>
              </a:rPr>
              <a:t>2</a:t>
            </a:r>
            <a:r>
              <a:rPr lang="zh-CN" altLang="en-US" b="1" dirty="0" smtClean="0">
                <a:solidFill>
                  <a:srgbClr val="990000"/>
                </a:solidFill>
              </a:rPr>
              <a:t>）变量名</a:t>
            </a:r>
          </a:p>
        </p:txBody>
      </p:sp>
      <p:sp>
        <p:nvSpPr>
          <p:cNvPr id="2" name="页脚占位符 1"/>
          <p:cNvSpPr>
            <a:spLocks noGrp="1"/>
          </p:cNvSpPr>
          <p:nvPr>
            <p:ph type="ftr" sz="quarter" idx="10"/>
          </p:nvPr>
        </p:nvSpPr>
        <p:spPr/>
        <p:txBody>
          <a:bodyPr/>
          <a:lstStyle/>
          <a:p>
            <a:pPr>
              <a:defRPr/>
            </a:pPr>
            <a:fld id="{6CD251A6-62B2-4860-A466-EABB2ED8464F}" type="slidenum">
              <a:rPr lang="en-US" altLang="zh-CN" smtClean="0">
                <a:solidFill>
                  <a:srgbClr val="000000"/>
                </a:solidFill>
              </a:rPr>
              <a:pPr>
                <a:defRPr/>
              </a:pPr>
              <a:t>65</a:t>
            </a:fld>
            <a:endParaRPr lang="en-US" altLang="zh-CN" dirty="0">
              <a:solidFill>
                <a:srgbClr val="000000"/>
              </a:solidFill>
            </a:endParaRPr>
          </a:p>
        </p:txBody>
      </p:sp>
    </p:spTree>
    <p:extLst>
      <p:ext uri="{BB962C8B-B14F-4D97-AF65-F5344CB8AC3E}">
        <p14:creationId xmlns:p14="http://schemas.microsoft.com/office/powerpoint/2010/main" val="41137737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0DA73ADD-C0A2-4DB7-9DBC-13F237962316}" type="slidenum">
              <a:rPr lang="en-US" altLang="zh-CN" sz="1000">
                <a:solidFill>
                  <a:srgbClr val="000000"/>
                </a:solidFill>
              </a:rPr>
              <a:pPr>
                <a:spcBef>
                  <a:spcPct val="0"/>
                </a:spcBef>
                <a:buClrTx/>
                <a:buFontTx/>
                <a:buNone/>
              </a:pPr>
              <a:t>66</a:t>
            </a:fld>
            <a:endParaRPr lang="en-US" altLang="zh-CN" sz="1000">
              <a:solidFill>
                <a:srgbClr val="000000"/>
              </a:solidFill>
            </a:endParaRPr>
          </a:p>
        </p:txBody>
      </p:sp>
      <p:sp>
        <p:nvSpPr>
          <p:cNvPr id="30723" name="Rectangle 1026"/>
          <p:cNvSpPr>
            <a:spLocks noChangeArrowheads="1"/>
          </p:cNvSpPr>
          <p:nvPr/>
        </p:nvSpPr>
        <p:spPr bwMode="auto">
          <a:xfrm>
            <a:off x="251520" y="824106"/>
            <a:ext cx="8784976" cy="4785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8288">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5000"/>
              </a:lnSpc>
              <a:spcBef>
                <a:spcPct val="0"/>
              </a:spcBef>
              <a:buClrTx/>
              <a:buFontTx/>
              <a:buNone/>
            </a:pPr>
            <a:endParaRPr lang="en-US" altLang="zh-CN" sz="2600" b="1" dirty="0">
              <a:solidFill>
                <a:srgbClr val="000000"/>
              </a:solidFill>
            </a:endParaRPr>
          </a:p>
          <a:p>
            <a:pPr eaLnBrk="1" hangingPunct="1">
              <a:lnSpc>
                <a:spcPct val="125000"/>
              </a:lnSpc>
              <a:spcBef>
                <a:spcPct val="0"/>
              </a:spcBef>
              <a:buClrTx/>
              <a:buFontTx/>
              <a:buNone/>
            </a:pPr>
            <a:r>
              <a:rPr lang="en-US" altLang="zh-CN" sz="2600" b="1" dirty="0">
                <a:solidFill>
                  <a:srgbClr val="000000"/>
                </a:solidFill>
              </a:rPr>
              <a:t>     </a:t>
            </a:r>
            <a:r>
              <a:rPr lang="zh-CN" altLang="en-US" sz="2400" b="1" dirty="0">
                <a:solidFill>
                  <a:srgbClr val="000000"/>
                </a:solidFill>
              </a:rPr>
              <a:t>存储种类是指变量在程序执行过程中的作用范围。</a:t>
            </a:r>
            <a:r>
              <a:rPr lang="en-US" altLang="zh-CN" sz="2400" b="1" dirty="0">
                <a:solidFill>
                  <a:srgbClr val="000000"/>
                </a:solidFill>
              </a:rPr>
              <a:t>C51</a:t>
            </a:r>
            <a:r>
              <a:rPr lang="zh-CN" altLang="en-US" sz="2400" b="1" dirty="0">
                <a:solidFill>
                  <a:srgbClr val="000000"/>
                </a:solidFill>
              </a:rPr>
              <a:t>变量的存储种类有四种，分别是自动</a:t>
            </a:r>
            <a:r>
              <a:rPr lang="en-US" altLang="zh-CN" sz="2400" b="1" dirty="0">
                <a:solidFill>
                  <a:srgbClr val="000000"/>
                </a:solidFill>
              </a:rPr>
              <a:t>(auto)</a:t>
            </a:r>
            <a:r>
              <a:rPr lang="zh-CN" altLang="en-US" sz="2400" b="1" dirty="0">
                <a:solidFill>
                  <a:srgbClr val="000000"/>
                </a:solidFill>
              </a:rPr>
              <a:t>、外部</a:t>
            </a:r>
            <a:r>
              <a:rPr lang="en-US" altLang="zh-CN" sz="2400" b="1" dirty="0">
                <a:solidFill>
                  <a:srgbClr val="000000"/>
                </a:solidFill>
              </a:rPr>
              <a:t>(extern)</a:t>
            </a:r>
            <a:r>
              <a:rPr lang="zh-CN" altLang="en-US" sz="2400" b="1" dirty="0">
                <a:solidFill>
                  <a:srgbClr val="000000"/>
                </a:solidFill>
              </a:rPr>
              <a:t>、静态</a:t>
            </a:r>
            <a:r>
              <a:rPr lang="en-US" altLang="zh-CN" sz="2400" b="1" dirty="0">
                <a:solidFill>
                  <a:srgbClr val="000000"/>
                </a:solidFill>
              </a:rPr>
              <a:t>(static)</a:t>
            </a:r>
            <a:r>
              <a:rPr lang="zh-CN" altLang="en-US" sz="2400" b="1" dirty="0">
                <a:solidFill>
                  <a:srgbClr val="000000"/>
                </a:solidFill>
              </a:rPr>
              <a:t>和寄存器</a:t>
            </a:r>
            <a:r>
              <a:rPr lang="en-US" altLang="zh-CN" sz="2400" b="1" dirty="0">
                <a:solidFill>
                  <a:srgbClr val="000000"/>
                </a:solidFill>
              </a:rPr>
              <a:t>(register)</a:t>
            </a:r>
            <a:r>
              <a:rPr lang="zh-CN" altLang="en-US" sz="2400" b="1" dirty="0">
                <a:solidFill>
                  <a:srgbClr val="000000"/>
                </a:solidFill>
              </a:rPr>
              <a:t>。</a:t>
            </a:r>
          </a:p>
          <a:p>
            <a:pPr eaLnBrk="1" hangingPunct="1">
              <a:lnSpc>
                <a:spcPct val="125000"/>
              </a:lnSpc>
              <a:spcBef>
                <a:spcPct val="0"/>
              </a:spcBef>
              <a:buClrTx/>
              <a:buFontTx/>
              <a:buNone/>
            </a:pPr>
            <a:r>
              <a:rPr lang="zh-CN" altLang="en-US" sz="2400" b="1" dirty="0">
                <a:solidFill>
                  <a:srgbClr val="0000FF"/>
                </a:solidFill>
              </a:rPr>
              <a:t>（</a:t>
            </a:r>
            <a:r>
              <a:rPr lang="en-US" altLang="zh-CN" sz="2400" b="1" dirty="0">
                <a:solidFill>
                  <a:srgbClr val="0000FF"/>
                </a:solidFill>
              </a:rPr>
              <a:t>1</a:t>
            </a:r>
            <a:r>
              <a:rPr lang="zh-CN" altLang="en-US" sz="2400" b="1" dirty="0">
                <a:solidFill>
                  <a:srgbClr val="0000FF"/>
                </a:solidFill>
              </a:rPr>
              <a:t>）</a:t>
            </a:r>
            <a:r>
              <a:rPr lang="en-US" altLang="zh-CN" sz="2400" b="1" dirty="0">
                <a:solidFill>
                  <a:srgbClr val="0000FF"/>
                </a:solidFill>
              </a:rPr>
              <a:t>auto</a:t>
            </a:r>
            <a:r>
              <a:rPr lang="zh-CN" altLang="en-US" sz="2400" b="1" dirty="0">
                <a:solidFill>
                  <a:srgbClr val="0000FF"/>
                </a:solidFill>
              </a:rPr>
              <a:t>：</a:t>
            </a:r>
          </a:p>
          <a:p>
            <a:pPr eaLnBrk="1" hangingPunct="1">
              <a:lnSpc>
                <a:spcPct val="125000"/>
              </a:lnSpc>
              <a:spcBef>
                <a:spcPct val="0"/>
              </a:spcBef>
              <a:buClrTx/>
              <a:buFontTx/>
              <a:buNone/>
            </a:pPr>
            <a:r>
              <a:rPr lang="zh-CN" altLang="en-US" sz="2400" b="1" dirty="0">
                <a:solidFill>
                  <a:srgbClr val="FF0000"/>
                </a:solidFill>
              </a:rPr>
              <a:t>     </a:t>
            </a:r>
            <a:r>
              <a:rPr lang="zh-CN" altLang="en-US" sz="2400" b="1" dirty="0">
                <a:solidFill>
                  <a:srgbClr val="000000"/>
                </a:solidFill>
              </a:rPr>
              <a:t>使用</a:t>
            </a:r>
            <a:r>
              <a:rPr lang="en-US" altLang="zh-CN" sz="2400" b="1" dirty="0">
                <a:solidFill>
                  <a:srgbClr val="000000"/>
                </a:solidFill>
              </a:rPr>
              <a:t>auto</a:t>
            </a:r>
            <a:r>
              <a:rPr lang="zh-CN" altLang="en-US" sz="2400" b="1" dirty="0">
                <a:solidFill>
                  <a:srgbClr val="000000"/>
                </a:solidFill>
              </a:rPr>
              <a:t>定义的变量称为自动变量，其作用范围在定义它的函数体或复合语句内部，当定义它的函数体或复合语句执行时，</a:t>
            </a:r>
            <a:r>
              <a:rPr lang="en-US" altLang="zh-CN" sz="2400" b="1" dirty="0">
                <a:solidFill>
                  <a:srgbClr val="000000"/>
                </a:solidFill>
              </a:rPr>
              <a:t>C51</a:t>
            </a:r>
            <a:r>
              <a:rPr lang="zh-CN" altLang="en-US" sz="2400" b="1" dirty="0">
                <a:solidFill>
                  <a:srgbClr val="000000"/>
                </a:solidFill>
              </a:rPr>
              <a:t>才为该变量分配内存空间，结束时占用的内存空间释放。</a:t>
            </a:r>
            <a:r>
              <a:rPr lang="zh-CN" altLang="en-US" sz="2400" b="1" dirty="0">
                <a:solidFill>
                  <a:srgbClr val="000099"/>
                </a:solidFill>
              </a:rPr>
              <a:t>自动变量一般分配在内存的堆栈空间中</a:t>
            </a:r>
            <a:r>
              <a:rPr lang="zh-CN" altLang="en-US" sz="2400" b="1" dirty="0">
                <a:solidFill>
                  <a:srgbClr val="000000"/>
                </a:solidFill>
              </a:rPr>
              <a:t>。定义变量时，如果省略存储种类，则该变量默认为自动</a:t>
            </a:r>
            <a:r>
              <a:rPr lang="en-US" altLang="zh-CN" sz="2400" b="1" dirty="0">
                <a:solidFill>
                  <a:srgbClr val="000000"/>
                </a:solidFill>
              </a:rPr>
              <a:t>(auto)</a:t>
            </a:r>
            <a:r>
              <a:rPr lang="zh-CN" altLang="en-US" sz="2400" b="1" dirty="0">
                <a:solidFill>
                  <a:srgbClr val="000000"/>
                </a:solidFill>
              </a:rPr>
              <a:t>变量。</a:t>
            </a:r>
          </a:p>
        </p:txBody>
      </p:sp>
      <p:sp>
        <p:nvSpPr>
          <p:cNvPr id="30724" name="Rectangle 1027"/>
          <p:cNvSpPr>
            <a:spLocks noGrp="1" noChangeArrowheads="1"/>
          </p:cNvSpPr>
          <p:nvPr>
            <p:ph type="title" idx="4294967295"/>
          </p:nvPr>
        </p:nvSpPr>
        <p:spPr>
          <a:xfrm>
            <a:off x="467544" y="404664"/>
            <a:ext cx="8229600" cy="719857"/>
          </a:xfrm>
        </p:spPr>
        <p:txBody>
          <a:bodyPr/>
          <a:lstStyle/>
          <a:p>
            <a:pPr algn="l" eaLnBrk="1" hangingPunct="1"/>
            <a:r>
              <a:rPr lang="en-US" altLang="zh-CN" sz="3200" b="1" dirty="0" smtClean="0">
                <a:solidFill>
                  <a:srgbClr val="990000"/>
                </a:solidFill>
              </a:rPr>
              <a:t>     </a:t>
            </a:r>
            <a:r>
              <a:rPr lang="en-US" altLang="zh-CN" b="1" dirty="0" smtClean="0">
                <a:solidFill>
                  <a:srgbClr val="990000"/>
                </a:solidFill>
              </a:rPr>
              <a:t>3</a:t>
            </a:r>
            <a:r>
              <a:rPr lang="zh-CN" altLang="en-US" b="1" dirty="0" smtClean="0">
                <a:solidFill>
                  <a:srgbClr val="990000"/>
                </a:solidFill>
              </a:rPr>
              <a:t>）存储种类</a:t>
            </a:r>
          </a:p>
        </p:txBody>
      </p:sp>
      <p:sp>
        <p:nvSpPr>
          <p:cNvPr id="2" name="页脚占位符 1"/>
          <p:cNvSpPr>
            <a:spLocks noGrp="1"/>
          </p:cNvSpPr>
          <p:nvPr>
            <p:ph type="ftr" sz="quarter" idx="10"/>
          </p:nvPr>
        </p:nvSpPr>
        <p:spPr/>
        <p:txBody>
          <a:bodyPr/>
          <a:lstStyle/>
          <a:p>
            <a:pPr>
              <a:defRPr/>
            </a:pPr>
            <a:fld id="{B4358F28-23EB-4703-84E7-50E12907E417}" type="slidenum">
              <a:rPr lang="en-US" altLang="zh-CN" smtClean="0">
                <a:solidFill>
                  <a:srgbClr val="000000"/>
                </a:solidFill>
              </a:rPr>
              <a:pPr>
                <a:defRPr/>
              </a:pPr>
              <a:t>66</a:t>
            </a:fld>
            <a:endParaRPr lang="en-US" altLang="zh-CN" dirty="0">
              <a:solidFill>
                <a:srgbClr val="000000"/>
              </a:solidFill>
            </a:endParaRPr>
          </a:p>
        </p:txBody>
      </p:sp>
    </p:spTree>
    <p:extLst>
      <p:ext uri="{BB962C8B-B14F-4D97-AF65-F5344CB8AC3E}">
        <p14:creationId xmlns:p14="http://schemas.microsoft.com/office/powerpoint/2010/main" val="29186648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D20BEE31-2F83-4627-B33A-857DCC593AEE}" type="slidenum">
              <a:rPr lang="en-US" altLang="zh-CN" sz="1000">
                <a:solidFill>
                  <a:srgbClr val="000000"/>
                </a:solidFill>
              </a:rPr>
              <a:pPr>
                <a:spcBef>
                  <a:spcPct val="0"/>
                </a:spcBef>
                <a:buClrTx/>
                <a:buFontTx/>
                <a:buNone/>
              </a:pPr>
              <a:t>67</a:t>
            </a:fld>
            <a:endParaRPr lang="en-US" altLang="zh-CN" sz="1000">
              <a:solidFill>
                <a:srgbClr val="000000"/>
              </a:solidFill>
            </a:endParaRPr>
          </a:p>
        </p:txBody>
      </p:sp>
      <p:sp>
        <p:nvSpPr>
          <p:cNvPr id="31747" name="Rectangle 2"/>
          <p:cNvSpPr>
            <a:spLocks noChangeArrowheads="1"/>
          </p:cNvSpPr>
          <p:nvPr/>
        </p:nvSpPr>
        <p:spPr bwMode="auto">
          <a:xfrm>
            <a:off x="251520" y="1354935"/>
            <a:ext cx="8712968" cy="3065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8288">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15000"/>
              </a:lnSpc>
              <a:spcBef>
                <a:spcPct val="0"/>
              </a:spcBef>
              <a:buClrTx/>
              <a:buFontTx/>
              <a:buNone/>
            </a:pPr>
            <a:r>
              <a:rPr lang="zh-CN" altLang="en-US" sz="2800" b="1" dirty="0">
                <a:solidFill>
                  <a:srgbClr val="0000FF"/>
                </a:solidFill>
              </a:rPr>
              <a:t>（</a:t>
            </a:r>
            <a:r>
              <a:rPr lang="en-US" altLang="zh-CN" sz="2800" b="1" dirty="0">
                <a:solidFill>
                  <a:srgbClr val="0000FF"/>
                </a:solidFill>
              </a:rPr>
              <a:t>2</a:t>
            </a:r>
            <a:r>
              <a:rPr lang="zh-CN" altLang="en-US" sz="2800" b="1" dirty="0">
                <a:solidFill>
                  <a:srgbClr val="0000FF"/>
                </a:solidFill>
              </a:rPr>
              <a:t>）</a:t>
            </a:r>
            <a:r>
              <a:rPr lang="en-US" altLang="zh-CN" sz="2800" b="1" dirty="0">
                <a:solidFill>
                  <a:srgbClr val="0000FF"/>
                </a:solidFill>
              </a:rPr>
              <a:t>extern</a:t>
            </a:r>
            <a:r>
              <a:rPr lang="zh-CN" altLang="en-US" sz="2800" b="1" dirty="0">
                <a:solidFill>
                  <a:srgbClr val="0000FF"/>
                </a:solidFill>
              </a:rPr>
              <a:t>：</a:t>
            </a:r>
          </a:p>
          <a:p>
            <a:pPr eaLnBrk="1" hangingPunct="1">
              <a:lnSpc>
                <a:spcPct val="115000"/>
              </a:lnSpc>
              <a:spcBef>
                <a:spcPct val="0"/>
              </a:spcBef>
              <a:buClrTx/>
              <a:buFontTx/>
              <a:buNone/>
            </a:pPr>
            <a:r>
              <a:rPr lang="zh-CN" altLang="en-US" sz="2800" b="1" dirty="0">
                <a:solidFill>
                  <a:srgbClr val="FF0000"/>
                </a:solidFill>
              </a:rPr>
              <a:t>    </a:t>
            </a:r>
            <a:r>
              <a:rPr lang="zh-CN" altLang="en-US" sz="2800" b="1" dirty="0">
                <a:solidFill>
                  <a:srgbClr val="000000"/>
                </a:solidFill>
              </a:rPr>
              <a:t>使用</a:t>
            </a:r>
            <a:r>
              <a:rPr lang="en-US" altLang="zh-CN" sz="2800" b="1" dirty="0">
                <a:solidFill>
                  <a:srgbClr val="000000"/>
                </a:solidFill>
              </a:rPr>
              <a:t>extern</a:t>
            </a:r>
            <a:r>
              <a:rPr lang="zh-CN" altLang="en-US" sz="2800" b="1" dirty="0">
                <a:solidFill>
                  <a:srgbClr val="000000"/>
                </a:solidFill>
              </a:rPr>
              <a:t>定义的变量称为外部变量。在一个函数体内，要</a:t>
            </a:r>
            <a:r>
              <a:rPr lang="zh-CN" altLang="en-US" sz="2800" b="1" dirty="0">
                <a:solidFill>
                  <a:srgbClr val="000099"/>
                </a:solidFill>
              </a:rPr>
              <a:t>使用一个已在该函数体外或别的程序中定义过的外部变量时</a:t>
            </a:r>
            <a:r>
              <a:rPr lang="zh-CN" altLang="en-US" sz="2800" b="1" dirty="0">
                <a:solidFill>
                  <a:srgbClr val="000000"/>
                </a:solidFill>
              </a:rPr>
              <a:t>，该变量在该函数体内要用</a:t>
            </a:r>
            <a:r>
              <a:rPr lang="en-US" altLang="zh-CN" sz="2800" b="1" dirty="0">
                <a:solidFill>
                  <a:srgbClr val="000000"/>
                </a:solidFill>
              </a:rPr>
              <a:t>extern</a:t>
            </a:r>
            <a:r>
              <a:rPr lang="zh-CN" altLang="en-US" sz="2800" b="1" dirty="0">
                <a:solidFill>
                  <a:srgbClr val="000000"/>
                </a:solidFill>
              </a:rPr>
              <a:t>说明。外部变量被定义后分配固定的内存空间，在程序整个执行时间内都有效，直到程序结束才释放。</a:t>
            </a:r>
          </a:p>
        </p:txBody>
      </p:sp>
      <p:sp>
        <p:nvSpPr>
          <p:cNvPr id="2" name="页脚占位符 1"/>
          <p:cNvSpPr>
            <a:spLocks noGrp="1"/>
          </p:cNvSpPr>
          <p:nvPr>
            <p:ph type="ftr" sz="quarter" idx="10"/>
          </p:nvPr>
        </p:nvSpPr>
        <p:spPr/>
        <p:txBody>
          <a:bodyPr/>
          <a:lstStyle/>
          <a:p>
            <a:pPr>
              <a:defRPr/>
            </a:pPr>
            <a:fld id="{17E31FE3-94F1-4A27-BEC2-335F8A425BA4}" type="slidenum">
              <a:rPr lang="en-US" altLang="zh-CN" smtClean="0">
                <a:solidFill>
                  <a:srgbClr val="000000"/>
                </a:solidFill>
              </a:rPr>
              <a:pPr>
                <a:defRPr/>
              </a:pPr>
              <a:t>67</a:t>
            </a:fld>
            <a:endParaRPr lang="en-US" altLang="zh-CN" dirty="0">
              <a:solidFill>
                <a:srgbClr val="000000"/>
              </a:solidFill>
            </a:endParaRPr>
          </a:p>
        </p:txBody>
      </p:sp>
    </p:spTree>
    <p:extLst>
      <p:ext uri="{BB962C8B-B14F-4D97-AF65-F5344CB8AC3E}">
        <p14:creationId xmlns:p14="http://schemas.microsoft.com/office/powerpoint/2010/main" val="17775161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灯片编号占位符 5"/>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2C8D6313-AA87-488B-8CA8-7E7A38F16F63}" type="slidenum">
              <a:rPr lang="en-US" altLang="zh-CN" sz="1000">
                <a:solidFill>
                  <a:srgbClr val="000000"/>
                </a:solidFill>
              </a:rPr>
              <a:pPr>
                <a:spcBef>
                  <a:spcPct val="0"/>
                </a:spcBef>
                <a:buClrTx/>
                <a:buFontTx/>
                <a:buNone/>
              </a:pPr>
              <a:t>68</a:t>
            </a:fld>
            <a:endParaRPr lang="en-US" altLang="zh-CN" sz="1000">
              <a:solidFill>
                <a:srgbClr val="000000"/>
              </a:solidFill>
            </a:endParaRPr>
          </a:p>
        </p:txBody>
      </p:sp>
      <p:sp>
        <p:nvSpPr>
          <p:cNvPr id="32771" name="Rectangle 3"/>
          <p:cNvSpPr>
            <a:spLocks noGrp="1" noChangeArrowheads="1"/>
          </p:cNvSpPr>
          <p:nvPr>
            <p:ph type="body" idx="1"/>
          </p:nvPr>
        </p:nvSpPr>
        <p:spPr>
          <a:xfrm>
            <a:off x="107504" y="620688"/>
            <a:ext cx="8928992" cy="4953000"/>
          </a:xfrm>
        </p:spPr>
        <p:txBody>
          <a:bodyPr/>
          <a:lstStyle/>
          <a:p>
            <a:pPr marL="0" indent="0" eaLnBrk="1" hangingPunct="1">
              <a:lnSpc>
                <a:spcPct val="90000"/>
              </a:lnSpc>
              <a:buNone/>
            </a:pPr>
            <a:r>
              <a:rPr lang="zh-CN" altLang="en-US" sz="2800" b="1" dirty="0" smtClean="0">
                <a:solidFill>
                  <a:schemeClr val="accent2"/>
                </a:solidFill>
              </a:rPr>
              <a:t>     </a:t>
            </a:r>
            <a:r>
              <a:rPr lang="zh-CN" altLang="en-US" sz="3200" b="1" dirty="0" smtClean="0">
                <a:solidFill>
                  <a:schemeClr val="accent2"/>
                </a:solidFill>
              </a:rPr>
              <a:t>（</a:t>
            </a:r>
            <a:r>
              <a:rPr lang="en-US" altLang="zh-CN" sz="3200" b="1" dirty="0" smtClean="0">
                <a:solidFill>
                  <a:schemeClr val="accent2"/>
                </a:solidFill>
              </a:rPr>
              <a:t>3</a:t>
            </a:r>
            <a:r>
              <a:rPr lang="zh-CN" altLang="en-US" sz="3200" b="1" dirty="0" smtClean="0">
                <a:solidFill>
                  <a:schemeClr val="accent2"/>
                </a:solidFill>
              </a:rPr>
              <a:t>）</a:t>
            </a:r>
            <a:r>
              <a:rPr lang="en-US" altLang="zh-CN" sz="3200" b="1" dirty="0" smtClean="0">
                <a:solidFill>
                  <a:schemeClr val="accent2"/>
                </a:solidFill>
              </a:rPr>
              <a:t>static</a:t>
            </a:r>
            <a:r>
              <a:rPr lang="zh-CN" altLang="en-US" sz="3200" b="1" dirty="0" smtClean="0">
                <a:solidFill>
                  <a:srgbClr val="0000FF"/>
                </a:solidFill>
              </a:rPr>
              <a:t>：</a:t>
            </a:r>
          </a:p>
          <a:p>
            <a:pPr marL="0" indent="0" eaLnBrk="1" hangingPunct="1">
              <a:lnSpc>
                <a:spcPct val="150000"/>
              </a:lnSpc>
              <a:buNone/>
            </a:pPr>
            <a:r>
              <a:rPr lang="zh-CN" altLang="en-US" sz="2800" b="1" dirty="0" smtClean="0">
                <a:solidFill>
                  <a:srgbClr val="FF0000"/>
                </a:solidFill>
              </a:rPr>
              <a:t>       </a:t>
            </a:r>
            <a:r>
              <a:rPr lang="zh-CN" altLang="en-US" sz="2400" b="1" dirty="0" smtClean="0">
                <a:solidFill>
                  <a:schemeClr val="tx1"/>
                </a:solidFill>
              </a:rPr>
              <a:t>使用</a:t>
            </a:r>
            <a:r>
              <a:rPr lang="en-US" altLang="zh-CN" sz="2400" b="1" dirty="0" smtClean="0">
                <a:solidFill>
                  <a:schemeClr val="tx1"/>
                </a:solidFill>
              </a:rPr>
              <a:t>static</a:t>
            </a:r>
            <a:r>
              <a:rPr lang="zh-CN" altLang="en-US" sz="2400" b="1" dirty="0" smtClean="0">
                <a:solidFill>
                  <a:schemeClr val="tx1"/>
                </a:solidFill>
              </a:rPr>
              <a:t>定义的变量</a:t>
            </a:r>
            <a:r>
              <a:rPr lang="zh-CN" altLang="en-US" sz="2400" b="1" dirty="0" smtClean="0"/>
              <a:t>称为静态变量</a:t>
            </a:r>
            <a:r>
              <a:rPr lang="zh-CN" altLang="en-US" sz="2400" b="1" dirty="0" smtClean="0">
                <a:solidFill>
                  <a:schemeClr val="tx1"/>
                </a:solidFill>
              </a:rPr>
              <a:t>。它又分为内部静态变量和外部静态变量。</a:t>
            </a:r>
            <a:r>
              <a:rPr lang="zh-CN" altLang="en-US" sz="2400" b="1" dirty="0" smtClean="0"/>
              <a:t>在函数体内部定义的静态变量为内部静态变量</a:t>
            </a:r>
            <a:r>
              <a:rPr lang="zh-CN" altLang="en-US" sz="2400" b="1" dirty="0" smtClean="0">
                <a:solidFill>
                  <a:srgbClr val="0000FF"/>
                </a:solidFill>
              </a:rPr>
              <a:t>，</a:t>
            </a:r>
            <a:r>
              <a:rPr lang="zh-CN" altLang="en-US" sz="2400" b="1" dirty="0" smtClean="0">
                <a:solidFill>
                  <a:schemeClr val="tx1"/>
                </a:solidFill>
              </a:rPr>
              <a:t>它在对应的函数体内有效，一直存在，但在函数体外不可见，这样不仅使变量在定义它的函数体外被保护，还可以实现当离开函数时值不被改变。</a:t>
            </a:r>
            <a:endParaRPr lang="en-US" altLang="zh-CN" sz="2400" b="1" dirty="0" smtClean="0">
              <a:solidFill>
                <a:schemeClr val="tx1"/>
              </a:solidFill>
            </a:endParaRPr>
          </a:p>
          <a:p>
            <a:pPr marL="0" indent="0" eaLnBrk="1" hangingPunct="1">
              <a:lnSpc>
                <a:spcPct val="150000"/>
              </a:lnSpc>
              <a:buNone/>
            </a:pPr>
            <a:r>
              <a:rPr lang="en-US" altLang="zh-CN" sz="2400" dirty="0">
                <a:solidFill>
                  <a:schemeClr val="tx1"/>
                </a:solidFill>
              </a:rPr>
              <a:t> </a:t>
            </a:r>
            <a:r>
              <a:rPr lang="en-US" altLang="zh-CN" sz="2400" dirty="0" smtClean="0">
                <a:solidFill>
                  <a:schemeClr val="tx1"/>
                </a:solidFill>
              </a:rPr>
              <a:t>        </a:t>
            </a:r>
            <a:r>
              <a:rPr lang="zh-CN" altLang="en-US" sz="2400" b="1" dirty="0" smtClean="0"/>
              <a:t>外部静态变量上在函数外部定义的静态变量。它在程序中一直存在，</a:t>
            </a:r>
            <a:r>
              <a:rPr lang="zh-CN" altLang="en-US" sz="2400" b="1" dirty="0" smtClean="0">
                <a:solidFill>
                  <a:schemeClr val="tx1"/>
                </a:solidFill>
              </a:rPr>
              <a:t>但在定义的范围之外是不可见的。如在多文件或多模块处理中，外部静态变量只在文件内部或模块内部有效。</a:t>
            </a:r>
          </a:p>
          <a:p>
            <a:pPr eaLnBrk="1" hangingPunct="1">
              <a:lnSpc>
                <a:spcPct val="90000"/>
              </a:lnSpc>
            </a:pPr>
            <a:endParaRPr lang="en-US" altLang="zh-CN" sz="2800" dirty="0" smtClean="0"/>
          </a:p>
        </p:txBody>
      </p:sp>
      <p:sp>
        <p:nvSpPr>
          <p:cNvPr id="2" name="页脚占位符 1"/>
          <p:cNvSpPr>
            <a:spLocks noGrp="1"/>
          </p:cNvSpPr>
          <p:nvPr>
            <p:ph type="ftr" sz="quarter" idx="10"/>
          </p:nvPr>
        </p:nvSpPr>
        <p:spPr/>
        <p:txBody>
          <a:bodyPr/>
          <a:lstStyle/>
          <a:p>
            <a:pPr>
              <a:defRPr/>
            </a:pPr>
            <a:fld id="{D98DEC25-0B30-4408-B56F-1F8D54CD490B}" type="slidenum">
              <a:rPr lang="en-US" altLang="zh-CN" smtClean="0">
                <a:solidFill>
                  <a:srgbClr val="000000"/>
                </a:solidFill>
              </a:rPr>
              <a:pPr>
                <a:defRPr/>
              </a:pPr>
              <a:t>68</a:t>
            </a:fld>
            <a:endParaRPr lang="en-US" altLang="zh-CN" dirty="0">
              <a:solidFill>
                <a:srgbClr val="000000"/>
              </a:solidFill>
            </a:endParaRPr>
          </a:p>
        </p:txBody>
      </p:sp>
    </p:spTree>
    <p:extLst>
      <p:ext uri="{BB962C8B-B14F-4D97-AF65-F5344CB8AC3E}">
        <p14:creationId xmlns:p14="http://schemas.microsoft.com/office/powerpoint/2010/main" val="641342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E5A5F328-C70E-4160-8DEC-EE39E2E4188D}" type="slidenum">
              <a:rPr lang="en-US" altLang="zh-CN" sz="1000">
                <a:solidFill>
                  <a:srgbClr val="000000"/>
                </a:solidFill>
              </a:rPr>
              <a:pPr>
                <a:spcBef>
                  <a:spcPct val="0"/>
                </a:spcBef>
                <a:buClrTx/>
                <a:buFontTx/>
                <a:buNone/>
              </a:pPr>
              <a:t>69</a:t>
            </a:fld>
            <a:endParaRPr lang="en-US" altLang="zh-CN" sz="1000">
              <a:solidFill>
                <a:srgbClr val="000000"/>
              </a:solidFill>
            </a:endParaRPr>
          </a:p>
        </p:txBody>
      </p:sp>
      <p:sp>
        <p:nvSpPr>
          <p:cNvPr id="34819" name="Rectangle 1026"/>
          <p:cNvSpPr>
            <a:spLocks noChangeArrowheads="1"/>
          </p:cNvSpPr>
          <p:nvPr/>
        </p:nvSpPr>
        <p:spPr bwMode="auto">
          <a:xfrm>
            <a:off x="533400" y="1124744"/>
            <a:ext cx="8153400" cy="2613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30000"/>
              </a:lnSpc>
              <a:spcBef>
                <a:spcPct val="0"/>
              </a:spcBef>
              <a:buClrTx/>
              <a:buFontTx/>
              <a:buNone/>
            </a:pPr>
            <a:r>
              <a:rPr lang="zh-CN" altLang="en-US" sz="2800" b="1" dirty="0" smtClean="0">
                <a:solidFill>
                  <a:srgbClr val="3333CC"/>
                </a:solidFill>
              </a:rPr>
              <a:t>（</a:t>
            </a:r>
            <a:r>
              <a:rPr lang="en-US" altLang="zh-CN" sz="2800" b="1" dirty="0" smtClean="0">
                <a:solidFill>
                  <a:srgbClr val="3333CC"/>
                </a:solidFill>
              </a:rPr>
              <a:t>4</a:t>
            </a:r>
            <a:r>
              <a:rPr lang="zh-CN" altLang="en-US" sz="2800" b="1" dirty="0">
                <a:solidFill>
                  <a:srgbClr val="3333CC"/>
                </a:solidFill>
              </a:rPr>
              <a:t>）</a:t>
            </a:r>
            <a:r>
              <a:rPr lang="en-US" altLang="zh-CN" sz="2800" b="1" dirty="0">
                <a:solidFill>
                  <a:srgbClr val="3333CC"/>
                </a:solidFill>
              </a:rPr>
              <a:t>register</a:t>
            </a:r>
            <a:r>
              <a:rPr lang="zh-CN" altLang="en-US" sz="2800" b="1" dirty="0">
                <a:solidFill>
                  <a:srgbClr val="3333CC"/>
                </a:solidFill>
              </a:rPr>
              <a:t>：</a:t>
            </a:r>
          </a:p>
          <a:p>
            <a:pPr eaLnBrk="1" hangingPunct="1">
              <a:lnSpc>
                <a:spcPct val="130000"/>
              </a:lnSpc>
              <a:spcBef>
                <a:spcPct val="0"/>
              </a:spcBef>
              <a:buClrTx/>
              <a:buFontTx/>
              <a:buNone/>
            </a:pPr>
            <a:r>
              <a:rPr lang="zh-CN" altLang="en-US" sz="2600" b="1" dirty="0">
                <a:solidFill>
                  <a:srgbClr val="FF0000"/>
                </a:solidFill>
              </a:rPr>
              <a:t>       </a:t>
            </a:r>
            <a:r>
              <a:rPr lang="zh-CN" altLang="en-US" sz="2400" b="1" dirty="0">
                <a:solidFill>
                  <a:srgbClr val="000000"/>
                </a:solidFill>
              </a:rPr>
              <a:t>使用</a:t>
            </a:r>
            <a:r>
              <a:rPr lang="en-US" altLang="zh-CN" sz="2400" b="1" dirty="0">
                <a:solidFill>
                  <a:srgbClr val="000000"/>
                </a:solidFill>
              </a:rPr>
              <a:t>register</a:t>
            </a:r>
            <a:r>
              <a:rPr lang="zh-CN" altLang="en-US" sz="2400" b="1" dirty="0">
                <a:solidFill>
                  <a:srgbClr val="000000"/>
                </a:solidFill>
              </a:rPr>
              <a:t>定义的</a:t>
            </a:r>
            <a:r>
              <a:rPr lang="zh-CN" altLang="en-US" sz="2400" b="1" dirty="0">
                <a:solidFill>
                  <a:srgbClr val="990000"/>
                </a:solidFill>
              </a:rPr>
              <a:t>变量称为寄存器变量</a:t>
            </a:r>
            <a:r>
              <a:rPr lang="zh-CN" altLang="en-US" sz="2400" b="1" dirty="0">
                <a:solidFill>
                  <a:srgbClr val="000000"/>
                </a:solidFill>
              </a:rPr>
              <a:t>。它定义的变量存放在</a:t>
            </a:r>
            <a:r>
              <a:rPr lang="en-US" altLang="zh-CN" sz="2400" b="1" dirty="0">
                <a:solidFill>
                  <a:srgbClr val="000000"/>
                </a:solidFill>
              </a:rPr>
              <a:t>CPU</a:t>
            </a:r>
            <a:r>
              <a:rPr lang="zh-CN" altLang="en-US" sz="2400" b="1" dirty="0">
                <a:solidFill>
                  <a:srgbClr val="000000"/>
                </a:solidFill>
              </a:rPr>
              <a:t>内部的寄存器中，处理速度快，但数目少</a:t>
            </a:r>
            <a:r>
              <a:rPr lang="zh-CN" altLang="en-US" sz="2400" b="1" dirty="0" smtClean="0">
                <a:solidFill>
                  <a:srgbClr val="000000"/>
                </a:solidFill>
              </a:rPr>
              <a:t>。</a:t>
            </a:r>
            <a:endParaRPr lang="en-US" altLang="zh-CN" sz="2400" b="1" dirty="0" smtClean="0">
              <a:solidFill>
                <a:srgbClr val="000000"/>
              </a:solidFill>
            </a:endParaRPr>
          </a:p>
          <a:p>
            <a:pPr eaLnBrk="1" hangingPunct="1">
              <a:lnSpc>
                <a:spcPct val="130000"/>
              </a:lnSpc>
              <a:spcBef>
                <a:spcPct val="0"/>
              </a:spcBef>
              <a:buClrTx/>
              <a:buFontTx/>
              <a:buNone/>
            </a:pPr>
            <a:r>
              <a:rPr lang="en-US" altLang="zh-CN" sz="2400" b="1" dirty="0">
                <a:solidFill>
                  <a:srgbClr val="000000"/>
                </a:solidFill>
              </a:rPr>
              <a:t> </a:t>
            </a:r>
            <a:r>
              <a:rPr lang="en-US" altLang="zh-CN" sz="2400" b="1" dirty="0" smtClean="0">
                <a:solidFill>
                  <a:srgbClr val="000000"/>
                </a:solidFill>
              </a:rPr>
              <a:t>      C51</a:t>
            </a:r>
            <a:r>
              <a:rPr lang="zh-CN" altLang="en-US" sz="2400" b="1" dirty="0">
                <a:solidFill>
                  <a:srgbClr val="000000"/>
                </a:solidFill>
              </a:rPr>
              <a:t>编译器编译时能自动识别程序中使用频率最高的变量，并自动将</a:t>
            </a:r>
            <a:r>
              <a:rPr lang="zh-CN" altLang="en-US" sz="2400" b="1" dirty="0">
                <a:solidFill>
                  <a:srgbClr val="990000"/>
                </a:solidFill>
              </a:rPr>
              <a:t>其作为寄存器变量</a:t>
            </a:r>
            <a:r>
              <a:rPr lang="zh-CN" altLang="en-US" sz="2400" b="1" dirty="0">
                <a:solidFill>
                  <a:srgbClr val="000000"/>
                </a:solidFill>
              </a:rPr>
              <a:t>，用户可以无需专门声明。</a:t>
            </a:r>
          </a:p>
        </p:txBody>
      </p:sp>
      <p:sp>
        <p:nvSpPr>
          <p:cNvPr id="2" name="页脚占位符 1"/>
          <p:cNvSpPr>
            <a:spLocks noGrp="1"/>
          </p:cNvSpPr>
          <p:nvPr>
            <p:ph type="ftr" sz="quarter" idx="10"/>
          </p:nvPr>
        </p:nvSpPr>
        <p:spPr/>
        <p:txBody>
          <a:bodyPr/>
          <a:lstStyle/>
          <a:p>
            <a:pPr>
              <a:defRPr/>
            </a:pPr>
            <a:fld id="{59C8CCFF-DFA7-4E59-9938-9C5E2BE36590}" type="slidenum">
              <a:rPr lang="en-US" altLang="zh-CN" smtClean="0">
                <a:solidFill>
                  <a:srgbClr val="000000"/>
                </a:solidFill>
              </a:rPr>
              <a:pPr>
                <a:defRPr/>
              </a:pPr>
              <a:t>69</a:t>
            </a:fld>
            <a:endParaRPr lang="en-US" altLang="zh-CN" dirty="0">
              <a:solidFill>
                <a:srgbClr val="000000"/>
              </a:solidFill>
            </a:endParaRPr>
          </a:p>
        </p:txBody>
      </p:sp>
    </p:spTree>
    <p:extLst>
      <p:ext uri="{BB962C8B-B14F-4D97-AF65-F5344CB8AC3E}">
        <p14:creationId xmlns:p14="http://schemas.microsoft.com/office/powerpoint/2010/main" val="6089893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9A1A2E50-B656-406A-8FE7-9CAFE10FB226}" type="slidenum">
              <a:rPr lang="en-US" altLang="zh-CN" sz="1000">
                <a:solidFill>
                  <a:srgbClr val="000000"/>
                </a:solidFill>
              </a:rPr>
              <a:pPr>
                <a:spcBef>
                  <a:spcPct val="0"/>
                </a:spcBef>
                <a:buClrTx/>
                <a:buFontTx/>
                <a:buNone/>
              </a:pPr>
              <a:t>7</a:t>
            </a:fld>
            <a:endParaRPr lang="en-US" altLang="zh-CN" sz="1000">
              <a:solidFill>
                <a:srgbClr val="000000"/>
              </a:solidFill>
            </a:endParaRPr>
          </a:p>
        </p:txBody>
      </p:sp>
      <p:sp>
        <p:nvSpPr>
          <p:cNvPr id="11267" name="Rectangle 1026"/>
          <p:cNvSpPr>
            <a:spLocks noChangeArrowheads="1"/>
          </p:cNvSpPr>
          <p:nvPr/>
        </p:nvSpPr>
        <p:spPr bwMode="auto">
          <a:xfrm>
            <a:off x="179512" y="1124744"/>
            <a:ext cx="8856984" cy="4447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spcBef>
                <a:spcPct val="50000"/>
              </a:spcBef>
              <a:buClrTx/>
              <a:buFontTx/>
              <a:buNone/>
            </a:pPr>
            <a:r>
              <a:rPr lang="zh-CN" altLang="en-US" sz="2600" b="1" dirty="0" smtClean="0">
                <a:solidFill>
                  <a:srgbClr val="0000FF"/>
                </a:solidFill>
              </a:rPr>
              <a:t>   （</a:t>
            </a:r>
            <a:r>
              <a:rPr lang="en-US" altLang="zh-CN" sz="2600" b="1" dirty="0" smtClean="0">
                <a:solidFill>
                  <a:srgbClr val="0000FF"/>
                </a:solidFill>
              </a:rPr>
              <a:t>3</a:t>
            </a:r>
            <a:r>
              <a:rPr lang="zh-CN" altLang="en-US" sz="2600" b="1" dirty="0" smtClean="0">
                <a:solidFill>
                  <a:srgbClr val="0000FF"/>
                </a:solidFill>
              </a:rPr>
              <a:t>）</a:t>
            </a:r>
            <a:r>
              <a:rPr lang="zh-CN" altLang="en-US" sz="2600" b="1" dirty="0">
                <a:solidFill>
                  <a:srgbClr val="0000FF"/>
                </a:solidFill>
              </a:rPr>
              <a:t>数据类型</a:t>
            </a:r>
            <a:r>
              <a:rPr lang="zh-CN" altLang="en-US" sz="2600" b="1" dirty="0" smtClean="0">
                <a:solidFill>
                  <a:srgbClr val="0000FF"/>
                </a:solidFill>
              </a:rPr>
              <a:t>的不同</a:t>
            </a:r>
            <a:r>
              <a:rPr lang="zh-CN" altLang="en-US" sz="2600" b="1" dirty="0">
                <a:solidFill>
                  <a:srgbClr val="0000FF"/>
                </a:solidFill>
              </a:rPr>
              <a:t>。</a:t>
            </a:r>
            <a:r>
              <a:rPr lang="en-US" altLang="zh-CN" sz="2600" b="1" dirty="0"/>
              <a:t>C51</a:t>
            </a:r>
            <a:r>
              <a:rPr lang="zh-CN" altLang="en-US" sz="2600" b="1" dirty="0"/>
              <a:t>语言</a:t>
            </a:r>
            <a:r>
              <a:rPr lang="zh-CN" altLang="en-US" sz="2600" b="1" dirty="0" smtClean="0"/>
              <a:t>扩展了</a:t>
            </a:r>
            <a:r>
              <a:rPr lang="en-US" altLang="zh-CN" sz="2600" b="1" dirty="0" smtClean="0"/>
              <a:t>4</a:t>
            </a:r>
            <a:r>
              <a:rPr lang="zh-CN" altLang="en-US" sz="2600" b="1" dirty="0"/>
              <a:t>种数据类型</a:t>
            </a:r>
            <a:r>
              <a:rPr lang="en-US" altLang="zh-CN" sz="2600" b="1" dirty="0"/>
              <a:t>(</a:t>
            </a:r>
            <a:r>
              <a:rPr lang="en-US" altLang="zh-CN" sz="2600" b="1" dirty="0" err="1"/>
              <a:t>sfr</a:t>
            </a:r>
            <a:r>
              <a:rPr lang="zh-CN" altLang="en-US" sz="2600" b="1" dirty="0"/>
              <a:t>，</a:t>
            </a:r>
            <a:r>
              <a:rPr lang="en-US" altLang="zh-CN" sz="2600" b="1" dirty="0"/>
              <a:t>sfr16</a:t>
            </a:r>
            <a:r>
              <a:rPr lang="zh-CN" altLang="en-US" sz="2600" b="1" dirty="0"/>
              <a:t>，</a:t>
            </a:r>
            <a:r>
              <a:rPr lang="en-US" altLang="zh-CN" sz="2600" b="1" dirty="0" err="1" smtClean="0"/>
              <a:t>sbit</a:t>
            </a:r>
            <a:r>
              <a:rPr lang="zh-CN" altLang="en-US" sz="2600" b="1" dirty="0" smtClean="0"/>
              <a:t>，</a:t>
            </a:r>
            <a:r>
              <a:rPr lang="en-US" altLang="zh-CN" sz="2600" b="1" dirty="0"/>
              <a:t>bit)</a:t>
            </a:r>
            <a:r>
              <a:rPr lang="zh-CN" altLang="en-US" sz="2600" b="1" dirty="0"/>
              <a:t>，主要针对</a:t>
            </a:r>
            <a:r>
              <a:rPr lang="zh-CN" altLang="en-US" sz="2600" b="1" dirty="0" smtClean="0"/>
              <a:t>特殊</a:t>
            </a:r>
            <a:r>
              <a:rPr lang="zh-CN" altLang="en-US" sz="2600" b="1" dirty="0"/>
              <a:t>功能寄存器、位操作</a:t>
            </a:r>
            <a:r>
              <a:rPr lang="zh-CN" altLang="en-US" sz="2600" b="1" dirty="0" smtClean="0"/>
              <a:t>。</a:t>
            </a:r>
            <a:endParaRPr lang="en-US" altLang="zh-CN" sz="2600" b="1" dirty="0" smtClean="0"/>
          </a:p>
          <a:p>
            <a:pPr eaLnBrk="1" hangingPunct="1">
              <a:spcBef>
                <a:spcPct val="50000"/>
              </a:spcBef>
              <a:buClrTx/>
              <a:buFontTx/>
              <a:buNone/>
            </a:pPr>
            <a:r>
              <a:rPr lang="en-US" altLang="zh-CN" sz="2600" b="1" dirty="0">
                <a:solidFill>
                  <a:srgbClr val="0000FF"/>
                </a:solidFill>
              </a:rPr>
              <a:t> </a:t>
            </a:r>
            <a:r>
              <a:rPr lang="en-US" altLang="zh-CN" sz="2600" b="1" dirty="0" smtClean="0">
                <a:solidFill>
                  <a:srgbClr val="0000FF"/>
                </a:solidFill>
              </a:rPr>
              <a:t>  </a:t>
            </a:r>
            <a:r>
              <a:rPr lang="zh-CN" altLang="en-US" sz="2400" b="1" dirty="0" smtClean="0">
                <a:solidFill>
                  <a:srgbClr val="0000FF"/>
                </a:solidFill>
              </a:rPr>
              <a:t>（</a:t>
            </a:r>
            <a:r>
              <a:rPr lang="en-US" altLang="zh-CN" sz="2400" b="1" dirty="0" smtClean="0">
                <a:solidFill>
                  <a:srgbClr val="0000FF"/>
                </a:solidFill>
              </a:rPr>
              <a:t>4</a:t>
            </a:r>
            <a:r>
              <a:rPr lang="zh-CN" altLang="en-US" sz="2400" b="1" dirty="0">
                <a:solidFill>
                  <a:srgbClr val="0000FF"/>
                </a:solidFill>
              </a:rPr>
              <a:t>）数据存储类型的</a:t>
            </a:r>
            <a:r>
              <a:rPr lang="zh-CN" altLang="en-US" sz="2400" b="1" dirty="0" smtClean="0">
                <a:solidFill>
                  <a:srgbClr val="0000FF"/>
                </a:solidFill>
              </a:rPr>
              <a:t>不同。</a:t>
            </a:r>
            <a:r>
              <a:rPr lang="en-US" altLang="zh-CN" sz="2400" b="1" dirty="0"/>
              <a:t>C</a:t>
            </a:r>
            <a:r>
              <a:rPr lang="zh-CN" altLang="en-US" sz="2400" b="1" dirty="0"/>
              <a:t>语言为数据提供</a:t>
            </a:r>
            <a:r>
              <a:rPr lang="zh-CN" altLang="en-US" sz="2400" b="1" dirty="0" smtClean="0"/>
              <a:t>统一的</a:t>
            </a:r>
            <a:r>
              <a:rPr lang="zh-CN" altLang="en-US" sz="2400" b="1" dirty="0"/>
              <a:t>内存空间：而</a:t>
            </a:r>
            <a:r>
              <a:rPr lang="en-US" altLang="zh-CN" sz="2400" b="1" dirty="0"/>
              <a:t>C51</a:t>
            </a:r>
            <a:r>
              <a:rPr lang="zh-CN" altLang="en-US" sz="2400" b="1" dirty="0"/>
              <a:t>语言</a:t>
            </a:r>
            <a:r>
              <a:rPr lang="zh-CN" altLang="en-US" sz="2400" b="1" dirty="0" smtClean="0"/>
              <a:t>根据</a:t>
            </a:r>
            <a:r>
              <a:rPr lang="en-US" altLang="zh-CN" sz="2400" b="1" dirty="0" smtClean="0"/>
              <a:t>MCS-51</a:t>
            </a:r>
            <a:r>
              <a:rPr lang="zh-CN" altLang="en-US" sz="2400" b="1" dirty="0" smtClean="0"/>
              <a:t>单片机</a:t>
            </a:r>
            <a:r>
              <a:rPr lang="zh-CN" altLang="en-US" sz="2400" b="1" dirty="0"/>
              <a:t>的特点分为内部／外部数据</a:t>
            </a:r>
            <a:r>
              <a:rPr lang="zh-CN" altLang="en-US" sz="2400" b="1" dirty="0" smtClean="0"/>
              <a:t>存储区、</a:t>
            </a:r>
            <a:r>
              <a:rPr lang="zh-CN" altLang="en-US" sz="2400" b="1" dirty="0"/>
              <a:t>内部／</a:t>
            </a:r>
            <a:r>
              <a:rPr lang="zh-CN" altLang="en-US" sz="2400" b="1" dirty="0" smtClean="0"/>
              <a:t>外部程序存储区等。</a:t>
            </a:r>
            <a:endParaRPr lang="en-US" altLang="zh-CN" sz="2400" b="1" dirty="0" smtClean="0"/>
          </a:p>
          <a:p>
            <a:pPr eaLnBrk="1" hangingPunct="1">
              <a:spcBef>
                <a:spcPct val="50000"/>
              </a:spcBef>
              <a:buClrTx/>
              <a:buFontTx/>
              <a:buNone/>
            </a:pPr>
            <a:r>
              <a:rPr lang="zh-CN" altLang="en-US" sz="2400" b="1" dirty="0" smtClean="0"/>
              <a:t>    </a:t>
            </a:r>
            <a:r>
              <a:rPr lang="zh-CN" altLang="en-US" sz="2400" b="1" dirty="0" smtClean="0">
                <a:solidFill>
                  <a:srgbClr val="0000FF"/>
                </a:solidFill>
              </a:rPr>
              <a:t>（</a:t>
            </a:r>
            <a:r>
              <a:rPr lang="en-US" altLang="zh-CN" sz="2400" b="1" dirty="0" smtClean="0">
                <a:solidFill>
                  <a:srgbClr val="0000FF"/>
                </a:solidFill>
              </a:rPr>
              <a:t>5</a:t>
            </a:r>
            <a:r>
              <a:rPr lang="zh-CN" altLang="en-US" sz="2400" b="1" dirty="0" smtClean="0">
                <a:solidFill>
                  <a:srgbClr val="0000FF"/>
                </a:solidFill>
              </a:rPr>
              <a:t>）人机接口输入输出处理的不同。</a:t>
            </a:r>
            <a:r>
              <a:rPr lang="en-US" altLang="zh-CN" sz="2400" b="1" dirty="0" smtClean="0">
                <a:solidFill>
                  <a:srgbClr val="000000"/>
                </a:solidFill>
              </a:rPr>
              <a:t>C51</a:t>
            </a:r>
            <a:r>
              <a:rPr lang="zh-CN" altLang="en-US" sz="2400" b="1" dirty="0">
                <a:solidFill>
                  <a:srgbClr val="000000"/>
                </a:solidFill>
              </a:rPr>
              <a:t>中的输入输出是通过</a:t>
            </a:r>
            <a:r>
              <a:rPr lang="en-US" altLang="zh-CN" sz="2400" b="1" dirty="0">
                <a:solidFill>
                  <a:srgbClr val="000000"/>
                </a:solidFill>
              </a:rPr>
              <a:t>MCS-51</a:t>
            </a:r>
            <a:r>
              <a:rPr lang="zh-CN" altLang="en-US" sz="2400" b="1" dirty="0">
                <a:solidFill>
                  <a:srgbClr val="000000"/>
                </a:solidFill>
              </a:rPr>
              <a:t>串行口来完成的，输入输出指令执行前必须要对串行口进行初始化</a:t>
            </a:r>
            <a:r>
              <a:rPr lang="zh-CN" altLang="en-US" sz="2400" b="1" dirty="0" smtClean="0">
                <a:solidFill>
                  <a:srgbClr val="000000"/>
                </a:solidFill>
              </a:rPr>
              <a:t>。例如</a:t>
            </a:r>
            <a:r>
              <a:rPr lang="zh-CN" altLang="en-US" sz="2400" b="1" dirty="0">
                <a:solidFill>
                  <a:srgbClr val="000000"/>
                </a:solidFill>
              </a:rPr>
              <a:t>，库函数</a:t>
            </a:r>
            <a:r>
              <a:rPr lang="en-US" altLang="zh-CN" sz="2400" b="1" dirty="0" err="1">
                <a:solidFill>
                  <a:srgbClr val="000000"/>
                </a:solidFill>
              </a:rPr>
              <a:t>printf</a:t>
            </a:r>
            <a:r>
              <a:rPr lang="zh-CN" altLang="en-US" sz="2400" b="1" dirty="0">
                <a:solidFill>
                  <a:srgbClr val="000000"/>
                </a:solidFill>
              </a:rPr>
              <a:t>和</a:t>
            </a:r>
            <a:r>
              <a:rPr lang="en-US" altLang="zh-CN" sz="2400" b="1" dirty="0" err="1" smtClean="0">
                <a:solidFill>
                  <a:srgbClr val="000000"/>
                </a:solidFill>
              </a:rPr>
              <a:t>scanf</a:t>
            </a:r>
            <a:r>
              <a:rPr lang="zh-CN" altLang="en-US" sz="2400" b="1" dirty="0" smtClean="0">
                <a:solidFill>
                  <a:srgbClr val="000000"/>
                </a:solidFill>
              </a:rPr>
              <a:t>。</a:t>
            </a:r>
            <a:endParaRPr lang="en-US" altLang="zh-CN" sz="2400" b="1" dirty="0" smtClean="0">
              <a:solidFill>
                <a:srgbClr val="000000"/>
              </a:solidFill>
            </a:endParaRPr>
          </a:p>
          <a:p>
            <a:pPr eaLnBrk="1" hangingPunct="1">
              <a:spcBef>
                <a:spcPct val="50000"/>
              </a:spcBef>
              <a:buClrTx/>
              <a:buFontTx/>
              <a:buNone/>
            </a:pPr>
            <a:r>
              <a:rPr lang="zh-CN" altLang="en-US" sz="2400" b="1" dirty="0" smtClean="0">
                <a:solidFill>
                  <a:srgbClr val="0000FF"/>
                </a:solidFill>
              </a:rPr>
              <a:t>     （</a:t>
            </a:r>
            <a:r>
              <a:rPr lang="en-US" altLang="zh-CN" sz="2400" b="1" dirty="0">
                <a:solidFill>
                  <a:srgbClr val="0000FF"/>
                </a:solidFill>
              </a:rPr>
              <a:t>6</a:t>
            </a:r>
            <a:r>
              <a:rPr lang="zh-CN" altLang="en-US" sz="2400" b="1" dirty="0" smtClean="0">
                <a:solidFill>
                  <a:srgbClr val="0000FF"/>
                </a:solidFill>
              </a:rPr>
              <a:t>）中断处理的不同。</a:t>
            </a:r>
            <a:r>
              <a:rPr lang="zh-CN" altLang="en-US" sz="2400" b="1" dirty="0">
                <a:solidFill>
                  <a:srgbClr val="000000"/>
                </a:solidFill>
              </a:rPr>
              <a:t>标准</a:t>
            </a:r>
            <a:r>
              <a:rPr lang="en-US" altLang="zh-CN" sz="2400" b="1" dirty="0">
                <a:solidFill>
                  <a:srgbClr val="000000"/>
                </a:solidFill>
              </a:rPr>
              <a:t>C</a:t>
            </a:r>
            <a:r>
              <a:rPr lang="zh-CN" altLang="en-US" sz="2400" b="1" dirty="0">
                <a:solidFill>
                  <a:srgbClr val="000000"/>
                </a:solidFill>
              </a:rPr>
              <a:t>语言</a:t>
            </a:r>
            <a:r>
              <a:rPr lang="zh-CN" altLang="en-US" sz="2400" b="1" dirty="0" smtClean="0">
                <a:solidFill>
                  <a:srgbClr val="000000"/>
                </a:solidFill>
              </a:rPr>
              <a:t>没有处理单片机中断</a:t>
            </a:r>
            <a:r>
              <a:rPr lang="zh-CN" altLang="en-US" sz="2400" b="1" dirty="0">
                <a:solidFill>
                  <a:srgbClr val="000000"/>
                </a:solidFill>
              </a:rPr>
              <a:t>的定义，而</a:t>
            </a:r>
            <a:r>
              <a:rPr lang="en-US" altLang="zh-CN" sz="2400" b="1" dirty="0">
                <a:solidFill>
                  <a:srgbClr val="000000"/>
                </a:solidFill>
              </a:rPr>
              <a:t>C51</a:t>
            </a:r>
            <a:r>
              <a:rPr lang="zh-CN" altLang="en-US" sz="2400" b="1" dirty="0" smtClean="0">
                <a:solidFill>
                  <a:srgbClr val="000000"/>
                </a:solidFill>
              </a:rPr>
              <a:t>语言中设有专用的中断</a:t>
            </a:r>
            <a:r>
              <a:rPr lang="zh-CN" altLang="en-US" sz="2400" b="1" dirty="0">
                <a:solidFill>
                  <a:srgbClr val="000000"/>
                </a:solidFill>
              </a:rPr>
              <a:t>函数。</a:t>
            </a:r>
            <a:endParaRPr lang="zh-CN" altLang="en-US" sz="2400" b="1" dirty="0">
              <a:solidFill>
                <a:srgbClr val="0000FF"/>
              </a:solidFill>
            </a:endParaRPr>
          </a:p>
        </p:txBody>
      </p:sp>
      <p:sp>
        <p:nvSpPr>
          <p:cNvPr id="2" name="页脚占位符 1"/>
          <p:cNvSpPr>
            <a:spLocks noGrp="1"/>
          </p:cNvSpPr>
          <p:nvPr>
            <p:ph type="ftr" sz="quarter" idx="10"/>
          </p:nvPr>
        </p:nvSpPr>
        <p:spPr/>
        <p:txBody>
          <a:bodyPr/>
          <a:lstStyle/>
          <a:p>
            <a:pPr>
              <a:defRPr/>
            </a:pPr>
            <a:fld id="{35C74F73-9FA6-4819-B4ED-90C51A813607}" type="slidenum">
              <a:rPr lang="en-US" altLang="zh-CN" smtClean="0">
                <a:solidFill>
                  <a:srgbClr val="000000"/>
                </a:solidFill>
              </a:rPr>
              <a:t>7</a:t>
            </a:fld>
            <a:endParaRPr lang="en-US" altLang="zh-CN" dirty="0">
              <a:solidFill>
                <a:srgbClr val="000000"/>
              </a:solidFill>
            </a:endParaRPr>
          </a:p>
        </p:txBody>
      </p:sp>
    </p:spTree>
    <p:extLst>
      <p:ext uri="{BB962C8B-B14F-4D97-AF65-F5344CB8AC3E}">
        <p14:creationId xmlns:p14="http://schemas.microsoft.com/office/powerpoint/2010/main" val="21551719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E7C9EF25-9534-41A8-AC23-614991C8F95F}" type="slidenum">
              <a:rPr lang="en-US" altLang="zh-CN" sz="1000">
                <a:solidFill>
                  <a:srgbClr val="000000"/>
                </a:solidFill>
              </a:rPr>
              <a:pPr>
                <a:spcBef>
                  <a:spcPct val="0"/>
                </a:spcBef>
                <a:buClrTx/>
                <a:buFontTx/>
                <a:buNone/>
              </a:pPr>
              <a:t>70</a:t>
            </a:fld>
            <a:endParaRPr lang="en-US" altLang="zh-CN" sz="1000">
              <a:solidFill>
                <a:srgbClr val="000000"/>
              </a:solidFill>
            </a:endParaRPr>
          </a:p>
        </p:txBody>
      </p:sp>
      <p:sp>
        <p:nvSpPr>
          <p:cNvPr id="36867" name="Rectangle 2"/>
          <p:cNvSpPr>
            <a:spLocks noChangeArrowheads="1"/>
          </p:cNvSpPr>
          <p:nvPr/>
        </p:nvSpPr>
        <p:spPr bwMode="auto">
          <a:xfrm>
            <a:off x="0" y="1284476"/>
            <a:ext cx="9144000" cy="4967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10000"/>
              </a:lnSpc>
              <a:spcBef>
                <a:spcPct val="0"/>
              </a:spcBef>
              <a:buClrTx/>
              <a:buFontTx/>
              <a:buNone/>
            </a:pPr>
            <a:r>
              <a:rPr lang="zh-CN" altLang="en-US" sz="2400" b="1" dirty="0" smtClean="0">
                <a:solidFill>
                  <a:srgbClr val="000000"/>
                </a:solidFill>
              </a:rPr>
              <a:t>例</a:t>
            </a:r>
            <a:r>
              <a:rPr lang="en-US" altLang="zh-CN" sz="2400" b="1" dirty="0" smtClean="0">
                <a:solidFill>
                  <a:srgbClr val="000000"/>
                </a:solidFill>
              </a:rPr>
              <a:t>4   </a:t>
            </a:r>
            <a:r>
              <a:rPr lang="zh-CN" altLang="en-US" sz="2400" b="1" dirty="0" smtClean="0">
                <a:solidFill>
                  <a:srgbClr val="000000"/>
                </a:solidFill>
              </a:rPr>
              <a:t>变量</a:t>
            </a:r>
            <a:r>
              <a:rPr lang="zh-CN" altLang="en-US" sz="2400" b="1" dirty="0">
                <a:solidFill>
                  <a:srgbClr val="000000"/>
                </a:solidFill>
              </a:rPr>
              <a:t>定义存储种类和存储器类型相关情况。</a:t>
            </a:r>
          </a:p>
          <a:p>
            <a:pPr eaLnBrk="1" hangingPunct="1">
              <a:lnSpc>
                <a:spcPct val="110000"/>
              </a:lnSpc>
              <a:spcBef>
                <a:spcPct val="0"/>
              </a:spcBef>
              <a:buClrTx/>
              <a:buFontTx/>
              <a:buNone/>
            </a:pPr>
            <a:r>
              <a:rPr lang="zh-CN" altLang="en-US" sz="2400" b="1" dirty="0">
                <a:solidFill>
                  <a:srgbClr val="000000"/>
                </a:solidFill>
              </a:rPr>
              <a:t>      </a:t>
            </a:r>
            <a:r>
              <a:rPr lang="en-US" altLang="zh-CN" sz="2400" b="1" dirty="0">
                <a:solidFill>
                  <a:srgbClr val="0000FF"/>
                </a:solidFill>
              </a:rPr>
              <a:t>char  data var1</a:t>
            </a:r>
            <a:r>
              <a:rPr lang="zh-CN" altLang="en-US" sz="2400" b="1" dirty="0">
                <a:solidFill>
                  <a:srgbClr val="0000FF"/>
                </a:solidFill>
              </a:rPr>
              <a:t>；   </a:t>
            </a:r>
            <a:r>
              <a:rPr lang="en-US" altLang="zh-CN" sz="2400" b="1" dirty="0" smtClean="0">
                <a:solidFill>
                  <a:srgbClr val="000000"/>
                </a:solidFill>
              </a:rPr>
              <a:t>/</a:t>
            </a:r>
            <a:r>
              <a:rPr lang="en-US" altLang="zh-CN" sz="2400" b="1" dirty="0">
                <a:solidFill>
                  <a:srgbClr val="000000"/>
                </a:solidFill>
              </a:rPr>
              <a:t>/</a:t>
            </a:r>
            <a:r>
              <a:rPr lang="zh-CN" altLang="en-US" sz="2400" b="1" dirty="0" smtClean="0">
                <a:solidFill>
                  <a:srgbClr val="000000"/>
                </a:solidFill>
              </a:rPr>
              <a:t>在</a:t>
            </a:r>
            <a:r>
              <a:rPr lang="zh-CN" altLang="en-US" sz="2400" b="1" dirty="0">
                <a:solidFill>
                  <a:srgbClr val="000000"/>
                </a:solidFill>
              </a:rPr>
              <a:t>片内</a:t>
            </a:r>
            <a:r>
              <a:rPr lang="en-US" altLang="zh-CN" sz="2400" b="1" dirty="0">
                <a:solidFill>
                  <a:srgbClr val="000000"/>
                </a:solidFill>
              </a:rPr>
              <a:t>RAM</a:t>
            </a:r>
            <a:r>
              <a:rPr lang="zh-CN" altLang="en-US" sz="2400" b="1" dirty="0">
                <a:solidFill>
                  <a:srgbClr val="000000"/>
                </a:solidFill>
              </a:rPr>
              <a:t>低</a:t>
            </a:r>
            <a:r>
              <a:rPr lang="en-US" altLang="zh-CN" sz="2400" b="1" dirty="0">
                <a:solidFill>
                  <a:srgbClr val="000000"/>
                </a:solidFill>
              </a:rPr>
              <a:t>128B</a:t>
            </a:r>
            <a:r>
              <a:rPr lang="zh-CN" altLang="en-US" sz="2400" b="1" dirty="0">
                <a:solidFill>
                  <a:srgbClr val="000000"/>
                </a:solidFill>
              </a:rPr>
              <a:t>定义用直接寻址</a:t>
            </a:r>
            <a:r>
              <a:rPr lang="zh-CN" altLang="en-US" sz="2400" b="1" dirty="0" smtClean="0">
                <a:solidFill>
                  <a:srgbClr val="000000"/>
                </a:solidFill>
              </a:rPr>
              <a:t>方</a:t>
            </a:r>
            <a:endParaRPr lang="en-US" altLang="zh-CN" sz="2400" b="1" dirty="0" smtClean="0">
              <a:solidFill>
                <a:srgbClr val="000000"/>
              </a:solidFill>
            </a:endParaRPr>
          </a:p>
          <a:p>
            <a:pPr eaLnBrk="1" hangingPunct="1">
              <a:lnSpc>
                <a:spcPct val="110000"/>
              </a:lnSpc>
              <a:spcBef>
                <a:spcPct val="0"/>
              </a:spcBef>
              <a:buClrTx/>
              <a:buFontTx/>
              <a:buNone/>
            </a:pPr>
            <a:r>
              <a:rPr lang="en-US" altLang="zh-CN" sz="2400" b="1" dirty="0">
                <a:solidFill>
                  <a:srgbClr val="000000"/>
                </a:solidFill>
              </a:rPr>
              <a:t> </a:t>
            </a:r>
            <a:r>
              <a:rPr lang="en-US" altLang="zh-CN" sz="2400" b="1" dirty="0" smtClean="0">
                <a:solidFill>
                  <a:srgbClr val="000000"/>
                </a:solidFill>
              </a:rPr>
              <a:t>                                     //</a:t>
            </a:r>
            <a:r>
              <a:rPr lang="zh-CN" altLang="en-US" sz="2400" b="1" dirty="0" smtClean="0">
                <a:solidFill>
                  <a:srgbClr val="000000"/>
                </a:solidFill>
              </a:rPr>
              <a:t>式</a:t>
            </a:r>
            <a:r>
              <a:rPr lang="zh-CN" altLang="en-US" sz="2400" b="1" dirty="0">
                <a:solidFill>
                  <a:srgbClr val="000000"/>
                </a:solidFill>
              </a:rPr>
              <a:t>访问的字符型变量</a:t>
            </a:r>
            <a:r>
              <a:rPr lang="en-US" altLang="zh-CN" sz="2400" b="1" dirty="0" smtClean="0">
                <a:solidFill>
                  <a:srgbClr val="000000"/>
                </a:solidFill>
              </a:rPr>
              <a:t>var1</a:t>
            </a:r>
            <a:endParaRPr lang="en-US" altLang="zh-CN" sz="2400" b="1" dirty="0">
              <a:solidFill>
                <a:srgbClr val="000000"/>
              </a:solidFill>
            </a:endParaRPr>
          </a:p>
          <a:p>
            <a:pPr eaLnBrk="1" hangingPunct="1">
              <a:lnSpc>
                <a:spcPct val="110000"/>
              </a:lnSpc>
              <a:spcBef>
                <a:spcPct val="0"/>
              </a:spcBef>
              <a:buClrTx/>
              <a:buFontTx/>
              <a:buNone/>
            </a:pPr>
            <a:r>
              <a:rPr lang="en-US" altLang="zh-CN" sz="2400" b="1" dirty="0">
                <a:solidFill>
                  <a:srgbClr val="0000FF"/>
                </a:solidFill>
              </a:rPr>
              <a:t>      </a:t>
            </a:r>
            <a:r>
              <a:rPr lang="en-US" altLang="zh-CN" sz="2400" b="1" dirty="0" err="1">
                <a:solidFill>
                  <a:srgbClr val="0000FF"/>
                </a:solidFill>
              </a:rPr>
              <a:t>int</a:t>
            </a:r>
            <a:r>
              <a:rPr lang="en-US" altLang="zh-CN" sz="2400" b="1" dirty="0">
                <a:solidFill>
                  <a:srgbClr val="0000FF"/>
                </a:solidFill>
              </a:rPr>
              <a:t>  </a:t>
            </a:r>
            <a:r>
              <a:rPr lang="en-US" altLang="zh-CN" sz="2400" b="1" dirty="0" err="1">
                <a:solidFill>
                  <a:srgbClr val="0000FF"/>
                </a:solidFill>
              </a:rPr>
              <a:t>idata</a:t>
            </a:r>
            <a:r>
              <a:rPr lang="en-US" altLang="zh-CN" sz="2400" b="1" dirty="0">
                <a:solidFill>
                  <a:srgbClr val="0000FF"/>
                </a:solidFill>
              </a:rPr>
              <a:t>  var2</a:t>
            </a:r>
            <a:r>
              <a:rPr lang="zh-CN" altLang="en-US" sz="2400" b="1" dirty="0">
                <a:solidFill>
                  <a:srgbClr val="0000FF"/>
                </a:solidFill>
              </a:rPr>
              <a:t>；   </a:t>
            </a:r>
            <a:r>
              <a:rPr lang="en-US" altLang="zh-CN" sz="2400" b="1" dirty="0" smtClean="0">
                <a:solidFill>
                  <a:srgbClr val="000000"/>
                </a:solidFill>
              </a:rPr>
              <a:t>//</a:t>
            </a:r>
            <a:r>
              <a:rPr lang="zh-CN" altLang="en-US" sz="2400" b="1" dirty="0" smtClean="0">
                <a:solidFill>
                  <a:srgbClr val="000000"/>
                </a:solidFill>
              </a:rPr>
              <a:t>在</a:t>
            </a:r>
            <a:r>
              <a:rPr lang="zh-CN" altLang="en-US" sz="2400" b="1" dirty="0">
                <a:solidFill>
                  <a:srgbClr val="000000"/>
                </a:solidFill>
              </a:rPr>
              <a:t>片内</a:t>
            </a:r>
            <a:r>
              <a:rPr lang="en-US" altLang="zh-CN" sz="2400" b="1" dirty="0">
                <a:solidFill>
                  <a:srgbClr val="000000"/>
                </a:solidFill>
              </a:rPr>
              <a:t>RAM256B</a:t>
            </a:r>
            <a:r>
              <a:rPr lang="zh-CN" altLang="en-US" sz="2400" b="1" dirty="0">
                <a:solidFill>
                  <a:srgbClr val="000000"/>
                </a:solidFill>
              </a:rPr>
              <a:t>定义用间接寻址方式</a:t>
            </a:r>
            <a:r>
              <a:rPr lang="zh-CN" altLang="en-US" sz="2400" b="1" dirty="0" smtClean="0">
                <a:solidFill>
                  <a:srgbClr val="000000"/>
                </a:solidFill>
              </a:rPr>
              <a:t>访</a:t>
            </a:r>
            <a:endParaRPr lang="en-US" altLang="zh-CN" sz="2400" b="1" dirty="0" smtClean="0">
              <a:solidFill>
                <a:srgbClr val="000000"/>
              </a:solidFill>
            </a:endParaRPr>
          </a:p>
          <a:p>
            <a:pPr eaLnBrk="1" hangingPunct="1">
              <a:lnSpc>
                <a:spcPct val="110000"/>
              </a:lnSpc>
              <a:spcBef>
                <a:spcPct val="0"/>
              </a:spcBef>
              <a:buClrTx/>
              <a:buFontTx/>
              <a:buNone/>
            </a:pPr>
            <a:r>
              <a:rPr lang="en-US" altLang="zh-CN" sz="2400" b="1" dirty="0">
                <a:solidFill>
                  <a:srgbClr val="000000"/>
                </a:solidFill>
              </a:rPr>
              <a:t> </a:t>
            </a:r>
            <a:r>
              <a:rPr lang="en-US" altLang="zh-CN" sz="2400" b="1" dirty="0" smtClean="0">
                <a:solidFill>
                  <a:srgbClr val="000000"/>
                </a:solidFill>
              </a:rPr>
              <a:t>                                    //</a:t>
            </a:r>
            <a:r>
              <a:rPr lang="zh-CN" altLang="en-US" sz="2400" b="1" dirty="0" smtClean="0">
                <a:solidFill>
                  <a:srgbClr val="000000"/>
                </a:solidFill>
              </a:rPr>
              <a:t>问</a:t>
            </a:r>
            <a:r>
              <a:rPr lang="zh-CN" altLang="en-US" sz="2400" b="1" dirty="0">
                <a:solidFill>
                  <a:srgbClr val="000000"/>
                </a:solidFill>
              </a:rPr>
              <a:t>的整型变量</a:t>
            </a:r>
            <a:r>
              <a:rPr lang="en-US" altLang="zh-CN" sz="2400" b="1" dirty="0" smtClean="0">
                <a:solidFill>
                  <a:srgbClr val="000000"/>
                </a:solidFill>
              </a:rPr>
              <a:t>var2</a:t>
            </a:r>
            <a:endParaRPr lang="en-US" altLang="zh-CN" sz="2400" b="1" dirty="0">
              <a:solidFill>
                <a:srgbClr val="000000"/>
              </a:solidFill>
            </a:endParaRPr>
          </a:p>
          <a:p>
            <a:pPr eaLnBrk="1" hangingPunct="1">
              <a:lnSpc>
                <a:spcPct val="110000"/>
              </a:lnSpc>
              <a:spcBef>
                <a:spcPct val="0"/>
              </a:spcBef>
              <a:buClrTx/>
              <a:buFontTx/>
              <a:buNone/>
            </a:pPr>
            <a:r>
              <a:rPr lang="en-US" altLang="zh-CN" sz="2400" b="1" dirty="0">
                <a:solidFill>
                  <a:srgbClr val="0000FF"/>
                </a:solidFill>
              </a:rPr>
              <a:t>     auto  unsigned  long  data  var3</a:t>
            </a:r>
            <a:r>
              <a:rPr lang="zh-CN" altLang="en-US" sz="2400" b="1" dirty="0" smtClean="0">
                <a:solidFill>
                  <a:srgbClr val="0000FF"/>
                </a:solidFill>
              </a:rPr>
              <a:t>；</a:t>
            </a:r>
            <a:r>
              <a:rPr lang="en-US" altLang="zh-CN" sz="2400" b="1" dirty="0" smtClean="0">
                <a:solidFill>
                  <a:srgbClr val="000000"/>
                </a:solidFill>
              </a:rPr>
              <a:t>//</a:t>
            </a:r>
            <a:r>
              <a:rPr lang="zh-CN" altLang="en-US" sz="2400" b="1" dirty="0" smtClean="0">
                <a:solidFill>
                  <a:srgbClr val="000000"/>
                </a:solidFill>
              </a:rPr>
              <a:t>在</a:t>
            </a:r>
            <a:r>
              <a:rPr lang="zh-CN" altLang="en-US" sz="2400" b="1" dirty="0">
                <a:solidFill>
                  <a:srgbClr val="000000"/>
                </a:solidFill>
              </a:rPr>
              <a:t>片内</a:t>
            </a:r>
            <a:r>
              <a:rPr lang="en-US" altLang="zh-CN" sz="2400" b="1" dirty="0" smtClean="0">
                <a:solidFill>
                  <a:srgbClr val="000000"/>
                </a:solidFill>
              </a:rPr>
              <a:t>RAM 128B</a:t>
            </a:r>
            <a:r>
              <a:rPr lang="zh-CN" altLang="en-US" sz="2400" b="1" dirty="0" smtClean="0">
                <a:solidFill>
                  <a:srgbClr val="000000"/>
                </a:solidFill>
              </a:rPr>
              <a:t>定义</a:t>
            </a:r>
            <a:endParaRPr lang="en-US" altLang="zh-CN" sz="2400" b="1" dirty="0" smtClean="0">
              <a:solidFill>
                <a:srgbClr val="000000"/>
              </a:solidFill>
            </a:endParaRPr>
          </a:p>
          <a:p>
            <a:pPr eaLnBrk="1" hangingPunct="1">
              <a:lnSpc>
                <a:spcPct val="110000"/>
              </a:lnSpc>
              <a:spcBef>
                <a:spcPct val="0"/>
              </a:spcBef>
              <a:buClrTx/>
              <a:buFontTx/>
              <a:buNone/>
            </a:pPr>
            <a:r>
              <a:rPr lang="en-US" altLang="zh-CN" sz="2400" b="1" dirty="0">
                <a:solidFill>
                  <a:srgbClr val="000000"/>
                </a:solidFill>
              </a:rPr>
              <a:t> </a:t>
            </a:r>
            <a:r>
              <a:rPr lang="en-US" altLang="zh-CN" sz="2400" b="1" dirty="0" smtClean="0">
                <a:solidFill>
                  <a:srgbClr val="000000"/>
                </a:solidFill>
              </a:rPr>
              <a:t>                    //</a:t>
            </a:r>
            <a:r>
              <a:rPr lang="zh-CN" altLang="en-US" sz="2400" b="1" dirty="0" smtClean="0">
                <a:solidFill>
                  <a:srgbClr val="000000"/>
                </a:solidFill>
              </a:rPr>
              <a:t>用</a:t>
            </a:r>
            <a:r>
              <a:rPr lang="zh-CN" altLang="en-US" sz="2400" b="1" dirty="0">
                <a:solidFill>
                  <a:srgbClr val="000000"/>
                </a:solidFill>
              </a:rPr>
              <a:t>直接寻址方式访问的自动无符号长整型变量</a:t>
            </a:r>
            <a:r>
              <a:rPr lang="en-US" altLang="zh-CN" sz="2400" b="1" dirty="0" smtClean="0">
                <a:solidFill>
                  <a:srgbClr val="000000"/>
                </a:solidFill>
              </a:rPr>
              <a:t>var3</a:t>
            </a:r>
            <a:endParaRPr lang="en-US" altLang="zh-CN" sz="2400" b="1" dirty="0">
              <a:solidFill>
                <a:srgbClr val="000000"/>
              </a:solidFill>
            </a:endParaRPr>
          </a:p>
          <a:p>
            <a:pPr eaLnBrk="1" hangingPunct="1">
              <a:lnSpc>
                <a:spcPct val="110000"/>
              </a:lnSpc>
              <a:spcBef>
                <a:spcPct val="0"/>
              </a:spcBef>
              <a:buClrTx/>
              <a:buFontTx/>
              <a:buNone/>
            </a:pPr>
            <a:r>
              <a:rPr lang="en-US" altLang="zh-CN" sz="2400" b="1" dirty="0">
                <a:solidFill>
                  <a:srgbClr val="000000"/>
                </a:solidFill>
              </a:rPr>
              <a:t>     </a:t>
            </a:r>
            <a:r>
              <a:rPr lang="en-US" altLang="zh-CN" sz="2400" b="1" dirty="0">
                <a:solidFill>
                  <a:srgbClr val="0000FF"/>
                </a:solidFill>
              </a:rPr>
              <a:t>extern  float  </a:t>
            </a:r>
            <a:r>
              <a:rPr lang="en-US" altLang="zh-CN" sz="2400" b="1" dirty="0" err="1">
                <a:solidFill>
                  <a:srgbClr val="0000FF"/>
                </a:solidFill>
              </a:rPr>
              <a:t>xdata</a:t>
            </a:r>
            <a:r>
              <a:rPr lang="en-US" altLang="zh-CN" sz="2400" b="1" dirty="0">
                <a:solidFill>
                  <a:srgbClr val="0000FF"/>
                </a:solidFill>
              </a:rPr>
              <a:t>  var4</a:t>
            </a:r>
            <a:r>
              <a:rPr lang="zh-CN" altLang="en-US" sz="2400" b="1" dirty="0" smtClean="0">
                <a:solidFill>
                  <a:srgbClr val="0000FF"/>
                </a:solidFill>
              </a:rPr>
              <a:t>；</a:t>
            </a:r>
            <a:r>
              <a:rPr lang="en-US" altLang="zh-CN" sz="2400" b="1" dirty="0" smtClean="0">
                <a:solidFill>
                  <a:srgbClr val="000000"/>
                </a:solidFill>
              </a:rPr>
              <a:t>//</a:t>
            </a:r>
            <a:r>
              <a:rPr lang="zh-CN" altLang="en-US" sz="2400" b="1" dirty="0" smtClean="0">
                <a:solidFill>
                  <a:srgbClr val="000000"/>
                </a:solidFill>
              </a:rPr>
              <a:t>在</a:t>
            </a:r>
            <a:r>
              <a:rPr lang="zh-CN" altLang="en-US" sz="2400" b="1" dirty="0">
                <a:solidFill>
                  <a:srgbClr val="000000"/>
                </a:solidFill>
              </a:rPr>
              <a:t>片外</a:t>
            </a:r>
            <a:r>
              <a:rPr lang="en-US" altLang="zh-CN" sz="2400" b="1" dirty="0">
                <a:solidFill>
                  <a:srgbClr val="000000"/>
                </a:solidFill>
              </a:rPr>
              <a:t>RAM64KB</a:t>
            </a:r>
            <a:r>
              <a:rPr lang="zh-CN" altLang="en-US" sz="2400" b="1" dirty="0">
                <a:solidFill>
                  <a:srgbClr val="000000"/>
                </a:solidFill>
              </a:rPr>
              <a:t>空间定义用</a:t>
            </a:r>
            <a:r>
              <a:rPr lang="zh-CN" altLang="en-US" sz="2400" b="1" dirty="0" smtClean="0">
                <a:solidFill>
                  <a:srgbClr val="000000"/>
                </a:solidFill>
              </a:rPr>
              <a:t>间</a:t>
            </a:r>
            <a:endParaRPr lang="en-US" altLang="zh-CN" sz="2400" b="1" dirty="0" smtClean="0">
              <a:solidFill>
                <a:srgbClr val="000000"/>
              </a:solidFill>
            </a:endParaRPr>
          </a:p>
          <a:p>
            <a:pPr eaLnBrk="1" hangingPunct="1">
              <a:lnSpc>
                <a:spcPct val="110000"/>
              </a:lnSpc>
              <a:spcBef>
                <a:spcPct val="0"/>
              </a:spcBef>
              <a:buClrTx/>
              <a:buFontTx/>
              <a:buNone/>
            </a:pPr>
            <a:r>
              <a:rPr lang="en-US" altLang="zh-CN" sz="2400" b="1" dirty="0">
                <a:solidFill>
                  <a:srgbClr val="000000"/>
                </a:solidFill>
              </a:rPr>
              <a:t> </a:t>
            </a:r>
            <a:r>
              <a:rPr lang="en-US" altLang="zh-CN" sz="2400" b="1" dirty="0" smtClean="0">
                <a:solidFill>
                  <a:srgbClr val="000000"/>
                </a:solidFill>
              </a:rPr>
              <a:t>                                        //</a:t>
            </a:r>
            <a:r>
              <a:rPr lang="zh-CN" altLang="en-US" sz="2400" b="1" dirty="0" smtClean="0">
                <a:solidFill>
                  <a:srgbClr val="000000"/>
                </a:solidFill>
              </a:rPr>
              <a:t>接</a:t>
            </a:r>
            <a:r>
              <a:rPr lang="zh-CN" altLang="en-US" sz="2400" b="1" dirty="0">
                <a:solidFill>
                  <a:srgbClr val="000000"/>
                </a:solidFill>
              </a:rPr>
              <a:t>寻址方式访问的外部实型变量</a:t>
            </a:r>
            <a:r>
              <a:rPr lang="en-US" altLang="zh-CN" sz="2400" b="1" dirty="0" smtClean="0">
                <a:solidFill>
                  <a:srgbClr val="000000"/>
                </a:solidFill>
              </a:rPr>
              <a:t>var4</a:t>
            </a:r>
            <a:endParaRPr lang="en-US" altLang="zh-CN" sz="2400" b="1" dirty="0">
              <a:solidFill>
                <a:srgbClr val="000000"/>
              </a:solidFill>
            </a:endParaRPr>
          </a:p>
          <a:p>
            <a:pPr eaLnBrk="1" hangingPunct="1">
              <a:lnSpc>
                <a:spcPct val="110000"/>
              </a:lnSpc>
              <a:spcBef>
                <a:spcPct val="0"/>
              </a:spcBef>
              <a:buClrTx/>
              <a:buFontTx/>
              <a:buNone/>
            </a:pPr>
            <a:r>
              <a:rPr lang="en-US" altLang="zh-CN" sz="2400" b="1" dirty="0">
                <a:solidFill>
                  <a:srgbClr val="0000FF"/>
                </a:solidFill>
              </a:rPr>
              <a:t>     </a:t>
            </a:r>
            <a:r>
              <a:rPr lang="en-US" altLang="zh-CN" sz="2400" b="1" dirty="0" err="1">
                <a:solidFill>
                  <a:srgbClr val="0000FF"/>
                </a:solidFill>
              </a:rPr>
              <a:t>int</a:t>
            </a:r>
            <a:r>
              <a:rPr lang="en-US" altLang="zh-CN" sz="2400" b="1" dirty="0">
                <a:solidFill>
                  <a:srgbClr val="0000FF"/>
                </a:solidFill>
              </a:rPr>
              <a:t>  code  var5</a:t>
            </a:r>
            <a:r>
              <a:rPr lang="zh-CN" altLang="en-US" sz="2400" b="1" dirty="0">
                <a:solidFill>
                  <a:srgbClr val="0000FF"/>
                </a:solidFill>
              </a:rPr>
              <a:t>；      </a:t>
            </a:r>
            <a:r>
              <a:rPr lang="en-US" altLang="zh-CN" sz="2400" b="1" dirty="0" smtClean="0">
                <a:solidFill>
                  <a:srgbClr val="000000"/>
                </a:solidFill>
              </a:rPr>
              <a:t>//</a:t>
            </a:r>
            <a:r>
              <a:rPr lang="zh-CN" altLang="en-US" sz="2400" b="1" dirty="0" smtClean="0">
                <a:solidFill>
                  <a:srgbClr val="000000"/>
                </a:solidFill>
              </a:rPr>
              <a:t>在</a:t>
            </a:r>
            <a:r>
              <a:rPr lang="en-US" altLang="zh-CN" sz="2400" b="1" dirty="0">
                <a:solidFill>
                  <a:srgbClr val="000000"/>
                </a:solidFill>
              </a:rPr>
              <a:t>ROM</a:t>
            </a:r>
            <a:r>
              <a:rPr lang="zh-CN" altLang="en-US" sz="2400" b="1" dirty="0">
                <a:solidFill>
                  <a:srgbClr val="000000"/>
                </a:solidFill>
              </a:rPr>
              <a:t>空间定义整型变量</a:t>
            </a:r>
            <a:r>
              <a:rPr lang="en-US" altLang="zh-CN" sz="2400" b="1" dirty="0">
                <a:solidFill>
                  <a:srgbClr val="000000"/>
                </a:solidFill>
              </a:rPr>
              <a:t>var5*/</a:t>
            </a:r>
          </a:p>
          <a:p>
            <a:pPr eaLnBrk="1" hangingPunct="1">
              <a:lnSpc>
                <a:spcPct val="110000"/>
              </a:lnSpc>
              <a:spcBef>
                <a:spcPct val="0"/>
              </a:spcBef>
              <a:buClrTx/>
              <a:buFontTx/>
              <a:buNone/>
            </a:pPr>
            <a:r>
              <a:rPr lang="en-US" altLang="zh-CN" sz="2400" b="1" dirty="0">
                <a:solidFill>
                  <a:srgbClr val="0000FF"/>
                </a:solidFill>
              </a:rPr>
              <a:t>     </a:t>
            </a:r>
            <a:r>
              <a:rPr lang="en-US" altLang="zh-CN" sz="2400" b="1" dirty="0" err="1">
                <a:solidFill>
                  <a:srgbClr val="0000FF"/>
                </a:solidFill>
              </a:rPr>
              <a:t>unsign</a:t>
            </a:r>
            <a:r>
              <a:rPr lang="en-US" altLang="zh-CN" sz="2400" b="1" dirty="0">
                <a:solidFill>
                  <a:srgbClr val="0000FF"/>
                </a:solidFill>
              </a:rPr>
              <a:t>  char  </a:t>
            </a:r>
            <a:r>
              <a:rPr lang="en-US" altLang="zh-CN" sz="2400" b="1" dirty="0" err="1">
                <a:solidFill>
                  <a:srgbClr val="0000FF"/>
                </a:solidFill>
              </a:rPr>
              <a:t>bdata</a:t>
            </a:r>
            <a:r>
              <a:rPr lang="en-US" altLang="zh-CN" sz="2400" b="1" dirty="0">
                <a:solidFill>
                  <a:srgbClr val="0000FF"/>
                </a:solidFill>
              </a:rPr>
              <a:t>  var6</a:t>
            </a:r>
            <a:r>
              <a:rPr lang="zh-CN" altLang="en-US" sz="2400" b="1" dirty="0" smtClean="0">
                <a:solidFill>
                  <a:srgbClr val="0000FF"/>
                </a:solidFill>
              </a:rPr>
              <a:t>；</a:t>
            </a:r>
            <a:r>
              <a:rPr lang="en-US" altLang="zh-CN" sz="2400" b="1" dirty="0" smtClean="0">
                <a:solidFill>
                  <a:srgbClr val="000000"/>
                </a:solidFill>
              </a:rPr>
              <a:t>//</a:t>
            </a:r>
            <a:r>
              <a:rPr lang="zh-CN" altLang="en-US" sz="2400" b="1" dirty="0" smtClean="0">
                <a:solidFill>
                  <a:srgbClr val="000000"/>
                </a:solidFill>
              </a:rPr>
              <a:t>在</a:t>
            </a:r>
            <a:r>
              <a:rPr lang="zh-CN" altLang="en-US" sz="2400" b="1" dirty="0">
                <a:solidFill>
                  <a:srgbClr val="000000"/>
                </a:solidFill>
              </a:rPr>
              <a:t>片内</a:t>
            </a:r>
            <a:r>
              <a:rPr lang="en-US" altLang="zh-CN" sz="2400" b="1" dirty="0">
                <a:solidFill>
                  <a:srgbClr val="000000"/>
                </a:solidFill>
              </a:rPr>
              <a:t>RAM</a:t>
            </a:r>
            <a:r>
              <a:rPr lang="zh-CN" altLang="en-US" sz="2400" b="1" dirty="0">
                <a:solidFill>
                  <a:srgbClr val="000000"/>
                </a:solidFill>
              </a:rPr>
              <a:t>位寻址区</a:t>
            </a:r>
            <a:r>
              <a:rPr lang="en-US" altLang="zh-CN" sz="2400" b="1" dirty="0">
                <a:solidFill>
                  <a:srgbClr val="000000"/>
                </a:solidFill>
              </a:rPr>
              <a:t>20H</a:t>
            </a:r>
            <a:r>
              <a:rPr lang="en-US" altLang="zh-CN" sz="2400" b="1" dirty="0" smtClean="0">
                <a:solidFill>
                  <a:srgbClr val="000000"/>
                </a:solidFill>
              </a:rPr>
              <a:t>~ </a:t>
            </a:r>
          </a:p>
          <a:p>
            <a:pPr eaLnBrk="1" hangingPunct="1">
              <a:lnSpc>
                <a:spcPct val="110000"/>
              </a:lnSpc>
              <a:spcBef>
                <a:spcPct val="0"/>
              </a:spcBef>
              <a:buClrTx/>
              <a:buFontTx/>
              <a:buNone/>
            </a:pPr>
            <a:r>
              <a:rPr lang="en-US" altLang="zh-CN" sz="2400" b="1" dirty="0">
                <a:solidFill>
                  <a:srgbClr val="000000"/>
                </a:solidFill>
              </a:rPr>
              <a:t> </a:t>
            </a:r>
            <a:r>
              <a:rPr lang="en-US" altLang="zh-CN" sz="2400" b="1" dirty="0" smtClean="0">
                <a:solidFill>
                  <a:srgbClr val="000000"/>
                </a:solidFill>
              </a:rPr>
              <a:t>     //2FH</a:t>
            </a:r>
            <a:r>
              <a:rPr lang="zh-CN" altLang="en-US" sz="2400" b="1" dirty="0" smtClean="0">
                <a:solidFill>
                  <a:srgbClr val="000000"/>
                </a:solidFill>
              </a:rPr>
              <a:t>单元</a:t>
            </a:r>
            <a:r>
              <a:rPr lang="zh-CN" altLang="en-US" sz="2400" b="1" dirty="0">
                <a:solidFill>
                  <a:srgbClr val="000000"/>
                </a:solidFill>
              </a:rPr>
              <a:t>定义可字节处理和位处理的无符号字符型变量</a:t>
            </a:r>
            <a:r>
              <a:rPr lang="en-US" altLang="zh-CN" sz="2400" b="1" dirty="0" smtClean="0">
                <a:solidFill>
                  <a:srgbClr val="000000"/>
                </a:solidFill>
              </a:rPr>
              <a:t>var6</a:t>
            </a:r>
            <a:endParaRPr lang="en-US" altLang="zh-CN" sz="2400" b="1" dirty="0">
              <a:solidFill>
                <a:srgbClr val="000000"/>
              </a:solidFill>
            </a:endParaRPr>
          </a:p>
        </p:txBody>
      </p:sp>
      <p:sp>
        <p:nvSpPr>
          <p:cNvPr id="2" name="页脚占位符 1"/>
          <p:cNvSpPr>
            <a:spLocks noGrp="1"/>
          </p:cNvSpPr>
          <p:nvPr>
            <p:ph type="ftr" sz="quarter" idx="10"/>
          </p:nvPr>
        </p:nvSpPr>
        <p:spPr/>
        <p:txBody>
          <a:bodyPr/>
          <a:lstStyle/>
          <a:p>
            <a:pPr>
              <a:defRPr/>
            </a:pPr>
            <a:fld id="{430E6F1F-F8DB-4DC0-A91C-020606487F58}" type="slidenum">
              <a:rPr lang="en-US" altLang="zh-CN" smtClean="0">
                <a:solidFill>
                  <a:srgbClr val="000000"/>
                </a:solidFill>
              </a:rPr>
              <a:pPr>
                <a:defRPr/>
              </a:pPr>
              <a:t>70</a:t>
            </a:fld>
            <a:endParaRPr lang="en-US" altLang="zh-CN" dirty="0">
              <a:solidFill>
                <a:srgbClr val="000000"/>
              </a:solidFill>
            </a:endParaRPr>
          </a:p>
        </p:txBody>
      </p:sp>
    </p:spTree>
    <p:extLst>
      <p:ext uri="{BB962C8B-B14F-4D97-AF65-F5344CB8AC3E}">
        <p14:creationId xmlns:p14="http://schemas.microsoft.com/office/powerpoint/2010/main" val="37283093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0BD1D406-FC56-4D30-B5E5-047321D70BFA}" type="slidenum">
              <a:rPr lang="en-US" altLang="zh-CN" sz="1000">
                <a:solidFill>
                  <a:srgbClr val="000000"/>
                </a:solidFill>
              </a:rPr>
              <a:pPr>
                <a:spcBef>
                  <a:spcPct val="0"/>
                </a:spcBef>
                <a:buClrTx/>
                <a:buFontTx/>
                <a:buNone/>
              </a:pPr>
              <a:t>71</a:t>
            </a:fld>
            <a:endParaRPr lang="en-US" altLang="zh-CN" sz="1000">
              <a:solidFill>
                <a:srgbClr val="000000"/>
              </a:solidFill>
            </a:endParaRPr>
          </a:p>
        </p:txBody>
      </p:sp>
      <p:sp>
        <p:nvSpPr>
          <p:cNvPr id="37891" name="Rectangle 2"/>
          <p:cNvSpPr>
            <a:spLocks noChangeArrowheads="1"/>
          </p:cNvSpPr>
          <p:nvPr/>
        </p:nvSpPr>
        <p:spPr bwMode="auto">
          <a:xfrm>
            <a:off x="215008" y="511747"/>
            <a:ext cx="8928992"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0000"/>
              </a:lnSpc>
              <a:spcBef>
                <a:spcPct val="0"/>
              </a:spcBef>
              <a:buClrTx/>
              <a:buFontTx/>
              <a:buNone/>
            </a:pPr>
            <a:r>
              <a:rPr lang="en-US" altLang="zh-CN" sz="2800" b="1" dirty="0" smtClean="0">
                <a:solidFill>
                  <a:srgbClr val="990000"/>
                </a:solidFill>
              </a:rPr>
              <a:t>     5</a:t>
            </a:r>
            <a:r>
              <a:rPr lang="zh-CN" altLang="en-US" sz="2800" b="1" dirty="0" smtClean="0">
                <a:solidFill>
                  <a:srgbClr val="990000"/>
                </a:solidFill>
              </a:rPr>
              <a:t>）特殊</a:t>
            </a:r>
            <a:r>
              <a:rPr lang="zh-CN" altLang="en-US" sz="2800" b="1" dirty="0">
                <a:solidFill>
                  <a:srgbClr val="990000"/>
                </a:solidFill>
              </a:rPr>
              <a:t>功能寄存器变量</a:t>
            </a:r>
          </a:p>
          <a:p>
            <a:pPr eaLnBrk="1" hangingPunct="1">
              <a:lnSpc>
                <a:spcPct val="120000"/>
              </a:lnSpc>
              <a:spcBef>
                <a:spcPct val="0"/>
              </a:spcBef>
              <a:buClrTx/>
              <a:buFontTx/>
              <a:buNone/>
            </a:pPr>
            <a:r>
              <a:rPr lang="zh-CN" altLang="en-US" sz="2400" b="1" dirty="0" smtClean="0">
                <a:solidFill>
                  <a:srgbClr val="000000"/>
                </a:solidFill>
              </a:rPr>
              <a:t>     </a:t>
            </a:r>
            <a:r>
              <a:rPr lang="zh-CN" altLang="en-US" sz="2400" b="1" dirty="0">
                <a:solidFill>
                  <a:srgbClr val="000000"/>
                </a:solidFill>
              </a:rPr>
              <a:t>在</a:t>
            </a:r>
            <a:r>
              <a:rPr lang="en-US" altLang="zh-CN" sz="2400" b="1" dirty="0">
                <a:solidFill>
                  <a:srgbClr val="000000"/>
                </a:solidFill>
              </a:rPr>
              <a:t>C51</a:t>
            </a:r>
            <a:r>
              <a:rPr lang="zh-CN" altLang="en-US" sz="2400" b="1" dirty="0">
                <a:solidFill>
                  <a:srgbClr val="000000"/>
                </a:solidFill>
              </a:rPr>
              <a:t>中，允许用户对这些特殊功能寄存器进行访问，访问时须通过</a:t>
            </a:r>
            <a:r>
              <a:rPr lang="en-US" altLang="zh-CN" sz="2400" b="1" dirty="0" err="1">
                <a:solidFill>
                  <a:srgbClr val="000000"/>
                </a:solidFill>
              </a:rPr>
              <a:t>sfr</a:t>
            </a:r>
            <a:r>
              <a:rPr lang="zh-CN" altLang="en-US" sz="2400" b="1" dirty="0">
                <a:solidFill>
                  <a:srgbClr val="000000"/>
                </a:solidFill>
              </a:rPr>
              <a:t>或</a:t>
            </a:r>
            <a:r>
              <a:rPr lang="en-US" altLang="zh-CN" sz="2400" b="1" dirty="0">
                <a:solidFill>
                  <a:srgbClr val="000000"/>
                </a:solidFill>
              </a:rPr>
              <a:t>sfr16</a:t>
            </a:r>
            <a:r>
              <a:rPr lang="zh-CN" altLang="en-US" sz="2400" b="1" dirty="0">
                <a:solidFill>
                  <a:srgbClr val="000000"/>
                </a:solidFill>
              </a:rPr>
              <a:t>类型说明符进行定义，定义时须指明它们所对应的片内</a:t>
            </a:r>
            <a:r>
              <a:rPr lang="en-US" altLang="zh-CN" sz="2400" b="1" dirty="0">
                <a:solidFill>
                  <a:srgbClr val="000000"/>
                </a:solidFill>
              </a:rPr>
              <a:t>RAM</a:t>
            </a:r>
            <a:r>
              <a:rPr lang="zh-CN" altLang="en-US" sz="2400" b="1" dirty="0">
                <a:solidFill>
                  <a:srgbClr val="000000"/>
                </a:solidFill>
              </a:rPr>
              <a:t>单元的地址。</a:t>
            </a:r>
            <a:r>
              <a:rPr lang="zh-CN" altLang="en-US" sz="2400" b="1" dirty="0">
                <a:solidFill>
                  <a:srgbClr val="0000FF"/>
                </a:solidFill>
              </a:rPr>
              <a:t>格式如下：</a:t>
            </a:r>
          </a:p>
          <a:p>
            <a:pPr eaLnBrk="1" hangingPunct="1">
              <a:lnSpc>
                <a:spcPct val="120000"/>
              </a:lnSpc>
              <a:spcBef>
                <a:spcPct val="0"/>
              </a:spcBef>
              <a:buClrTx/>
              <a:buFontTx/>
              <a:buNone/>
            </a:pPr>
            <a:r>
              <a:rPr lang="zh-CN" altLang="en-US" sz="2400" b="1" dirty="0">
                <a:solidFill>
                  <a:srgbClr val="000000"/>
                </a:solidFill>
              </a:rPr>
              <a:t>    </a:t>
            </a:r>
            <a:r>
              <a:rPr lang="en-US" altLang="zh-CN" sz="2400" b="1" dirty="0" err="1">
                <a:solidFill>
                  <a:srgbClr val="000000"/>
                </a:solidFill>
              </a:rPr>
              <a:t>sfr</a:t>
            </a:r>
            <a:r>
              <a:rPr lang="zh-CN" altLang="en-US" sz="2400" b="1" dirty="0">
                <a:solidFill>
                  <a:srgbClr val="000000"/>
                </a:solidFill>
              </a:rPr>
              <a:t>或</a:t>
            </a:r>
            <a:r>
              <a:rPr lang="en-US" altLang="zh-CN" sz="2400" b="1" dirty="0">
                <a:solidFill>
                  <a:srgbClr val="000000"/>
                </a:solidFill>
              </a:rPr>
              <a:t>sfr16  </a:t>
            </a:r>
            <a:r>
              <a:rPr lang="zh-CN" altLang="en-US" sz="2400" b="1" dirty="0">
                <a:solidFill>
                  <a:srgbClr val="000000"/>
                </a:solidFill>
              </a:rPr>
              <a:t>特殊功能寄存器名</a:t>
            </a:r>
            <a:r>
              <a:rPr lang="en-US" altLang="zh-CN" sz="2400" b="1" dirty="0">
                <a:solidFill>
                  <a:srgbClr val="000000"/>
                </a:solidFill>
              </a:rPr>
              <a:t>=</a:t>
            </a:r>
            <a:r>
              <a:rPr lang="zh-CN" altLang="en-US" sz="2400" b="1" dirty="0">
                <a:solidFill>
                  <a:srgbClr val="000000"/>
                </a:solidFill>
              </a:rPr>
              <a:t>地址；</a:t>
            </a:r>
          </a:p>
          <a:p>
            <a:pPr eaLnBrk="1" hangingPunct="1">
              <a:lnSpc>
                <a:spcPct val="120000"/>
              </a:lnSpc>
              <a:spcBef>
                <a:spcPct val="0"/>
              </a:spcBef>
              <a:buClrTx/>
              <a:buFontTx/>
              <a:buNone/>
            </a:pPr>
            <a:r>
              <a:rPr lang="zh-CN" altLang="en-US" sz="2400" b="1" dirty="0">
                <a:solidFill>
                  <a:srgbClr val="000000"/>
                </a:solidFill>
              </a:rPr>
              <a:t>    </a:t>
            </a:r>
            <a:r>
              <a:rPr lang="en-US" altLang="zh-CN" sz="2400" b="1" dirty="0" err="1">
                <a:solidFill>
                  <a:srgbClr val="000000"/>
                </a:solidFill>
              </a:rPr>
              <a:t>sfr</a:t>
            </a:r>
            <a:r>
              <a:rPr lang="zh-CN" altLang="en-US" sz="2400" b="1" dirty="0">
                <a:solidFill>
                  <a:srgbClr val="000000"/>
                </a:solidFill>
              </a:rPr>
              <a:t>用于对</a:t>
            </a:r>
            <a:r>
              <a:rPr lang="en-US" altLang="zh-CN" sz="2400" b="1" dirty="0">
                <a:solidFill>
                  <a:srgbClr val="000000"/>
                </a:solidFill>
              </a:rPr>
              <a:t>MCS-51</a:t>
            </a:r>
            <a:r>
              <a:rPr lang="zh-CN" altLang="en-US" sz="2400" b="1" dirty="0">
                <a:solidFill>
                  <a:srgbClr val="000000"/>
                </a:solidFill>
              </a:rPr>
              <a:t>单片机中单字节的特殊功能寄存器进行定义，</a:t>
            </a:r>
            <a:r>
              <a:rPr lang="en-US" altLang="zh-CN" sz="2400" b="1" dirty="0">
                <a:solidFill>
                  <a:srgbClr val="000000"/>
                </a:solidFill>
              </a:rPr>
              <a:t>sfr16</a:t>
            </a:r>
            <a:r>
              <a:rPr lang="zh-CN" altLang="en-US" sz="2400" b="1" dirty="0">
                <a:solidFill>
                  <a:srgbClr val="000000"/>
                </a:solidFill>
              </a:rPr>
              <a:t>用于对双字节特殊功能寄存器进行定义。特殊功能寄存器名一般用大写字母表示。地址一般用直接地址形式，具体特殊功能寄存器地址见前面内容</a:t>
            </a:r>
            <a:r>
              <a:rPr lang="zh-CN" altLang="en-US" sz="2400" b="1" dirty="0" smtClean="0">
                <a:solidFill>
                  <a:srgbClr val="000000"/>
                </a:solidFill>
              </a:rPr>
              <a:t>。</a:t>
            </a:r>
            <a:endParaRPr lang="en-US" altLang="zh-CN" sz="2400" b="1" dirty="0" smtClean="0">
              <a:solidFill>
                <a:srgbClr val="000000"/>
              </a:solidFill>
            </a:endParaRPr>
          </a:p>
        </p:txBody>
      </p:sp>
      <p:sp>
        <p:nvSpPr>
          <p:cNvPr id="2" name="页脚占位符 1"/>
          <p:cNvSpPr>
            <a:spLocks noGrp="1"/>
          </p:cNvSpPr>
          <p:nvPr>
            <p:ph type="ftr" sz="quarter" idx="10"/>
          </p:nvPr>
        </p:nvSpPr>
        <p:spPr/>
        <p:txBody>
          <a:bodyPr/>
          <a:lstStyle/>
          <a:p>
            <a:pPr>
              <a:defRPr/>
            </a:pPr>
            <a:fld id="{8A7E720E-7FFB-435B-B4E0-03CFCB2F5333}" type="slidenum">
              <a:rPr lang="en-US" altLang="zh-CN" smtClean="0">
                <a:solidFill>
                  <a:srgbClr val="000000"/>
                </a:solidFill>
              </a:rPr>
              <a:pPr>
                <a:defRPr/>
              </a:pPr>
              <a:t>71</a:t>
            </a:fld>
            <a:endParaRPr lang="en-US" altLang="zh-CN" dirty="0">
              <a:solidFill>
                <a:srgbClr val="000000"/>
              </a:solidFill>
            </a:endParaRPr>
          </a:p>
        </p:txBody>
      </p:sp>
    </p:spTree>
    <p:extLst>
      <p:ext uri="{BB962C8B-B14F-4D97-AF65-F5344CB8AC3E}">
        <p14:creationId xmlns:p14="http://schemas.microsoft.com/office/powerpoint/2010/main" val="40268914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zh-CN" altLang="en-US" sz="2400" dirty="0" smtClean="0">
                <a:solidFill>
                  <a:schemeClr val="tx1"/>
                </a:solidFill>
              </a:rPr>
              <a:t>例</a:t>
            </a:r>
            <a:r>
              <a:rPr lang="en-US" altLang="zh-CN" sz="2400" dirty="0" smtClean="0">
                <a:solidFill>
                  <a:schemeClr val="tx1"/>
                </a:solidFill>
              </a:rPr>
              <a:t>5  </a:t>
            </a:r>
            <a:r>
              <a:rPr lang="zh-CN" altLang="en-US" sz="2400" dirty="0" smtClean="0">
                <a:solidFill>
                  <a:schemeClr val="tx1"/>
                </a:solidFill>
              </a:rPr>
              <a:t>特殊功能寄存器的定义。</a:t>
            </a:r>
          </a:p>
          <a:p>
            <a:r>
              <a:rPr lang="zh-CN" altLang="en-US" sz="2400" dirty="0" smtClean="0">
                <a:solidFill>
                  <a:schemeClr val="tx1"/>
                </a:solidFill>
              </a:rPr>
              <a:t>      </a:t>
            </a:r>
            <a:r>
              <a:rPr lang="en-US" altLang="zh-CN" sz="2400" dirty="0" err="1" smtClean="0">
                <a:solidFill>
                  <a:schemeClr val="tx1"/>
                </a:solidFill>
              </a:rPr>
              <a:t>sfr</a:t>
            </a:r>
            <a:r>
              <a:rPr lang="en-US" altLang="zh-CN" sz="2400" dirty="0" smtClean="0">
                <a:solidFill>
                  <a:schemeClr val="tx1"/>
                </a:solidFill>
              </a:rPr>
              <a:t>  PSW=0xd0</a:t>
            </a:r>
            <a:r>
              <a:rPr lang="zh-CN" altLang="en-US" sz="2400" dirty="0" smtClean="0">
                <a:solidFill>
                  <a:schemeClr val="tx1"/>
                </a:solidFill>
              </a:rPr>
              <a:t>；</a:t>
            </a:r>
          </a:p>
          <a:p>
            <a:r>
              <a:rPr lang="zh-CN" altLang="en-US" sz="2400" dirty="0" smtClean="0">
                <a:solidFill>
                  <a:schemeClr val="tx1"/>
                </a:solidFill>
              </a:rPr>
              <a:t>      </a:t>
            </a:r>
            <a:r>
              <a:rPr lang="en-US" altLang="zh-CN" sz="2400" dirty="0" err="1" smtClean="0">
                <a:solidFill>
                  <a:schemeClr val="tx1"/>
                </a:solidFill>
              </a:rPr>
              <a:t>sfr</a:t>
            </a:r>
            <a:r>
              <a:rPr lang="en-US" altLang="zh-CN" sz="2400" dirty="0" smtClean="0">
                <a:solidFill>
                  <a:schemeClr val="tx1"/>
                </a:solidFill>
              </a:rPr>
              <a:t>  SCON=0x98</a:t>
            </a:r>
            <a:r>
              <a:rPr lang="zh-CN" altLang="en-US" sz="2400" dirty="0" smtClean="0">
                <a:solidFill>
                  <a:schemeClr val="tx1"/>
                </a:solidFill>
              </a:rPr>
              <a:t>；</a:t>
            </a:r>
          </a:p>
          <a:p>
            <a:r>
              <a:rPr lang="zh-CN" altLang="en-US" sz="2400" dirty="0" smtClean="0">
                <a:solidFill>
                  <a:schemeClr val="tx1"/>
                </a:solidFill>
              </a:rPr>
              <a:t>      </a:t>
            </a:r>
            <a:r>
              <a:rPr lang="en-US" altLang="zh-CN" sz="2400" dirty="0" err="1" smtClean="0">
                <a:solidFill>
                  <a:schemeClr val="tx1"/>
                </a:solidFill>
              </a:rPr>
              <a:t>sfr</a:t>
            </a:r>
            <a:r>
              <a:rPr lang="en-US" altLang="zh-CN" sz="2400" dirty="0" smtClean="0">
                <a:solidFill>
                  <a:schemeClr val="tx1"/>
                </a:solidFill>
              </a:rPr>
              <a:t>  TMOD=0x89</a:t>
            </a:r>
            <a:r>
              <a:rPr lang="zh-CN" altLang="en-US" sz="2400" dirty="0" smtClean="0">
                <a:solidFill>
                  <a:schemeClr val="tx1"/>
                </a:solidFill>
              </a:rPr>
              <a:t>；</a:t>
            </a:r>
          </a:p>
          <a:p>
            <a:r>
              <a:rPr lang="zh-CN" altLang="en-US" sz="2400" dirty="0" smtClean="0">
                <a:solidFill>
                  <a:schemeClr val="tx1"/>
                </a:solidFill>
              </a:rPr>
              <a:t>      </a:t>
            </a:r>
            <a:r>
              <a:rPr lang="en-US" altLang="zh-CN" sz="2400" dirty="0" err="1" smtClean="0">
                <a:solidFill>
                  <a:schemeClr val="tx1"/>
                </a:solidFill>
              </a:rPr>
              <a:t>sfr</a:t>
            </a:r>
            <a:r>
              <a:rPr lang="en-US" altLang="zh-CN" sz="2400" dirty="0" smtClean="0">
                <a:solidFill>
                  <a:schemeClr val="tx1"/>
                </a:solidFill>
              </a:rPr>
              <a:t>  P1=0x90</a:t>
            </a:r>
            <a:r>
              <a:rPr lang="zh-CN" altLang="en-US" sz="2400" dirty="0" smtClean="0">
                <a:solidFill>
                  <a:schemeClr val="tx1"/>
                </a:solidFill>
              </a:rPr>
              <a:t>；</a:t>
            </a:r>
          </a:p>
          <a:p>
            <a:r>
              <a:rPr lang="zh-CN" altLang="en-US" sz="2400" dirty="0" smtClean="0">
                <a:solidFill>
                  <a:schemeClr val="tx1"/>
                </a:solidFill>
              </a:rPr>
              <a:t>      </a:t>
            </a:r>
            <a:r>
              <a:rPr lang="en-US" altLang="zh-CN" sz="2400" dirty="0" smtClean="0">
                <a:solidFill>
                  <a:schemeClr val="tx1"/>
                </a:solidFill>
              </a:rPr>
              <a:t>sfr16  DPTR=0x82</a:t>
            </a:r>
            <a:r>
              <a:rPr lang="zh-CN" altLang="en-US" sz="2400" dirty="0" smtClean="0">
                <a:solidFill>
                  <a:schemeClr val="tx1"/>
                </a:solidFill>
              </a:rPr>
              <a:t>；</a:t>
            </a:r>
          </a:p>
          <a:p>
            <a:r>
              <a:rPr lang="zh-CN" altLang="en-US" sz="2400" dirty="0" smtClean="0">
                <a:solidFill>
                  <a:schemeClr val="tx1"/>
                </a:solidFill>
              </a:rPr>
              <a:t>      </a:t>
            </a:r>
            <a:r>
              <a:rPr lang="en-US" altLang="zh-CN" sz="2400" dirty="0" smtClean="0">
                <a:solidFill>
                  <a:schemeClr val="tx1"/>
                </a:solidFill>
              </a:rPr>
              <a:t>sfr16  T1=0X8A</a:t>
            </a:r>
            <a:r>
              <a:rPr lang="zh-CN" altLang="en-US" sz="2400" dirty="0" smtClean="0">
                <a:solidFill>
                  <a:schemeClr val="tx1"/>
                </a:solidFill>
              </a:rPr>
              <a:t>；</a:t>
            </a:r>
          </a:p>
          <a:p>
            <a:endParaRPr lang="zh-CN" altLang="en-US" sz="2400" dirty="0">
              <a:solidFill>
                <a:schemeClr val="tx1"/>
              </a:solidFill>
            </a:endParaRPr>
          </a:p>
        </p:txBody>
      </p:sp>
      <p:sp>
        <p:nvSpPr>
          <p:cNvPr id="4" name="页脚占位符 3"/>
          <p:cNvSpPr>
            <a:spLocks noGrp="1"/>
          </p:cNvSpPr>
          <p:nvPr>
            <p:ph type="ftr" sz="quarter" idx="10"/>
          </p:nvPr>
        </p:nvSpPr>
        <p:spPr/>
        <p:txBody>
          <a:bodyPr/>
          <a:lstStyle/>
          <a:p>
            <a:pPr>
              <a:defRPr/>
            </a:pPr>
            <a:fld id="{326291EE-14FF-472D-8208-3C240C9E8AB9}" type="slidenum">
              <a:rPr lang="en-US" altLang="zh-CN" smtClean="0">
                <a:solidFill>
                  <a:srgbClr val="000000"/>
                </a:solidFill>
              </a:rPr>
              <a:pPr>
                <a:defRPr/>
              </a:pPr>
              <a:t>72</a:t>
            </a:fld>
            <a:endParaRPr lang="en-US" altLang="zh-CN" dirty="0">
              <a:solidFill>
                <a:srgbClr val="000000"/>
              </a:solidFill>
            </a:endParaRPr>
          </a:p>
        </p:txBody>
      </p:sp>
    </p:spTree>
    <p:extLst>
      <p:ext uri="{BB962C8B-B14F-4D97-AF65-F5344CB8AC3E}">
        <p14:creationId xmlns:p14="http://schemas.microsoft.com/office/powerpoint/2010/main" val="194714395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0DCA136C-329C-4AA7-BC97-DD6B7396130A}" type="slidenum">
              <a:rPr lang="en-US" altLang="zh-CN" sz="1000">
                <a:solidFill>
                  <a:srgbClr val="000000"/>
                </a:solidFill>
              </a:rPr>
              <a:pPr>
                <a:spcBef>
                  <a:spcPct val="0"/>
                </a:spcBef>
                <a:buClrTx/>
                <a:buFontTx/>
                <a:buNone/>
              </a:pPr>
              <a:t>73</a:t>
            </a:fld>
            <a:endParaRPr lang="en-US" altLang="zh-CN" sz="1000">
              <a:solidFill>
                <a:srgbClr val="000000"/>
              </a:solidFill>
            </a:endParaRPr>
          </a:p>
        </p:txBody>
      </p:sp>
      <p:sp>
        <p:nvSpPr>
          <p:cNvPr id="38915" name="Rectangle 2"/>
          <p:cNvSpPr>
            <a:spLocks noChangeArrowheads="1"/>
          </p:cNvSpPr>
          <p:nvPr/>
        </p:nvSpPr>
        <p:spPr bwMode="auto">
          <a:xfrm>
            <a:off x="457200" y="548680"/>
            <a:ext cx="8382000" cy="5441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10000"/>
              </a:lnSpc>
              <a:spcBef>
                <a:spcPct val="0"/>
              </a:spcBef>
              <a:buClrTx/>
              <a:buFontTx/>
              <a:buNone/>
            </a:pPr>
            <a:r>
              <a:rPr lang="en-US" altLang="zh-CN" sz="2800" b="1" dirty="0" smtClean="0">
                <a:solidFill>
                  <a:srgbClr val="990000"/>
                </a:solidFill>
              </a:rPr>
              <a:t>    6</a:t>
            </a:r>
            <a:r>
              <a:rPr lang="zh-CN" altLang="en-US" sz="2800" b="1" dirty="0" smtClean="0">
                <a:solidFill>
                  <a:srgbClr val="990000"/>
                </a:solidFill>
              </a:rPr>
              <a:t>）位</a:t>
            </a:r>
            <a:r>
              <a:rPr lang="zh-CN" altLang="en-US" sz="2800" b="1" dirty="0">
                <a:solidFill>
                  <a:srgbClr val="990000"/>
                </a:solidFill>
              </a:rPr>
              <a:t>变量</a:t>
            </a:r>
          </a:p>
          <a:p>
            <a:pPr eaLnBrk="1" hangingPunct="1">
              <a:lnSpc>
                <a:spcPct val="110000"/>
              </a:lnSpc>
              <a:spcBef>
                <a:spcPct val="0"/>
              </a:spcBef>
              <a:buClrTx/>
              <a:buFontTx/>
              <a:buNone/>
            </a:pPr>
            <a:r>
              <a:rPr lang="zh-CN" altLang="en-US" sz="2400" b="1" dirty="0">
                <a:solidFill>
                  <a:srgbClr val="000000"/>
                </a:solidFill>
              </a:rPr>
              <a:t>     在</a:t>
            </a:r>
            <a:r>
              <a:rPr lang="en-US" altLang="zh-CN" sz="2400" b="1" dirty="0">
                <a:solidFill>
                  <a:srgbClr val="000000"/>
                </a:solidFill>
              </a:rPr>
              <a:t>C51</a:t>
            </a:r>
            <a:r>
              <a:rPr lang="zh-CN" altLang="en-US" sz="2400" b="1" dirty="0">
                <a:solidFill>
                  <a:srgbClr val="000000"/>
                </a:solidFill>
              </a:rPr>
              <a:t>中，允许用户通过位类型符定义位变量。位类型符有两个：</a:t>
            </a:r>
            <a:r>
              <a:rPr lang="en-US" altLang="zh-CN" sz="2400" b="1" dirty="0">
                <a:solidFill>
                  <a:srgbClr val="000099"/>
                </a:solidFill>
              </a:rPr>
              <a:t>bit</a:t>
            </a:r>
            <a:r>
              <a:rPr lang="zh-CN" altLang="en-US" sz="2400" b="1" dirty="0">
                <a:solidFill>
                  <a:srgbClr val="000099"/>
                </a:solidFill>
              </a:rPr>
              <a:t>和</a:t>
            </a:r>
            <a:r>
              <a:rPr lang="en-US" altLang="zh-CN" sz="2400" b="1" dirty="0" err="1">
                <a:solidFill>
                  <a:srgbClr val="000099"/>
                </a:solidFill>
              </a:rPr>
              <a:t>sbit</a:t>
            </a:r>
            <a:r>
              <a:rPr lang="zh-CN" altLang="en-US" sz="2400" b="1" dirty="0">
                <a:solidFill>
                  <a:srgbClr val="000000"/>
                </a:solidFill>
              </a:rPr>
              <a:t>。可以定义两种位变量。</a:t>
            </a:r>
          </a:p>
          <a:p>
            <a:pPr eaLnBrk="1" hangingPunct="1">
              <a:lnSpc>
                <a:spcPct val="110000"/>
              </a:lnSpc>
              <a:spcBef>
                <a:spcPct val="0"/>
              </a:spcBef>
              <a:buClrTx/>
              <a:buFontTx/>
              <a:buNone/>
            </a:pPr>
            <a:r>
              <a:rPr lang="zh-CN" altLang="en-US" sz="2400" b="1" dirty="0">
                <a:solidFill>
                  <a:srgbClr val="000000"/>
                </a:solidFill>
              </a:rPr>
              <a:t>     </a:t>
            </a:r>
            <a:r>
              <a:rPr lang="en-US" altLang="zh-CN" sz="2400" b="1" dirty="0">
                <a:solidFill>
                  <a:srgbClr val="000000"/>
                </a:solidFill>
              </a:rPr>
              <a:t>bit</a:t>
            </a:r>
            <a:r>
              <a:rPr lang="zh-CN" altLang="en-US" sz="2400" b="1" dirty="0">
                <a:solidFill>
                  <a:srgbClr val="000000"/>
                </a:solidFill>
              </a:rPr>
              <a:t>位类型符用于定义一般的可位处理位变量</a:t>
            </a:r>
            <a:r>
              <a:rPr lang="zh-CN" altLang="en-US" sz="2400" b="1" dirty="0" smtClean="0">
                <a:solidFill>
                  <a:srgbClr val="000000"/>
                </a:solidFill>
              </a:rPr>
              <a:t>。格式</a:t>
            </a:r>
            <a:r>
              <a:rPr lang="zh-CN" altLang="en-US" sz="2400" b="1" dirty="0">
                <a:solidFill>
                  <a:srgbClr val="000000"/>
                </a:solidFill>
              </a:rPr>
              <a:t>如下：</a:t>
            </a:r>
          </a:p>
          <a:p>
            <a:pPr eaLnBrk="1" hangingPunct="1">
              <a:lnSpc>
                <a:spcPct val="110000"/>
              </a:lnSpc>
              <a:spcBef>
                <a:spcPct val="0"/>
              </a:spcBef>
              <a:buClrTx/>
              <a:buFontTx/>
              <a:buNone/>
            </a:pPr>
            <a:r>
              <a:rPr lang="zh-CN" altLang="en-US" sz="2400" b="1" dirty="0">
                <a:solidFill>
                  <a:srgbClr val="000000"/>
                </a:solidFill>
              </a:rPr>
              <a:t>      </a:t>
            </a:r>
            <a:r>
              <a:rPr lang="en-US" altLang="zh-CN" sz="2400" b="1" dirty="0">
                <a:solidFill>
                  <a:srgbClr val="000000"/>
                </a:solidFill>
              </a:rPr>
              <a:t>bit  </a:t>
            </a:r>
            <a:r>
              <a:rPr lang="zh-CN" altLang="en-US" sz="2400" b="1" dirty="0">
                <a:solidFill>
                  <a:srgbClr val="000000"/>
                </a:solidFill>
              </a:rPr>
              <a:t>位变量名；</a:t>
            </a:r>
          </a:p>
          <a:p>
            <a:pPr eaLnBrk="1" hangingPunct="1">
              <a:lnSpc>
                <a:spcPct val="110000"/>
              </a:lnSpc>
              <a:spcBef>
                <a:spcPct val="0"/>
              </a:spcBef>
              <a:buClrTx/>
              <a:buFontTx/>
              <a:buNone/>
            </a:pPr>
            <a:r>
              <a:rPr lang="zh-CN" altLang="en-US" sz="2400" b="1" dirty="0">
                <a:solidFill>
                  <a:srgbClr val="000000"/>
                </a:solidFill>
              </a:rPr>
              <a:t>    在格式中可以加上各种修饰，但注意</a:t>
            </a:r>
            <a:r>
              <a:rPr lang="zh-CN" altLang="en-US" sz="2400" b="1" dirty="0">
                <a:solidFill>
                  <a:srgbClr val="000099"/>
                </a:solidFill>
              </a:rPr>
              <a:t>存储器类型只能是</a:t>
            </a:r>
            <a:r>
              <a:rPr lang="en-US" altLang="zh-CN" sz="2400" b="1" dirty="0" err="1">
                <a:solidFill>
                  <a:srgbClr val="000099"/>
                </a:solidFill>
              </a:rPr>
              <a:t>bdata</a:t>
            </a:r>
            <a:r>
              <a:rPr lang="zh-CN" altLang="en-US" sz="2400" b="1" dirty="0">
                <a:solidFill>
                  <a:srgbClr val="000099"/>
                </a:solidFill>
              </a:rPr>
              <a:t>、</a:t>
            </a:r>
            <a:r>
              <a:rPr lang="en-US" altLang="zh-CN" sz="2400" b="1" dirty="0">
                <a:solidFill>
                  <a:srgbClr val="000099"/>
                </a:solidFill>
              </a:rPr>
              <a:t>data</a:t>
            </a:r>
            <a:r>
              <a:rPr lang="zh-CN" altLang="en-US" sz="2400" b="1" dirty="0">
                <a:solidFill>
                  <a:srgbClr val="000099"/>
                </a:solidFill>
              </a:rPr>
              <a:t>、</a:t>
            </a:r>
            <a:r>
              <a:rPr lang="en-US" altLang="zh-CN" sz="2400" b="1" dirty="0" err="1">
                <a:solidFill>
                  <a:srgbClr val="000099"/>
                </a:solidFill>
              </a:rPr>
              <a:t>idata</a:t>
            </a:r>
            <a:r>
              <a:rPr lang="zh-CN" altLang="en-US" sz="2400" b="1" dirty="0">
                <a:solidFill>
                  <a:srgbClr val="000099"/>
                </a:solidFill>
              </a:rPr>
              <a:t>。</a:t>
            </a:r>
            <a:r>
              <a:rPr lang="zh-CN" altLang="en-US" sz="2400" b="1" dirty="0">
                <a:solidFill>
                  <a:srgbClr val="000000"/>
                </a:solidFill>
              </a:rPr>
              <a:t>只能是片内</a:t>
            </a:r>
            <a:r>
              <a:rPr lang="en-US" altLang="zh-CN" sz="2400" b="1" dirty="0">
                <a:solidFill>
                  <a:srgbClr val="000000"/>
                </a:solidFill>
              </a:rPr>
              <a:t>RAM</a:t>
            </a:r>
            <a:r>
              <a:rPr lang="zh-CN" altLang="en-US" sz="2400" b="1" dirty="0">
                <a:solidFill>
                  <a:srgbClr val="000000"/>
                </a:solidFill>
              </a:rPr>
              <a:t>的可位寻址区，严格来说只能是</a:t>
            </a:r>
            <a:r>
              <a:rPr lang="en-US" altLang="zh-CN" sz="2400" b="1" dirty="0" err="1">
                <a:solidFill>
                  <a:srgbClr val="000000"/>
                </a:solidFill>
              </a:rPr>
              <a:t>bdata</a:t>
            </a:r>
            <a:r>
              <a:rPr lang="zh-CN" altLang="en-US" sz="2400" b="1" dirty="0">
                <a:solidFill>
                  <a:srgbClr val="000000"/>
                </a:solidFill>
              </a:rPr>
              <a:t>。</a:t>
            </a:r>
          </a:p>
          <a:p>
            <a:pPr eaLnBrk="1" hangingPunct="1">
              <a:lnSpc>
                <a:spcPct val="110000"/>
              </a:lnSpc>
              <a:spcBef>
                <a:spcPct val="0"/>
              </a:spcBef>
              <a:buClrTx/>
              <a:buFontTx/>
              <a:buNone/>
            </a:pPr>
            <a:r>
              <a:rPr lang="zh-CN" altLang="en-US" sz="2400" b="1" dirty="0" smtClean="0">
                <a:solidFill>
                  <a:srgbClr val="000000"/>
                </a:solidFill>
              </a:rPr>
              <a:t>例</a:t>
            </a:r>
            <a:r>
              <a:rPr lang="en-US" altLang="zh-CN" sz="2400" b="1" dirty="0" smtClean="0">
                <a:solidFill>
                  <a:srgbClr val="000000"/>
                </a:solidFill>
              </a:rPr>
              <a:t>6   </a:t>
            </a:r>
            <a:r>
              <a:rPr lang="en-US" altLang="zh-CN" sz="2400" b="1" dirty="0">
                <a:solidFill>
                  <a:srgbClr val="000000"/>
                </a:solidFill>
              </a:rPr>
              <a:t>bit</a:t>
            </a:r>
            <a:r>
              <a:rPr lang="zh-CN" altLang="en-US" sz="2400" b="1" dirty="0">
                <a:solidFill>
                  <a:srgbClr val="000000"/>
                </a:solidFill>
              </a:rPr>
              <a:t>型变量的定义。</a:t>
            </a:r>
          </a:p>
          <a:p>
            <a:pPr eaLnBrk="1" hangingPunct="1">
              <a:lnSpc>
                <a:spcPct val="110000"/>
              </a:lnSpc>
              <a:spcBef>
                <a:spcPct val="0"/>
              </a:spcBef>
              <a:buClrTx/>
              <a:buFontTx/>
              <a:buNone/>
            </a:pPr>
            <a:r>
              <a:rPr lang="zh-CN" altLang="en-US" sz="2400" b="1" dirty="0">
                <a:solidFill>
                  <a:srgbClr val="000000"/>
                </a:solidFill>
              </a:rPr>
              <a:t>	</a:t>
            </a:r>
            <a:r>
              <a:rPr lang="en-US" altLang="zh-CN" sz="2400" b="1" dirty="0">
                <a:solidFill>
                  <a:srgbClr val="000000"/>
                </a:solidFill>
              </a:rPr>
              <a:t>bit  data  </a:t>
            </a:r>
            <a:r>
              <a:rPr lang="en-US" altLang="zh-CN" sz="2400" b="1" dirty="0" smtClean="0">
                <a:solidFill>
                  <a:srgbClr val="000000"/>
                </a:solidFill>
              </a:rPr>
              <a:t>  a1</a:t>
            </a:r>
            <a:r>
              <a:rPr lang="zh-CN" altLang="en-US" sz="2400" b="1" dirty="0">
                <a:solidFill>
                  <a:srgbClr val="000000"/>
                </a:solidFill>
              </a:rPr>
              <a:t>；    </a:t>
            </a:r>
            <a:r>
              <a:rPr lang="zh-CN" altLang="en-US" sz="2400" b="1" dirty="0" smtClean="0">
                <a:solidFill>
                  <a:srgbClr val="000000"/>
                </a:solidFill>
              </a:rPr>
              <a:t>  </a:t>
            </a:r>
            <a:r>
              <a:rPr lang="en-US" altLang="zh-CN" sz="2400" b="1" dirty="0" smtClean="0">
                <a:solidFill>
                  <a:srgbClr val="000000"/>
                </a:solidFill>
              </a:rPr>
              <a:t>//</a:t>
            </a:r>
            <a:r>
              <a:rPr lang="zh-CN" altLang="en-US" sz="2400" b="1" dirty="0" smtClean="0">
                <a:solidFill>
                  <a:srgbClr val="000000"/>
                </a:solidFill>
              </a:rPr>
              <a:t>正确</a:t>
            </a:r>
            <a:endParaRPr lang="en-US" altLang="zh-CN" sz="2400" b="1" dirty="0">
              <a:solidFill>
                <a:srgbClr val="000000"/>
              </a:solidFill>
            </a:endParaRPr>
          </a:p>
          <a:p>
            <a:pPr eaLnBrk="1" hangingPunct="1">
              <a:lnSpc>
                <a:spcPct val="110000"/>
              </a:lnSpc>
              <a:spcBef>
                <a:spcPct val="0"/>
              </a:spcBef>
              <a:buClrTx/>
              <a:buFontTx/>
              <a:buNone/>
            </a:pPr>
            <a:r>
              <a:rPr lang="en-US" altLang="zh-CN" sz="2400" b="1" dirty="0">
                <a:solidFill>
                  <a:srgbClr val="000000"/>
                </a:solidFill>
              </a:rPr>
              <a:t>	bit  </a:t>
            </a:r>
            <a:r>
              <a:rPr lang="en-US" altLang="zh-CN" sz="2400" b="1" dirty="0" err="1">
                <a:solidFill>
                  <a:srgbClr val="000000"/>
                </a:solidFill>
              </a:rPr>
              <a:t>bdata</a:t>
            </a:r>
            <a:r>
              <a:rPr lang="en-US" altLang="zh-CN" sz="2400" b="1" dirty="0">
                <a:solidFill>
                  <a:srgbClr val="000000"/>
                </a:solidFill>
              </a:rPr>
              <a:t>  a2</a:t>
            </a:r>
            <a:r>
              <a:rPr lang="zh-CN" altLang="en-US" sz="2400" b="1" dirty="0">
                <a:solidFill>
                  <a:srgbClr val="000000"/>
                </a:solidFill>
              </a:rPr>
              <a:t>；     </a:t>
            </a:r>
            <a:r>
              <a:rPr lang="en-US" altLang="zh-CN" sz="2400" b="1" dirty="0" smtClean="0">
                <a:solidFill>
                  <a:srgbClr val="000000"/>
                </a:solidFill>
              </a:rPr>
              <a:t>//</a:t>
            </a:r>
            <a:r>
              <a:rPr lang="zh-CN" altLang="en-US" sz="2400" b="1" dirty="0" smtClean="0">
                <a:solidFill>
                  <a:srgbClr val="000000"/>
                </a:solidFill>
              </a:rPr>
              <a:t>正确</a:t>
            </a:r>
            <a:endParaRPr lang="en-US" altLang="zh-CN" sz="2400" b="1" dirty="0">
              <a:solidFill>
                <a:srgbClr val="000000"/>
              </a:solidFill>
            </a:endParaRPr>
          </a:p>
          <a:p>
            <a:pPr eaLnBrk="1" hangingPunct="1">
              <a:lnSpc>
                <a:spcPct val="110000"/>
              </a:lnSpc>
              <a:spcBef>
                <a:spcPct val="0"/>
              </a:spcBef>
              <a:buClrTx/>
              <a:buFontTx/>
              <a:buNone/>
            </a:pPr>
            <a:r>
              <a:rPr lang="en-US" altLang="zh-CN" sz="2400" b="1" dirty="0">
                <a:solidFill>
                  <a:srgbClr val="000000"/>
                </a:solidFill>
              </a:rPr>
              <a:t>	bit  </a:t>
            </a:r>
            <a:r>
              <a:rPr lang="en-US" altLang="zh-CN" sz="2400" b="1" dirty="0" err="1">
                <a:solidFill>
                  <a:srgbClr val="000000"/>
                </a:solidFill>
              </a:rPr>
              <a:t>pdata</a:t>
            </a:r>
            <a:r>
              <a:rPr lang="en-US" altLang="zh-CN" sz="2400" b="1" dirty="0">
                <a:solidFill>
                  <a:srgbClr val="000000"/>
                </a:solidFill>
              </a:rPr>
              <a:t>  a3</a:t>
            </a:r>
            <a:r>
              <a:rPr lang="zh-CN" altLang="en-US" sz="2400" b="1" dirty="0">
                <a:solidFill>
                  <a:srgbClr val="000000"/>
                </a:solidFill>
              </a:rPr>
              <a:t>；     </a:t>
            </a:r>
            <a:r>
              <a:rPr lang="en-US" altLang="zh-CN" sz="2400" b="1" dirty="0" smtClean="0">
                <a:solidFill>
                  <a:srgbClr val="000000"/>
                </a:solidFill>
              </a:rPr>
              <a:t>//</a:t>
            </a:r>
            <a:r>
              <a:rPr lang="zh-CN" altLang="en-US" sz="2400" b="1" dirty="0" smtClean="0">
                <a:solidFill>
                  <a:srgbClr val="000000"/>
                </a:solidFill>
              </a:rPr>
              <a:t>错误</a:t>
            </a:r>
            <a:endParaRPr lang="en-US" altLang="zh-CN" sz="2400" b="1" dirty="0">
              <a:solidFill>
                <a:srgbClr val="000000"/>
              </a:solidFill>
            </a:endParaRPr>
          </a:p>
          <a:p>
            <a:pPr eaLnBrk="1" hangingPunct="1">
              <a:lnSpc>
                <a:spcPct val="110000"/>
              </a:lnSpc>
              <a:spcBef>
                <a:spcPct val="0"/>
              </a:spcBef>
              <a:buClrTx/>
              <a:buFontTx/>
              <a:buNone/>
            </a:pPr>
            <a:r>
              <a:rPr lang="en-US" altLang="zh-CN" sz="2400" b="1" dirty="0">
                <a:solidFill>
                  <a:srgbClr val="000000"/>
                </a:solidFill>
              </a:rPr>
              <a:t>	bit  </a:t>
            </a:r>
            <a:r>
              <a:rPr lang="en-US" altLang="zh-CN" sz="2400" b="1" dirty="0" err="1">
                <a:solidFill>
                  <a:srgbClr val="000000"/>
                </a:solidFill>
              </a:rPr>
              <a:t>xdata</a:t>
            </a:r>
            <a:r>
              <a:rPr lang="en-US" altLang="zh-CN" sz="2400" b="1" dirty="0">
                <a:solidFill>
                  <a:srgbClr val="000000"/>
                </a:solidFill>
              </a:rPr>
              <a:t>  a4</a:t>
            </a:r>
            <a:r>
              <a:rPr lang="zh-CN" altLang="en-US" sz="2400" b="1" dirty="0">
                <a:solidFill>
                  <a:srgbClr val="000000"/>
                </a:solidFill>
              </a:rPr>
              <a:t>；     </a:t>
            </a:r>
            <a:r>
              <a:rPr lang="en-US" altLang="zh-CN" sz="2400" b="1" dirty="0" smtClean="0">
                <a:solidFill>
                  <a:srgbClr val="000000"/>
                </a:solidFill>
              </a:rPr>
              <a:t>//</a:t>
            </a:r>
            <a:r>
              <a:rPr lang="zh-CN" altLang="en-US" sz="2400" b="1" dirty="0" smtClean="0">
                <a:solidFill>
                  <a:srgbClr val="000000"/>
                </a:solidFill>
              </a:rPr>
              <a:t>错误</a:t>
            </a:r>
            <a:endParaRPr lang="en-US" altLang="zh-CN" sz="2400" b="1" dirty="0">
              <a:solidFill>
                <a:srgbClr val="000000"/>
              </a:solidFill>
            </a:endParaRPr>
          </a:p>
        </p:txBody>
      </p:sp>
      <p:sp>
        <p:nvSpPr>
          <p:cNvPr id="2" name="页脚占位符 1"/>
          <p:cNvSpPr>
            <a:spLocks noGrp="1"/>
          </p:cNvSpPr>
          <p:nvPr>
            <p:ph type="ftr" sz="quarter" idx="10"/>
          </p:nvPr>
        </p:nvSpPr>
        <p:spPr/>
        <p:txBody>
          <a:bodyPr/>
          <a:lstStyle/>
          <a:p>
            <a:pPr>
              <a:defRPr/>
            </a:pPr>
            <a:fld id="{447C42F7-3201-45C7-938D-5512E8FDBDF0}" type="slidenum">
              <a:rPr lang="en-US" altLang="zh-CN" smtClean="0">
                <a:solidFill>
                  <a:srgbClr val="000000"/>
                </a:solidFill>
              </a:rPr>
              <a:pPr>
                <a:defRPr/>
              </a:pPr>
              <a:t>73</a:t>
            </a:fld>
            <a:endParaRPr lang="en-US" altLang="zh-CN" dirty="0">
              <a:solidFill>
                <a:srgbClr val="000000"/>
              </a:solidFill>
            </a:endParaRPr>
          </a:p>
        </p:txBody>
      </p:sp>
    </p:spTree>
    <p:extLst>
      <p:ext uri="{BB962C8B-B14F-4D97-AF65-F5344CB8AC3E}">
        <p14:creationId xmlns:p14="http://schemas.microsoft.com/office/powerpoint/2010/main" val="29797023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F63F1DFE-944E-4520-9F38-1FC11FC65E51}" type="slidenum">
              <a:rPr lang="en-US" altLang="zh-CN" sz="1000">
                <a:solidFill>
                  <a:srgbClr val="000000"/>
                </a:solidFill>
              </a:rPr>
              <a:pPr>
                <a:spcBef>
                  <a:spcPct val="0"/>
                </a:spcBef>
                <a:buClrTx/>
                <a:buFontTx/>
                <a:buNone/>
              </a:pPr>
              <a:t>74</a:t>
            </a:fld>
            <a:endParaRPr lang="en-US" altLang="zh-CN" sz="1000">
              <a:solidFill>
                <a:srgbClr val="000000"/>
              </a:solidFill>
            </a:endParaRPr>
          </a:p>
        </p:txBody>
      </p:sp>
      <p:sp>
        <p:nvSpPr>
          <p:cNvPr id="40963" name="Rectangle 2"/>
          <p:cNvSpPr>
            <a:spLocks noChangeArrowheads="1"/>
          </p:cNvSpPr>
          <p:nvPr/>
        </p:nvSpPr>
        <p:spPr bwMode="auto">
          <a:xfrm>
            <a:off x="337237" y="1052736"/>
            <a:ext cx="8347075" cy="496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indent="268288">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15000"/>
              </a:lnSpc>
              <a:spcBef>
                <a:spcPct val="0"/>
              </a:spcBef>
              <a:buClrTx/>
              <a:buFontTx/>
              <a:buNone/>
            </a:pPr>
            <a:r>
              <a:rPr lang="en-US" altLang="zh-CN" sz="2600" b="1" dirty="0">
                <a:solidFill>
                  <a:srgbClr val="3333CC"/>
                </a:solidFill>
              </a:rPr>
              <a:t>      </a:t>
            </a:r>
            <a:r>
              <a:rPr lang="en-US" altLang="zh-CN" sz="2600" b="1" dirty="0" err="1">
                <a:solidFill>
                  <a:srgbClr val="3333CC"/>
                </a:solidFill>
              </a:rPr>
              <a:t>sbit</a:t>
            </a:r>
            <a:r>
              <a:rPr lang="zh-CN" altLang="en-US" sz="2600" b="1" dirty="0">
                <a:solidFill>
                  <a:srgbClr val="3333CC"/>
                </a:solidFill>
              </a:rPr>
              <a:t>位类型</a:t>
            </a:r>
            <a:r>
              <a:rPr lang="zh-CN" altLang="en-US" sz="2600" b="1" dirty="0">
                <a:solidFill>
                  <a:srgbClr val="000000"/>
                </a:solidFill>
              </a:rPr>
              <a:t>符用于定义在</a:t>
            </a:r>
            <a:r>
              <a:rPr lang="zh-CN" altLang="en-US" sz="2600" b="1" dirty="0">
                <a:solidFill>
                  <a:srgbClr val="3333CC"/>
                </a:solidFill>
              </a:rPr>
              <a:t>可位寻址字节或特殊功能寄存器中的位</a:t>
            </a:r>
            <a:r>
              <a:rPr lang="zh-CN" altLang="en-US" sz="2600" b="1" dirty="0">
                <a:solidFill>
                  <a:srgbClr val="000000"/>
                </a:solidFill>
              </a:rPr>
              <a:t>，</a:t>
            </a:r>
            <a:r>
              <a:rPr lang="zh-CN" altLang="en-US" sz="2600" b="1" dirty="0">
                <a:solidFill>
                  <a:srgbClr val="3333CC"/>
                </a:solidFill>
              </a:rPr>
              <a:t>定义时须指明其位地址</a:t>
            </a:r>
            <a:r>
              <a:rPr lang="zh-CN" altLang="en-US" sz="2600" b="1" dirty="0">
                <a:solidFill>
                  <a:srgbClr val="000000"/>
                </a:solidFill>
              </a:rPr>
              <a:t>，可以是位直接地址，可以是可位寻址变量带位号，也可以是特殊功能寄存器名带位号。格式如下：</a:t>
            </a:r>
          </a:p>
          <a:p>
            <a:pPr eaLnBrk="1" hangingPunct="1">
              <a:lnSpc>
                <a:spcPct val="115000"/>
              </a:lnSpc>
              <a:spcBef>
                <a:spcPct val="0"/>
              </a:spcBef>
              <a:buClrTx/>
              <a:buFontTx/>
              <a:buNone/>
            </a:pPr>
            <a:r>
              <a:rPr lang="zh-CN" altLang="en-US" sz="2600" b="1" dirty="0">
                <a:solidFill>
                  <a:srgbClr val="0000FF"/>
                </a:solidFill>
              </a:rPr>
              <a:t>       </a:t>
            </a:r>
            <a:r>
              <a:rPr lang="en-US" altLang="zh-CN" sz="2600" b="1" dirty="0" err="1">
                <a:solidFill>
                  <a:srgbClr val="0000FF"/>
                </a:solidFill>
              </a:rPr>
              <a:t>sbit</a:t>
            </a:r>
            <a:r>
              <a:rPr lang="en-US" altLang="zh-CN" sz="2600" b="1" dirty="0">
                <a:solidFill>
                  <a:srgbClr val="0000FF"/>
                </a:solidFill>
              </a:rPr>
              <a:t>  </a:t>
            </a:r>
            <a:r>
              <a:rPr lang="zh-CN" altLang="en-US" sz="2600" b="1" dirty="0">
                <a:solidFill>
                  <a:srgbClr val="0000FF"/>
                </a:solidFill>
              </a:rPr>
              <a:t>位变量名</a:t>
            </a:r>
            <a:r>
              <a:rPr lang="en-US" altLang="zh-CN" sz="2600" b="1" dirty="0">
                <a:solidFill>
                  <a:srgbClr val="0000FF"/>
                </a:solidFill>
              </a:rPr>
              <a:t>=</a:t>
            </a:r>
            <a:r>
              <a:rPr lang="zh-CN" altLang="en-US" sz="2600" b="1" dirty="0">
                <a:solidFill>
                  <a:srgbClr val="0000FF"/>
                </a:solidFill>
              </a:rPr>
              <a:t>位地址；</a:t>
            </a:r>
          </a:p>
          <a:p>
            <a:pPr eaLnBrk="1" hangingPunct="1">
              <a:lnSpc>
                <a:spcPct val="115000"/>
              </a:lnSpc>
              <a:spcBef>
                <a:spcPct val="0"/>
              </a:spcBef>
              <a:buClrTx/>
              <a:buFontTx/>
              <a:buNone/>
            </a:pPr>
            <a:r>
              <a:rPr lang="zh-CN" altLang="en-US" sz="2600" b="1" dirty="0">
                <a:solidFill>
                  <a:srgbClr val="000000"/>
                </a:solidFill>
              </a:rPr>
              <a:t>    </a:t>
            </a:r>
            <a:r>
              <a:rPr lang="zh-CN" altLang="en-US" sz="2600" b="1" dirty="0" smtClean="0">
                <a:solidFill>
                  <a:srgbClr val="000000"/>
                </a:solidFill>
              </a:rPr>
              <a:t> </a:t>
            </a:r>
            <a:r>
              <a:rPr lang="zh-CN" altLang="en-US" sz="2600" b="1" dirty="0">
                <a:solidFill>
                  <a:srgbClr val="000000"/>
                </a:solidFill>
              </a:rPr>
              <a:t>如位地址为位直接地址，其取值范围为</a:t>
            </a:r>
            <a:r>
              <a:rPr lang="en-US" altLang="zh-CN" sz="2600" b="1" dirty="0">
                <a:solidFill>
                  <a:srgbClr val="000000"/>
                </a:solidFill>
              </a:rPr>
              <a:t>0x00~0xff</a:t>
            </a:r>
            <a:r>
              <a:rPr lang="zh-CN" altLang="en-US" sz="2600" b="1" dirty="0">
                <a:solidFill>
                  <a:srgbClr val="000000"/>
                </a:solidFill>
              </a:rPr>
              <a:t>；如位地址是可位寻址变量带位号或特殊功能寄存器名带位号，则在它前面须对可位寻址变量或特殊功能寄存器进行定义。字节地址与位号之间、特殊功能寄存器与位号之间一般用“</a:t>
            </a:r>
            <a:r>
              <a:rPr lang="en-US" altLang="zh-CN" sz="2600" b="1" dirty="0">
                <a:solidFill>
                  <a:srgbClr val="000000"/>
                </a:solidFill>
              </a:rPr>
              <a:t>^”</a:t>
            </a:r>
            <a:r>
              <a:rPr lang="zh-CN" altLang="en-US" sz="2600" b="1" dirty="0">
                <a:solidFill>
                  <a:srgbClr val="000000"/>
                </a:solidFill>
              </a:rPr>
              <a:t>作间隔。</a:t>
            </a:r>
          </a:p>
          <a:p>
            <a:pPr eaLnBrk="1" hangingPunct="1">
              <a:spcBef>
                <a:spcPct val="0"/>
              </a:spcBef>
              <a:buClrTx/>
              <a:buFontTx/>
              <a:buNone/>
            </a:pPr>
            <a:endParaRPr lang="en-US" altLang="zh-CN" sz="2000" dirty="0">
              <a:solidFill>
                <a:srgbClr val="000000"/>
              </a:solidFill>
            </a:endParaRPr>
          </a:p>
        </p:txBody>
      </p:sp>
      <p:sp>
        <p:nvSpPr>
          <p:cNvPr id="2" name="页脚占位符 1"/>
          <p:cNvSpPr>
            <a:spLocks noGrp="1"/>
          </p:cNvSpPr>
          <p:nvPr>
            <p:ph type="ftr" sz="quarter" idx="10"/>
          </p:nvPr>
        </p:nvSpPr>
        <p:spPr/>
        <p:txBody>
          <a:bodyPr/>
          <a:lstStyle/>
          <a:p>
            <a:pPr>
              <a:defRPr/>
            </a:pPr>
            <a:fld id="{E55DBBA7-35D4-4DFD-AF15-3A6AAB359D8C}" type="slidenum">
              <a:rPr lang="en-US" altLang="zh-CN" smtClean="0">
                <a:solidFill>
                  <a:srgbClr val="000000"/>
                </a:solidFill>
              </a:rPr>
              <a:pPr>
                <a:defRPr/>
              </a:pPr>
              <a:t>74</a:t>
            </a:fld>
            <a:endParaRPr lang="en-US" altLang="zh-CN" dirty="0">
              <a:solidFill>
                <a:srgbClr val="000000"/>
              </a:solidFill>
            </a:endParaRPr>
          </a:p>
        </p:txBody>
      </p:sp>
    </p:spTree>
    <p:extLst>
      <p:ext uri="{BB962C8B-B14F-4D97-AF65-F5344CB8AC3E}">
        <p14:creationId xmlns:p14="http://schemas.microsoft.com/office/powerpoint/2010/main" val="15684212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灯片编号占位符 5"/>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5988A7F2-FA98-4E41-AC61-3B58FE0515AB}" type="slidenum">
              <a:rPr lang="en-US" altLang="zh-CN" sz="1000">
                <a:solidFill>
                  <a:srgbClr val="000000"/>
                </a:solidFill>
              </a:rPr>
              <a:pPr>
                <a:spcBef>
                  <a:spcPct val="0"/>
                </a:spcBef>
                <a:buClrTx/>
                <a:buFontTx/>
                <a:buNone/>
              </a:pPr>
              <a:t>75</a:t>
            </a:fld>
            <a:endParaRPr lang="en-US" altLang="zh-CN" sz="1000" dirty="0">
              <a:solidFill>
                <a:srgbClr val="000000"/>
              </a:solidFill>
            </a:endParaRPr>
          </a:p>
        </p:txBody>
      </p:sp>
      <p:sp>
        <p:nvSpPr>
          <p:cNvPr id="144388" name="Rectangle 4"/>
          <p:cNvSpPr>
            <a:spLocks noGrp="1" noChangeArrowheads="1"/>
          </p:cNvSpPr>
          <p:nvPr>
            <p:ph type="body" idx="1"/>
          </p:nvPr>
        </p:nvSpPr>
        <p:spPr>
          <a:xfrm>
            <a:off x="323528" y="620688"/>
            <a:ext cx="8229600" cy="5870575"/>
          </a:xfrm>
          <a:noFill/>
          <a:ln w="28575">
            <a:noFill/>
            <a:miter lim="800000"/>
            <a:headEnd/>
            <a:tailEnd/>
          </a:ln>
        </p:spPr>
        <p:txBody>
          <a:bodyPr/>
          <a:lstStyle/>
          <a:p>
            <a:pPr eaLnBrk="1" hangingPunct="1">
              <a:lnSpc>
                <a:spcPct val="90000"/>
              </a:lnSpc>
            </a:pPr>
            <a:r>
              <a:rPr lang="zh-CN" altLang="en-US" b="1" dirty="0" smtClean="0">
                <a:solidFill>
                  <a:srgbClr val="0000FF"/>
                </a:solidFill>
              </a:rPr>
              <a:t>例</a:t>
            </a:r>
            <a:r>
              <a:rPr lang="en-US" altLang="zh-CN" b="1" dirty="0" smtClean="0">
                <a:solidFill>
                  <a:srgbClr val="0000FF"/>
                </a:solidFill>
              </a:rPr>
              <a:t>7   </a:t>
            </a:r>
            <a:r>
              <a:rPr lang="en-US" altLang="zh-CN" b="1" dirty="0" err="1" smtClean="0">
                <a:solidFill>
                  <a:srgbClr val="0000FF"/>
                </a:solidFill>
              </a:rPr>
              <a:t>sbit</a:t>
            </a:r>
            <a:r>
              <a:rPr lang="zh-CN" altLang="en-US" b="1" dirty="0" smtClean="0">
                <a:solidFill>
                  <a:srgbClr val="0000FF"/>
                </a:solidFill>
              </a:rPr>
              <a:t>型变量的定义：</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OV=0xd2</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CY=0xd7</a:t>
            </a:r>
            <a:r>
              <a:rPr lang="zh-CN" altLang="en-US" sz="2400" b="1" dirty="0" smtClean="0">
                <a:solidFill>
                  <a:schemeClr val="tx1"/>
                </a:solidFill>
              </a:rPr>
              <a:t>；</a:t>
            </a:r>
          </a:p>
          <a:p>
            <a:pPr eaLnBrk="1" hangingPunct="1">
              <a:lnSpc>
                <a:spcPct val="90000"/>
              </a:lnSpc>
            </a:pPr>
            <a:r>
              <a:rPr lang="en-US" altLang="zh-CN" sz="2400" b="1" dirty="0" smtClean="0">
                <a:solidFill>
                  <a:schemeClr val="tx1"/>
                </a:solidFill>
              </a:rPr>
              <a:t>unsigned  char  </a:t>
            </a:r>
            <a:r>
              <a:rPr lang="en-US" altLang="zh-CN" sz="2400" b="1" dirty="0" err="1" smtClean="0">
                <a:solidFill>
                  <a:schemeClr val="tx1"/>
                </a:solidFill>
              </a:rPr>
              <a:t>bdata</a:t>
            </a:r>
            <a:r>
              <a:rPr lang="en-US" altLang="zh-CN" sz="2400" b="1" dirty="0" smtClean="0">
                <a:solidFill>
                  <a:schemeClr val="tx1"/>
                </a:solidFill>
              </a:rPr>
              <a:t>  flag</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flag0=flag^0</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sfr</a:t>
            </a:r>
            <a:r>
              <a:rPr lang="en-US" altLang="zh-CN" sz="2400" b="1" dirty="0" smtClean="0">
                <a:solidFill>
                  <a:schemeClr val="tx1"/>
                </a:solidFill>
              </a:rPr>
              <a:t>  P1=0x90</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P1_0=P1^0</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P1_1=P1^1</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P1_2=P1^2</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P1_3=P1^3</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P1_4=P1^4</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P1_5=P1^5</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P1_6=P1^6</a:t>
            </a:r>
            <a:r>
              <a:rPr lang="zh-CN" altLang="en-US" sz="2400" b="1" dirty="0" smtClean="0">
                <a:solidFill>
                  <a:schemeClr val="tx1"/>
                </a:solidFill>
              </a:rPr>
              <a:t>；</a:t>
            </a:r>
          </a:p>
          <a:p>
            <a:pPr eaLnBrk="1" hangingPunct="1">
              <a:lnSpc>
                <a:spcPct val="90000"/>
              </a:lnSpc>
            </a:pPr>
            <a:r>
              <a:rPr lang="en-US" altLang="zh-CN" sz="2400" b="1" dirty="0" err="1" smtClean="0">
                <a:solidFill>
                  <a:schemeClr val="tx1"/>
                </a:solidFill>
              </a:rPr>
              <a:t>sbit</a:t>
            </a:r>
            <a:r>
              <a:rPr lang="en-US" altLang="zh-CN" sz="2400" b="1" dirty="0" smtClean="0">
                <a:solidFill>
                  <a:schemeClr val="tx1"/>
                </a:solidFill>
              </a:rPr>
              <a:t>  P1_7=P1^7</a:t>
            </a:r>
            <a:r>
              <a:rPr lang="zh-CN" altLang="en-US" sz="2400" b="1" dirty="0" smtClean="0">
                <a:solidFill>
                  <a:schemeClr val="tx1"/>
                </a:solidFill>
              </a:rPr>
              <a:t>；</a:t>
            </a:r>
          </a:p>
        </p:txBody>
      </p:sp>
      <p:sp>
        <p:nvSpPr>
          <p:cNvPr id="2" name="页脚占位符 1"/>
          <p:cNvSpPr>
            <a:spLocks noGrp="1"/>
          </p:cNvSpPr>
          <p:nvPr>
            <p:ph type="ftr" sz="quarter" idx="10"/>
          </p:nvPr>
        </p:nvSpPr>
        <p:spPr/>
        <p:txBody>
          <a:bodyPr/>
          <a:lstStyle/>
          <a:p>
            <a:pPr>
              <a:defRPr/>
            </a:pPr>
            <a:fld id="{DB8722CE-947E-45FC-B0C2-445989A4FBD0}" type="slidenum">
              <a:rPr lang="en-US" altLang="zh-CN" smtClean="0">
                <a:solidFill>
                  <a:srgbClr val="000000"/>
                </a:solidFill>
              </a:rPr>
              <a:pPr>
                <a:defRPr/>
              </a:pPr>
              <a:t>75</a:t>
            </a:fld>
            <a:endParaRPr lang="en-US" altLang="zh-CN" dirty="0">
              <a:solidFill>
                <a:srgbClr val="000000"/>
              </a:solidFill>
            </a:endParaRPr>
          </a:p>
        </p:txBody>
      </p:sp>
    </p:spTree>
    <p:extLst>
      <p:ext uri="{BB962C8B-B14F-4D97-AF65-F5344CB8AC3E}">
        <p14:creationId xmlns:p14="http://schemas.microsoft.com/office/powerpoint/2010/main" val="7661149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4388"/>
                                        </p:tgtEl>
                                        <p:attrNameLst>
                                          <p:attrName>style.visibility</p:attrName>
                                        </p:attrNameLst>
                                      </p:cBhvr>
                                      <p:to>
                                        <p:strVal val="visible"/>
                                      </p:to>
                                    </p:set>
                                    <p:anim calcmode="lin" valueType="num">
                                      <p:cBhvr additive="base">
                                        <p:cTn id="7" dur="500" fill="hold"/>
                                        <p:tgtEl>
                                          <p:spTgt spid="144388"/>
                                        </p:tgtEl>
                                        <p:attrNameLst>
                                          <p:attrName>ppt_x</p:attrName>
                                        </p:attrNameLst>
                                      </p:cBhvr>
                                      <p:tavLst>
                                        <p:tav tm="0">
                                          <p:val>
                                            <p:strVal val="0-#ppt_w/2"/>
                                          </p:val>
                                        </p:tav>
                                        <p:tav tm="100000">
                                          <p:val>
                                            <p:strVal val="#ppt_x"/>
                                          </p:val>
                                        </p:tav>
                                      </p:tavLst>
                                    </p:anim>
                                    <p:anim calcmode="lin" valueType="num">
                                      <p:cBhvr additive="base">
                                        <p:cTn id="8" dur="500" fill="hold"/>
                                        <p:tgtEl>
                                          <p:spTgt spid="14438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388"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9E778844-7990-4DC0-96E5-F5978A7D9874}" type="slidenum">
              <a:rPr lang="en-US" altLang="zh-CN" sz="1000">
                <a:solidFill>
                  <a:srgbClr val="000000"/>
                </a:solidFill>
              </a:rPr>
              <a:pPr>
                <a:spcBef>
                  <a:spcPct val="0"/>
                </a:spcBef>
                <a:buClrTx/>
                <a:buFontTx/>
                <a:buNone/>
              </a:pPr>
              <a:t>76</a:t>
            </a:fld>
            <a:endParaRPr lang="en-US" altLang="zh-CN" sz="1000">
              <a:solidFill>
                <a:srgbClr val="000000"/>
              </a:solidFill>
            </a:endParaRPr>
          </a:p>
        </p:txBody>
      </p:sp>
      <p:sp>
        <p:nvSpPr>
          <p:cNvPr id="43011" name="Rectangle 1026"/>
          <p:cNvSpPr>
            <a:spLocks noChangeArrowheads="1"/>
          </p:cNvSpPr>
          <p:nvPr/>
        </p:nvSpPr>
        <p:spPr bwMode="auto">
          <a:xfrm>
            <a:off x="251521" y="1052736"/>
            <a:ext cx="8712968" cy="294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0000"/>
              </a:lnSpc>
              <a:spcBef>
                <a:spcPct val="0"/>
              </a:spcBef>
              <a:buClrTx/>
              <a:buFontTx/>
              <a:buNone/>
            </a:pPr>
            <a:r>
              <a:rPr lang="en-US" altLang="zh-CN" sz="2600" b="1" dirty="0">
                <a:solidFill>
                  <a:srgbClr val="000000"/>
                </a:solidFill>
              </a:rPr>
              <a:t>       </a:t>
            </a:r>
            <a:r>
              <a:rPr lang="zh-CN" altLang="en-US" sz="2600" b="1" dirty="0">
                <a:solidFill>
                  <a:srgbClr val="000000"/>
                </a:solidFill>
              </a:rPr>
              <a:t>在</a:t>
            </a:r>
            <a:r>
              <a:rPr lang="en-US" altLang="zh-CN" sz="2600" b="1" dirty="0">
                <a:solidFill>
                  <a:srgbClr val="000000"/>
                </a:solidFill>
              </a:rPr>
              <a:t>C51</a:t>
            </a:r>
            <a:r>
              <a:rPr lang="zh-CN" altLang="en-US" sz="2600" b="1" dirty="0">
                <a:solidFill>
                  <a:srgbClr val="000000"/>
                </a:solidFill>
              </a:rPr>
              <a:t>中</a:t>
            </a:r>
            <a:r>
              <a:rPr lang="zh-CN" altLang="en-US" sz="2600" b="1" dirty="0" smtClean="0">
                <a:solidFill>
                  <a:srgbClr val="000000"/>
                </a:solidFill>
              </a:rPr>
              <a:t>，</a:t>
            </a:r>
            <a:r>
              <a:rPr lang="en-US" altLang="zh-CN" sz="2600" b="1" dirty="0" smtClean="0">
                <a:solidFill>
                  <a:srgbClr val="000000"/>
                </a:solidFill>
              </a:rPr>
              <a:t>C51</a:t>
            </a:r>
            <a:r>
              <a:rPr lang="zh-CN" altLang="en-US" sz="2600" b="1" dirty="0">
                <a:solidFill>
                  <a:srgbClr val="000000"/>
                </a:solidFill>
              </a:rPr>
              <a:t>编译器把</a:t>
            </a:r>
            <a:r>
              <a:rPr lang="en-US" altLang="zh-CN" sz="2600" b="1" dirty="0">
                <a:solidFill>
                  <a:srgbClr val="000000"/>
                </a:solidFill>
              </a:rPr>
              <a:t>MCS-51</a:t>
            </a:r>
            <a:r>
              <a:rPr lang="zh-CN" altLang="en-US" sz="2600" b="1" dirty="0">
                <a:solidFill>
                  <a:srgbClr val="000000"/>
                </a:solidFill>
              </a:rPr>
              <a:t>单片机的常用的特殊功能寄存器和特殊位进行了定义，</a:t>
            </a:r>
            <a:r>
              <a:rPr lang="zh-CN" altLang="en-US" sz="2600" b="1" dirty="0">
                <a:solidFill>
                  <a:srgbClr val="3333CC"/>
                </a:solidFill>
              </a:rPr>
              <a:t>放在一个“</a:t>
            </a:r>
            <a:r>
              <a:rPr lang="en-US" altLang="zh-CN" sz="2600" b="1" dirty="0">
                <a:solidFill>
                  <a:srgbClr val="3333CC"/>
                </a:solidFill>
              </a:rPr>
              <a:t>reg51.h”</a:t>
            </a:r>
            <a:r>
              <a:rPr lang="zh-CN" altLang="en-US" sz="2600" b="1" dirty="0">
                <a:solidFill>
                  <a:srgbClr val="3333CC"/>
                </a:solidFill>
              </a:rPr>
              <a:t>或“</a:t>
            </a:r>
            <a:r>
              <a:rPr lang="en-US" altLang="zh-CN" sz="2600" b="1" dirty="0">
                <a:solidFill>
                  <a:srgbClr val="3333CC"/>
                </a:solidFill>
              </a:rPr>
              <a:t>reg52.h”</a:t>
            </a:r>
            <a:r>
              <a:rPr lang="zh-CN" altLang="en-US" sz="2600" b="1" dirty="0">
                <a:solidFill>
                  <a:srgbClr val="3333CC"/>
                </a:solidFill>
              </a:rPr>
              <a:t>的头文件中，</a:t>
            </a:r>
            <a:r>
              <a:rPr lang="zh-CN" altLang="en-US" sz="2600" b="1" dirty="0">
                <a:solidFill>
                  <a:srgbClr val="000000"/>
                </a:solidFill>
              </a:rPr>
              <a:t>当用户要使用时，只须要在使用之前用一条预处理命令</a:t>
            </a:r>
            <a:r>
              <a:rPr lang="en-US" altLang="zh-CN" sz="2600" b="1" dirty="0">
                <a:solidFill>
                  <a:srgbClr val="000000"/>
                </a:solidFill>
              </a:rPr>
              <a:t>#include  &lt;reg52.h&gt;</a:t>
            </a:r>
            <a:r>
              <a:rPr lang="zh-CN" altLang="en-US" sz="2600" b="1" dirty="0">
                <a:solidFill>
                  <a:srgbClr val="000000"/>
                </a:solidFill>
              </a:rPr>
              <a:t>把这个头文件包含到程序中，然后就可使用殊功能寄存器名和特殊位名称。</a:t>
            </a:r>
          </a:p>
        </p:txBody>
      </p:sp>
      <p:sp>
        <p:nvSpPr>
          <p:cNvPr id="2" name="页脚占位符 1"/>
          <p:cNvSpPr>
            <a:spLocks noGrp="1"/>
          </p:cNvSpPr>
          <p:nvPr>
            <p:ph type="ftr" sz="quarter" idx="10"/>
          </p:nvPr>
        </p:nvSpPr>
        <p:spPr/>
        <p:txBody>
          <a:bodyPr/>
          <a:lstStyle/>
          <a:p>
            <a:pPr>
              <a:defRPr/>
            </a:pPr>
            <a:fld id="{D529815B-998A-4D29-B5DE-F3DE0D55C25B}" type="slidenum">
              <a:rPr lang="en-US" altLang="zh-CN" smtClean="0">
                <a:solidFill>
                  <a:srgbClr val="000000"/>
                </a:solidFill>
              </a:rPr>
              <a:pPr>
                <a:defRPr/>
              </a:pPr>
              <a:t>76</a:t>
            </a:fld>
            <a:endParaRPr lang="en-US" altLang="zh-CN" dirty="0">
              <a:solidFill>
                <a:srgbClr val="000000"/>
              </a:solidFill>
            </a:endParaRPr>
          </a:p>
        </p:txBody>
      </p:sp>
    </p:spTree>
    <p:extLst>
      <p:ext uri="{BB962C8B-B14F-4D97-AF65-F5344CB8AC3E}">
        <p14:creationId xmlns:p14="http://schemas.microsoft.com/office/powerpoint/2010/main" val="11189779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667696CC-1CD9-4185-B8A2-AF4D88CABE5C}" type="slidenum">
              <a:rPr lang="en-US" altLang="zh-CN" sz="1000">
                <a:solidFill>
                  <a:srgbClr val="000000"/>
                </a:solidFill>
              </a:rPr>
              <a:pPr>
                <a:spcBef>
                  <a:spcPct val="0"/>
                </a:spcBef>
                <a:buClrTx/>
                <a:buFontTx/>
                <a:buNone/>
              </a:pPr>
              <a:t>77</a:t>
            </a:fld>
            <a:endParaRPr lang="en-US" altLang="zh-CN" sz="1000">
              <a:solidFill>
                <a:srgbClr val="000000"/>
              </a:solidFill>
            </a:endParaRPr>
          </a:p>
        </p:txBody>
      </p:sp>
      <p:sp>
        <p:nvSpPr>
          <p:cNvPr id="44035" name="Rectangle 3"/>
          <p:cNvSpPr>
            <a:spLocks noChangeArrowheads="1"/>
          </p:cNvSpPr>
          <p:nvPr/>
        </p:nvSpPr>
        <p:spPr bwMode="auto">
          <a:xfrm>
            <a:off x="762000" y="228600"/>
            <a:ext cx="184150" cy="782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tIns="177744" bIns="177744" anchor="ctr">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spcBef>
                <a:spcPct val="0"/>
              </a:spcBef>
              <a:buClrTx/>
              <a:buFontTx/>
              <a:buNone/>
            </a:pPr>
            <a:endParaRPr lang="zh-CN" altLang="zh-CN" sz="2800" b="1">
              <a:solidFill>
                <a:srgbClr val="000000"/>
              </a:solidFill>
            </a:endParaRPr>
          </a:p>
        </p:txBody>
      </p:sp>
      <p:sp>
        <p:nvSpPr>
          <p:cNvPr id="44036" name="Rectangle 4"/>
          <p:cNvSpPr>
            <a:spLocks noChangeArrowheads="1"/>
          </p:cNvSpPr>
          <p:nvPr/>
        </p:nvSpPr>
        <p:spPr bwMode="auto">
          <a:xfrm>
            <a:off x="117583" y="836712"/>
            <a:ext cx="9001000" cy="5709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spcBef>
                <a:spcPct val="0"/>
              </a:spcBef>
              <a:buClrTx/>
              <a:buFontTx/>
              <a:buNone/>
            </a:pPr>
            <a:r>
              <a:rPr lang="en-US" altLang="zh-CN" sz="2400" b="1" dirty="0" smtClean="0">
                <a:solidFill>
                  <a:srgbClr val="000000"/>
                </a:solidFill>
                <a:latin typeface="宋体"/>
                <a:ea typeface="宋体"/>
              </a:rPr>
              <a:t>  </a:t>
            </a:r>
            <a:r>
              <a:rPr lang="en-US" altLang="zh-CN" sz="2800" b="1" dirty="0" smtClean="0">
                <a:solidFill>
                  <a:srgbClr val="9900FF"/>
                </a:solidFill>
                <a:latin typeface="宋体"/>
                <a:ea typeface="宋体"/>
              </a:rPr>
              <a:t>1. </a:t>
            </a:r>
            <a:r>
              <a:rPr lang="zh-CN" altLang="en-US" sz="2800" b="1" dirty="0" smtClean="0">
                <a:solidFill>
                  <a:srgbClr val="9900FF"/>
                </a:solidFill>
                <a:latin typeface="宋体"/>
                <a:ea typeface="宋体"/>
              </a:rPr>
              <a:t>概述</a:t>
            </a:r>
            <a:r>
              <a:rPr lang="en-US" altLang="zh-CN" sz="2800" b="1" dirty="0" smtClean="0">
                <a:solidFill>
                  <a:srgbClr val="9900FF"/>
                </a:solidFill>
                <a:latin typeface="宋体"/>
                <a:ea typeface="宋体"/>
              </a:rPr>
              <a:t>  </a:t>
            </a:r>
          </a:p>
          <a:p>
            <a:pPr eaLnBrk="1" hangingPunct="1">
              <a:spcBef>
                <a:spcPts val="600"/>
              </a:spcBef>
              <a:buClrTx/>
              <a:buFontTx/>
              <a:buNone/>
            </a:pPr>
            <a:r>
              <a:rPr lang="en-US" altLang="zh-CN" sz="2400" b="1" dirty="0" smtClean="0">
                <a:solidFill>
                  <a:srgbClr val="000000"/>
                </a:solidFill>
                <a:latin typeface="宋体"/>
                <a:ea typeface="宋体"/>
              </a:rPr>
              <a:t> C51</a:t>
            </a:r>
            <a:r>
              <a:rPr lang="zh-CN" altLang="en-US" sz="2400" b="1" dirty="0">
                <a:solidFill>
                  <a:srgbClr val="000000"/>
                </a:solidFill>
                <a:latin typeface="宋体"/>
                <a:ea typeface="宋体"/>
              </a:rPr>
              <a:t>编译器</a:t>
            </a:r>
            <a:r>
              <a:rPr lang="zh-CN" altLang="en-US" sz="2400" b="1" dirty="0">
                <a:solidFill>
                  <a:srgbClr val="3333CC"/>
                </a:solidFill>
                <a:latin typeface="宋体"/>
                <a:ea typeface="宋体"/>
              </a:rPr>
              <a:t>支持三种存储模式</a:t>
            </a:r>
            <a:r>
              <a:rPr lang="zh-CN" altLang="en-US" sz="2400" b="1" dirty="0">
                <a:solidFill>
                  <a:srgbClr val="000000"/>
                </a:solidFill>
                <a:latin typeface="宋体"/>
                <a:ea typeface="宋体"/>
              </a:rPr>
              <a:t>：</a:t>
            </a:r>
            <a:r>
              <a:rPr lang="en-US" altLang="zh-CN" sz="2400" b="1" dirty="0">
                <a:solidFill>
                  <a:srgbClr val="000000"/>
                </a:solidFill>
                <a:latin typeface="宋体"/>
                <a:ea typeface="宋体"/>
              </a:rPr>
              <a:t>SMALL</a:t>
            </a:r>
            <a:r>
              <a:rPr lang="zh-CN" altLang="en-US" sz="2400" b="1" dirty="0">
                <a:solidFill>
                  <a:srgbClr val="000000"/>
                </a:solidFill>
                <a:latin typeface="宋体"/>
                <a:ea typeface="宋体"/>
              </a:rPr>
              <a:t>模式、</a:t>
            </a:r>
            <a:r>
              <a:rPr lang="en-US" altLang="zh-CN" sz="2400" b="1" dirty="0">
                <a:solidFill>
                  <a:srgbClr val="000000"/>
                </a:solidFill>
                <a:latin typeface="宋体"/>
                <a:ea typeface="宋体"/>
              </a:rPr>
              <a:t>COMPACT</a:t>
            </a:r>
            <a:r>
              <a:rPr lang="zh-CN" altLang="en-US" sz="2400" b="1" dirty="0">
                <a:solidFill>
                  <a:srgbClr val="000000"/>
                </a:solidFill>
                <a:latin typeface="宋体"/>
                <a:ea typeface="宋体"/>
              </a:rPr>
              <a:t>模式和</a:t>
            </a:r>
            <a:r>
              <a:rPr lang="en-US" altLang="zh-CN" sz="2400" b="1" dirty="0">
                <a:solidFill>
                  <a:srgbClr val="000000"/>
                </a:solidFill>
                <a:latin typeface="宋体"/>
                <a:ea typeface="宋体"/>
              </a:rPr>
              <a:t>LARGE</a:t>
            </a:r>
            <a:r>
              <a:rPr lang="zh-CN" altLang="en-US" sz="2400" b="1" dirty="0">
                <a:solidFill>
                  <a:srgbClr val="000000"/>
                </a:solidFill>
                <a:latin typeface="宋体"/>
                <a:ea typeface="宋体"/>
              </a:rPr>
              <a:t>模式。不同的存储模式</a:t>
            </a:r>
            <a:r>
              <a:rPr lang="zh-CN" altLang="en-US" sz="2400" b="1" dirty="0">
                <a:solidFill>
                  <a:srgbClr val="3333CC"/>
                </a:solidFill>
                <a:latin typeface="宋体"/>
                <a:ea typeface="宋体"/>
              </a:rPr>
              <a:t>对变量默认的存储器类型不一样</a:t>
            </a:r>
            <a:r>
              <a:rPr lang="zh-CN" altLang="en-US" sz="2400" b="1" dirty="0">
                <a:solidFill>
                  <a:srgbClr val="000000"/>
                </a:solidFill>
                <a:latin typeface="宋体"/>
                <a:ea typeface="宋体"/>
              </a:rPr>
              <a:t>。</a:t>
            </a:r>
          </a:p>
          <a:p>
            <a:pPr eaLnBrk="1" hangingPunct="1">
              <a:spcBef>
                <a:spcPts val="600"/>
              </a:spcBef>
              <a:buClrTx/>
              <a:buFontTx/>
              <a:buNone/>
            </a:pPr>
            <a:r>
              <a:rPr lang="zh-CN" altLang="en-US" sz="2400" b="1" dirty="0">
                <a:solidFill>
                  <a:srgbClr val="0000FF"/>
                </a:solidFill>
                <a:latin typeface="宋体"/>
                <a:ea typeface="宋体"/>
              </a:rPr>
              <a:t>（</a:t>
            </a:r>
            <a:r>
              <a:rPr lang="en-US" altLang="zh-CN" sz="2400" b="1" dirty="0">
                <a:solidFill>
                  <a:srgbClr val="0000FF"/>
                </a:solidFill>
                <a:latin typeface="宋体"/>
                <a:ea typeface="宋体"/>
              </a:rPr>
              <a:t>1</a:t>
            </a:r>
            <a:r>
              <a:rPr lang="zh-CN" altLang="en-US" sz="2400" b="1" dirty="0">
                <a:solidFill>
                  <a:srgbClr val="0000FF"/>
                </a:solidFill>
                <a:latin typeface="宋体"/>
                <a:ea typeface="宋体"/>
              </a:rPr>
              <a:t>）</a:t>
            </a:r>
            <a:r>
              <a:rPr lang="en-US" altLang="zh-CN" sz="2400" b="1" dirty="0">
                <a:solidFill>
                  <a:srgbClr val="0000FF"/>
                </a:solidFill>
                <a:latin typeface="宋体"/>
                <a:ea typeface="宋体"/>
              </a:rPr>
              <a:t>SMALL</a:t>
            </a:r>
            <a:r>
              <a:rPr lang="zh-CN" altLang="en-US" sz="2400" b="1" dirty="0">
                <a:solidFill>
                  <a:srgbClr val="0000FF"/>
                </a:solidFill>
                <a:latin typeface="宋体"/>
                <a:ea typeface="宋体"/>
              </a:rPr>
              <a:t>模式。</a:t>
            </a:r>
            <a:r>
              <a:rPr lang="en-US" altLang="zh-CN" sz="2400" b="1" dirty="0">
                <a:solidFill>
                  <a:srgbClr val="000000"/>
                </a:solidFill>
                <a:latin typeface="宋体"/>
                <a:ea typeface="宋体"/>
              </a:rPr>
              <a:t>SMALL</a:t>
            </a:r>
            <a:r>
              <a:rPr lang="zh-CN" altLang="en-US" sz="2400" b="1" dirty="0">
                <a:solidFill>
                  <a:srgbClr val="000000"/>
                </a:solidFill>
                <a:latin typeface="宋体"/>
                <a:ea typeface="宋体"/>
              </a:rPr>
              <a:t>模式称为小编译模式，在</a:t>
            </a:r>
            <a:r>
              <a:rPr lang="en-US" altLang="zh-CN" sz="2400" b="1" dirty="0">
                <a:solidFill>
                  <a:srgbClr val="000000"/>
                </a:solidFill>
                <a:latin typeface="宋体"/>
                <a:ea typeface="宋体"/>
              </a:rPr>
              <a:t>SMALL</a:t>
            </a:r>
            <a:r>
              <a:rPr lang="zh-CN" altLang="en-US" sz="2400" b="1" dirty="0">
                <a:solidFill>
                  <a:srgbClr val="000000"/>
                </a:solidFill>
                <a:latin typeface="宋体"/>
                <a:ea typeface="宋体"/>
              </a:rPr>
              <a:t>模式下，编译时，</a:t>
            </a:r>
            <a:r>
              <a:rPr lang="zh-CN" altLang="en-US" sz="2400" b="1" dirty="0">
                <a:solidFill>
                  <a:srgbClr val="3333CC"/>
                </a:solidFill>
                <a:latin typeface="宋体"/>
                <a:ea typeface="宋体"/>
              </a:rPr>
              <a:t>函数参数和变量被默认在片内</a:t>
            </a:r>
            <a:r>
              <a:rPr lang="en-US" altLang="zh-CN" sz="2400" b="1" dirty="0">
                <a:solidFill>
                  <a:srgbClr val="3333CC"/>
                </a:solidFill>
                <a:latin typeface="宋体"/>
                <a:ea typeface="宋体"/>
              </a:rPr>
              <a:t>RAM</a:t>
            </a:r>
            <a:r>
              <a:rPr lang="zh-CN" altLang="en-US" sz="2400" b="1" dirty="0">
                <a:solidFill>
                  <a:srgbClr val="3333CC"/>
                </a:solidFill>
                <a:latin typeface="宋体"/>
                <a:ea typeface="宋体"/>
              </a:rPr>
              <a:t>中</a:t>
            </a:r>
            <a:r>
              <a:rPr lang="zh-CN" altLang="en-US" sz="2400" b="1" dirty="0">
                <a:solidFill>
                  <a:srgbClr val="000000"/>
                </a:solidFill>
                <a:latin typeface="宋体"/>
                <a:ea typeface="宋体"/>
              </a:rPr>
              <a:t>，存储器类型为</a:t>
            </a:r>
            <a:r>
              <a:rPr lang="en-US" altLang="zh-CN" sz="2400" b="1" dirty="0">
                <a:solidFill>
                  <a:srgbClr val="000000"/>
                </a:solidFill>
                <a:latin typeface="宋体"/>
                <a:ea typeface="宋体"/>
              </a:rPr>
              <a:t>data</a:t>
            </a:r>
            <a:r>
              <a:rPr lang="zh-CN" altLang="en-US" sz="2400" b="1" dirty="0">
                <a:solidFill>
                  <a:srgbClr val="000000"/>
                </a:solidFill>
                <a:latin typeface="宋体"/>
                <a:ea typeface="宋体"/>
              </a:rPr>
              <a:t>。</a:t>
            </a:r>
          </a:p>
          <a:p>
            <a:pPr eaLnBrk="1" hangingPunct="1">
              <a:spcBef>
                <a:spcPts val="600"/>
              </a:spcBef>
              <a:buClrTx/>
              <a:buFontTx/>
              <a:buNone/>
            </a:pPr>
            <a:r>
              <a:rPr lang="zh-CN" altLang="en-US" sz="2400" b="1" dirty="0">
                <a:solidFill>
                  <a:srgbClr val="0000FF"/>
                </a:solidFill>
                <a:latin typeface="宋体"/>
                <a:ea typeface="宋体"/>
              </a:rPr>
              <a:t>（</a:t>
            </a:r>
            <a:r>
              <a:rPr lang="en-US" altLang="zh-CN" sz="2400" b="1" dirty="0">
                <a:solidFill>
                  <a:srgbClr val="0000FF"/>
                </a:solidFill>
                <a:latin typeface="宋体"/>
                <a:ea typeface="宋体"/>
              </a:rPr>
              <a:t>2</a:t>
            </a:r>
            <a:r>
              <a:rPr lang="zh-CN" altLang="en-US" sz="2400" b="1" dirty="0">
                <a:solidFill>
                  <a:srgbClr val="0000FF"/>
                </a:solidFill>
                <a:latin typeface="宋体"/>
                <a:ea typeface="宋体"/>
              </a:rPr>
              <a:t>）</a:t>
            </a:r>
            <a:r>
              <a:rPr lang="en-US" altLang="zh-CN" sz="2400" b="1" dirty="0">
                <a:solidFill>
                  <a:srgbClr val="0000FF"/>
                </a:solidFill>
                <a:latin typeface="宋体"/>
                <a:ea typeface="宋体"/>
              </a:rPr>
              <a:t>COMPACT</a:t>
            </a:r>
            <a:r>
              <a:rPr lang="zh-CN" altLang="en-US" sz="2400" b="1" dirty="0">
                <a:solidFill>
                  <a:srgbClr val="0000FF"/>
                </a:solidFill>
                <a:latin typeface="宋体"/>
                <a:ea typeface="宋体"/>
              </a:rPr>
              <a:t>模式。</a:t>
            </a:r>
            <a:r>
              <a:rPr lang="en-US" altLang="zh-CN" sz="2400" b="1" dirty="0">
                <a:solidFill>
                  <a:srgbClr val="000000"/>
                </a:solidFill>
                <a:latin typeface="宋体"/>
                <a:ea typeface="宋体"/>
              </a:rPr>
              <a:t>COMPACT</a:t>
            </a:r>
            <a:r>
              <a:rPr lang="zh-CN" altLang="en-US" sz="2400" b="1" dirty="0">
                <a:solidFill>
                  <a:srgbClr val="000000"/>
                </a:solidFill>
                <a:latin typeface="宋体"/>
                <a:ea typeface="宋体"/>
              </a:rPr>
              <a:t>模式称为紧凑编译模式，在</a:t>
            </a:r>
            <a:r>
              <a:rPr lang="en-US" altLang="zh-CN" sz="2400" b="1" dirty="0">
                <a:solidFill>
                  <a:srgbClr val="000000"/>
                </a:solidFill>
                <a:latin typeface="宋体"/>
                <a:ea typeface="宋体"/>
              </a:rPr>
              <a:t>COMPACT</a:t>
            </a:r>
            <a:r>
              <a:rPr lang="zh-CN" altLang="en-US" sz="2400" b="1" dirty="0">
                <a:solidFill>
                  <a:srgbClr val="000000"/>
                </a:solidFill>
                <a:latin typeface="宋体"/>
                <a:ea typeface="宋体"/>
              </a:rPr>
              <a:t>模式下，编译时，</a:t>
            </a:r>
            <a:r>
              <a:rPr lang="zh-CN" altLang="en-US" sz="2400" b="1" dirty="0">
                <a:solidFill>
                  <a:srgbClr val="3333CC"/>
                </a:solidFill>
                <a:latin typeface="宋体"/>
                <a:ea typeface="宋体"/>
              </a:rPr>
              <a:t>函数参数和变量被默认在片外</a:t>
            </a:r>
            <a:r>
              <a:rPr lang="en-US" altLang="zh-CN" sz="2400" b="1" dirty="0">
                <a:solidFill>
                  <a:srgbClr val="3333CC"/>
                </a:solidFill>
                <a:latin typeface="宋体"/>
                <a:ea typeface="宋体"/>
              </a:rPr>
              <a:t>RAM</a:t>
            </a:r>
            <a:r>
              <a:rPr lang="zh-CN" altLang="en-US" sz="2400" b="1" dirty="0">
                <a:solidFill>
                  <a:srgbClr val="3333CC"/>
                </a:solidFill>
                <a:latin typeface="宋体"/>
                <a:ea typeface="宋体"/>
              </a:rPr>
              <a:t>的低</a:t>
            </a:r>
            <a:r>
              <a:rPr lang="en-US" altLang="zh-CN" sz="2400" b="1" dirty="0">
                <a:solidFill>
                  <a:srgbClr val="3333CC"/>
                </a:solidFill>
                <a:latin typeface="宋体"/>
                <a:ea typeface="宋体"/>
              </a:rPr>
              <a:t>256</a:t>
            </a:r>
            <a:r>
              <a:rPr lang="zh-CN" altLang="en-US" sz="2400" b="1" dirty="0">
                <a:solidFill>
                  <a:srgbClr val="3333CC"/>
                </a:solidFill>
                <a:latin typeface="宋体"/>
                <a:ea typeface="宋体"/>
              </a:rPr>
              <a:t>字节空间</a:t>
            </a:r>
            <a:r>
              <a:rPr lang="zh-CN" altLang="en-US" sz="2400" b="1" dirty="0">
                <a:solidFill>
                  <a:srgbClr val="000000"/>
                </a:solidFill>
                <a:latin typeface="宋体"/>
                <a:ea typeface="宋体"/>
              </a:rPr>
              <a:t>，存储器类型为</a:t>
            </a:r>
            <a:r>
              <a:rPr lang="en-US" altLang="zh-CN" sz="2400" b="1" dirty="0" err="1">
                <a:solidFill>
                  <a:srgbClr val="000000"/>
                </a:solidFill>
                <a:latin typeface="宋体"/>
                <a:ea typeface="宋体"/>
              </a:rPr>
              <a:t>pdata</a:t>
            </a:r>
            <a:r>
              <a:rPr lang="zh-CN" altLang="en-US" sz="2400" b="1" dirty="0">
                <a:solidFill>
                  <a:srgbClr val="000000"/>
                </a:solidFill>
                <a:latin typeface="宋体"/>
                <a:ea typeface="宋体"/>
              </a:rPr>
              <a:t>。</a:t>
            </a:r>
          </a:p>
          <a:p>
            <a:pPr eaLnBrk="1" hangingPunct="1">
              <a:spcBef>
                <a:spcPts val="600"/>
              </a:spcBef>
              <a:buClrTx/>
              <a:buFontTx/>
              <a:buNone/>
            </a:pPr>
            <a:r>
              <a:rPr lang="zh-CN" altLang="en-US" sz="2400" b="1" dirty="0">
                <a:solidFill>
                  <a:srgbClr val="0000FF"/>
                </a:solidFill>
                <a:latin typeface="宋体"/>
                <a:ea typeface="宋体"/>
              </a:rPr>
              <a:t>（</a:t>
            </a:r>
            <a:r>
              <a:rPr lang="en-US" altLang="zh-CN" sz="2400" b="1" dirty="0">
                <a:solidFill>
                  <a:srgbClr val="0000FF"/>
                </a:solidFill>
                <a:latin typeface="宋体"/>
                <a:ea typeface="宋体"/>
              </a:rPr>
              <a:t>3</a:t>
            </a:r>
            <a:r>
              <a:rPr lang="zh-CN" altLang="en-US" sz="2400" b="1" dirty="0">
                <a:solidFill>
                  <a:srgbClr val="0000FF"/>
                </a:solidFill>
                <a:latin typeface="宋体"/>
                <a:ea typeface="宋体"/>
              </a:rPr>
              <a:t>）</a:t>
            </a:r>
            <a:r>
              <a:rPr lang="en-US" altLang="zh-CN" sz="2400" b="1" dirty="0">
                <a:solidFill>
                  <a:srgbClr val="0000FF"/>
                </a:solidFill>
                <a:latin typeface="宋体"/>
                <a:ea typeface="宋体"/>
              </a:rPr>
              <a:t>LARGE</a:t>
            </a:r>
            <a:r>
              <a:rPr lang="zh-CN" altLang="en-US" sz="2400" b="1" dirty="0">
                <a:solidFill>
                  <a:srgbClr val="0000FF"/>
                </a:solidFill>
                <a:latin typeface="宋体"/>
                <a:ea typeface="宋体"/>
              </a:rPr>
              <a:t>模式。</a:t>
            </a:r>
            <a:r>
              <a:rPr lang="en-US" altLang="zh-CN" sz="2400" b="1" dirty="0">
                <a:solidFill>
                  <a:srgbClr val="000000"/>
                </a:solidFill>
                <a:latin typeface="宋体"/>
                <a:ea typeface="宋体"/>
              </a:rPr>
              <a:t>LARGE</a:t>
            </a:r>
            <a:r>
              <a:rPr lang="zh-CN" altLang="en-US" sz="2400" b="1" dirty="0">
                <a:solidFill>
                  <a:srgbClr val="000000"/>
                </a:solidFill>
                <a:latin typeface="宋体"/>
                <a:ea typeface="宋体"/>
              </a:rPr>
              <a:t>模式称为大编译模式，在</a:t>
            </a:r>
            <a:r>
              <a:rPr lang="en-US" altLang="zh-CN" sz="2400" b="1" dirty="0">
                <a:solidFill>
                  <a:srgbClr val="000000"/>
                </a:solidFill>
                <a:latin typeface="宋体"/>
                <a:ea typeface="宋体"/>
              </a:rPr>
              <a:t>LARGE</a:t>
            </a:r>
            <a:r>
              <a:rPr lang="zh-CN" altLang="en-US" sz="2400" b="1" dirty="0">
                <a:solidFill>
                  <a:srgbClr val="000000"/>
                </a:solidFill>
                <a:latin typeface="宋体"/>
                <a:ea typeface="宋体"/>
              </a:rPr>
              <a:t>模式下，编译时</a:t>
            </a:r>
            <a:r>
              <a:rPr lang="zh-CN" altLang="en-US" sz="2400" b="1" dirty="0">
                <a:solidFill>
                  <a:srgbClr val="3333CC"/>
                </a:solidFill>
                <a:latin typeface="宋体"/>
                <a:ea typeface="宋体"/>
              </a:rPr>
              <a:t>函数参数和变量被默认在片外</a:t>
            </a:r>
            <a:r>
              <a:rPr lang="en-US" altLang="zh-CN" sz="2400" b="1" dirty="0">
                <a:solidFill>
                  <a:srgbClr val="3333CC"/>
                </a:solidFill>
                <a:latin typeface="宋体"/>
                <a:ea typeface="宋体"/>
              </a:rPr>
              <a:t>RAM</a:t>
            </a:r>
            <a:r>
              <a:rPr lang="zh-CN" altLang="en-US" sz="2400" b="1" dirty="0">
                <a:solidFill>
                  <a:srgbClr val="3333CC"/>
                </a:solidFill>
                <a:latin typeface="宋体"/>
                <a:ea typeface="宋体"/>
              </a:rPr>
              <a:t>的</a:t>
            </a:r>
            <a:r>
              <a:rPr lang="en-US" altLang="zh-CN" sz="2400" b="1" dirty="0">
                <a:solidFill>
                  <a:srgbClr val="3333CC"/>
                </a:solidFill>
                <a:latin typeface="宋体"/>
                <a:ea typeface="宋体"/>
              </a:rPr>
              <a:t>64K</a:t>
            </a:r>
            <a:r>
              <a:rPr lang="zh-CN" altLang="en-US" sz="2400" b="1" dirty="0">
                <a:solidFill>
                  <a:srgbClr val="3333CC"/>
                </a:solidFill>
                <a:latin typeface="宋体"/>
                <a:ea typeface="宋体"/>
              </a:rPr>
              <a:t>字节空间</a:t>
            </a:r>
            <a:r>
              <a:rPr lang="zh-CN" altLang="en-US" sz="2400" b="1" dirty="0">
                <a:solidFill>
                  <a:srgbClr val="000000"/>
                </a:solidFill>
                <a:latin typeface="宋体"/>
                <a:ea typeface="宋体"/>
              </a:rPr>
              <a:t>，存储器类型为</a:t>
            </a:r>
            <a:r>
              <a:rPr lang="en-US" altLang="zh-CN" sz="2400" b="1" dirty="0" err="1">
                <a:solidFill>
                  <a:srgbClr val="000000"/>
                </a:solidFill>
                <a:latin typeface="宋体"/>
                <a:ea typeface="宋体"/>
              </a:rPr>
              <a:t>xdata</a:t>
            </a:r>
            <a:r>
              <a:rPr lang="zh-CN" altLang="en-US" sz="2400" b="1" dirty="0" smtClean="0">
                <a:solidFill>
                  <a:srgbClr val="000000"/>
                </a:solidFill>
                <a:latin typeface="宋体"/>
                <a:ea typeface="宋体"/>
              </a:rPr>
              <a:t>。</a:t>
            </a:r>
            <a:endParaRPr lang="en-US" altLang="zh-CN" sz="2400" b="1" dirty="0" smtClean="0">
              <a:solidFill>
                <a:srgbClr val="000000"/>
              </a:solidFill>
              <a:latin typeface="宋体"/>
              <a:ea typeface="宋体"/>
            </a:endParaRPr>
          </a:p>
          <a:p>
            <a:pPr eaLnBrk="1" hangingPunct="1">
              <a:spcBef>
                <a:spcPts val="600"/>
              </a:spcBef>
              <a:buClrTx/>
              <a:buFontTx/>
              <a:buNone/>
            </a:pPr>
            <a:r>
              <a:rPr lang="zh-CN" altLang="en-US" sz="2400" b="1" dirty="0" smtClean="0">
                <a:solidFill>
                  <a:srgbClr val="000000"/>
                </a:solidFill>
                <a:latin typeface="宋体"/>
                <a:ea typeface="宋体"/>
              </a:rPr>
              <a:t>  在</a:t>
            </a:r>
            <a:r>
              <a:rPr lang="zh-CN" altLang="en-US" sz="2400" b="1" dirty="0">
                <a:solidFill>
                  <a:srgbClr val="000000"/>
                </a:solidFill>
                <a:latin typeface="宋体"/>
                <a:ea typeface="宋体"/>
              </a:rPr>
              <a:t>程序中变量的存储模式的指定通过</a:t>
            </a:r>
            <a:r>
              <a:rPr lang="en-US" altLang="zh-CN" sz="2400" b="1" dirty="0">
                <a:solidFill>
                  <a:srgbClr val="000000"/>
                </a:solidFill>
                <a:latin typeface="宋体"/>
                <a:ea typeface="宋体"/>
              </a:rPr>
              <a:t>#pragma</a:t>
            </a:r>
            <a:r>
              <a:rPr lang="zh-CN" altLang="en-US" sz="2400" b="1" dirty="0">
                <a:solidFill>
                  <a:srgbClr val="000000"/>
                </a:solidFill>
                <a:latin typeface="宋体"/>
                <a:ea typeface="宋体"/>
              </a:rPr>
              <a:t>预处理命令来实现。函数的存储模式可通过在函数定义时后面带存储模式说明。</a:t>
            </a:r>
            <a:r>
              <a:rPr lang="zh-CN" altLang="en-US" sz="2400" b="1" dirty="0">
                <a:solidFill>
                  <a:srgbClr val="3333CC"/>
                </a:solidFill>
                <a:latin typeface="宋体"/>
                <a:ea typeface="宋体"/>
              </a:rPr>
              <a:t>如果没有指定，则系统都隐含为</a:t>
            </a:r>
            <a:r>
              <a:rPr lang="en-US" altLang="zh-CN" sz="2400" b="1" dirty="0">
                <a:solidFill>
                  <a:srgbClr val="3333CC"/>
                </a:solidFill>
                <a:latin typeface="宋体"/>
                <a:ea typeface="宋体"/>
              </a:rPr>
              <a:t>SMALL</a:t>
            </a:r>
            <a:r>
              <a:rPr lang="zh-CN" altLang="en-US" sz="2400" b="1" dirty="0">
                <a:solidFill>
                  <a:srgbClr val="3333CC"/>
                </a:solidFill>
                <a:latin typeface="宋体"/>
                <a:ea typeface="宋体"/>
              </a:rPr>
              <a:t>模式</a:t>
            </a:r>
            <a:r>
              <a:rPr lang="zh-CN" altLang="en-US" sz="2400" b="1" dirty="0" smtClean="0">
                <a:solidFill>
                  <a:srgbClr val="3333CC"/>
                </a:solidFill>
                <a:latin typeface="宋体"/>
                <a:ea typeface="宋体"/>
              </a:rPr>
              <a:t>。</a:t>
            </a:r>
            <a:endParaRPr lang="zh-CN" altLang="en-US" sz="2400" b="1" dirty="0">
              <a:solidFill>
                <a:srgbClr val="3333CC"/>
              </a:solidFill>
              <a:latin typeface="宋体"/>
              <a:ea typeface="宋体"/>
            </a:endParaRPr>
          </a:p>
        </p:txBody>
      </p:sp>
      <p:sp>
        <p:nvSpPr>
          <p:cNvPr id="44037" name="Rectangle 5"/>
          <p:cNvSpPr>
            <a:spLocks noGrp="1" noChangeArrowheads="1"/>
          </p:cNvSpPr>
          <p:nvPr>
            <p:ph type="title" idx="4294967295"/>
          </p:nvPr>
        </p:nvSpPr>
        <p:spPr>
          <a:xfrm>
            <a:off x="503283" y="346646"/>
            <a:ext cx="8229600" cy="660866"/>
          </a:xfrm>
        </p:spPr>
        <p:txBody>
          <a:bodyPr/>
          <a:lstStyle/>
          <a:p>
            <a:pPr algn="l" eaLnBrk="1" hangingPunct="1"/>
            <a:r>
              <a:rPr lang="zh-CN" altLang="en-US" sz="3200" b="1" dirty="0" smtClean="0">
                <a:solidFill>
                  <a:srgbClr val="990000"/>
                </a:solidFill>
              </a:rPr>
              <a:t>基础</a:t>
            </a:r>
            <a:r>
              <a:rPr lang="en-US" altLang="zh-CN" sz="3200" b="1" dirty="0" smtClean="0">
                <a:solidFill>
                  <a:srgbClr val="990000"/>
                </a:solidFill>
              </a:rPr>
              <a:t>3.      </a:t>
            </a:r>
            <a:r>
              <a:rPr lang="zh-CN" altLang="en-US" sz="3200" b="1" dirty="0" smtClean="0">
                <a:solidFill>
                  <a:srgbClr val="990000"/>
                </a:solidFill>
              </a:rPr>
              <a:t>存储模式</a:t>
            </a:r>
          </a:p>
        </p:txBody>
      </p:sp>
      <p:sp>
        <p:nvSpPr>
          <p:cNvPr id="2" name="页脚占位符 1"/>
          <p:cNvSpPr>
            <a:spLocks noGrp="1"/>
          </p:cNvSpPr>
          <p:nvPr>
            <p:ph type="ftr" sz="quarter" idx="10"/>
          </p:nvPr>
        </p:nvSpPr>
        <p:spPr/>
        <p:txBody>
          <a:bodyPr/>
          <a:lstStyle/>
          <a:p>
            <a:pPr>
              <a:defRPr/>
            </a:pPr>
            <a:fld id="{356BB6C7-3C52-4854-B2F8-8D6012EFB45F}" type="slidenum">
              <a:rPr lang="en-US" altLang="zh-CN" smtClean="0">
                <a:solidFill>
                  <a:srgbClr val="000000"/>
                </a:solidFill>
              </a:rPr>
              <a:pPr>
                <a:defRPr/>
              </a:pPr>
              <a:t>77</a:t>
            </a:fld>
            <a:endParaRPr lang="en-US" altLang="zh-CN" dirty="0">
              <a:solidFill>
                <a:srgbClr val="000000"/>
              </a:solidFill>
            </a:endParaRPr>
          </a:p>
        </p:txBody>
      </p:sp>
    </p:spTree>
    <p:extLst>
      <p:ext uri="{BB962C8B-B14F-4D97-AF65-F5344CB8AC3E}">
        <p14:creationId xmlns:p14="http://schemas.microsoft.com/office/powerpoint/2010/main" val="20177364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764969BC-CF0B-424C-9C1A-850499209731}" type="slidenum">
              <a:rPr lang="en-US" altLang="zh-CN" sz="1000">
                <a:solidFill>
                  <a:srgbClr val="000000"/>
                </a:solidFill>
              </a:rPr>
              <a:pPr>
                <a:spcBef>
                  <a:spcPct val="0"/>
                </a:spcBef>
                <a:buClrTx/>
                <a:buFontTx/>
                <a:buNone/>
              </a:pPr>
              <a:t>78</a:t>
            </a:fld>
            <a:endParaRPr lang="en-US" altLang="zh-CN" sz="1000">
              <a:solidFill>
                <a:srgbClr val="000000"/>
              </a:solidFill>
            </a:endParaRPr>
          </a:p>
        </p:txBody>
      </p:sp>
      <p:sp>
        <p:nvSpPr>
          <p:cNvPr id="45060" name="Rectangle 3"/>
          <p:cNvSpPr>
            <a:spLocks noChangeArrowheads="1"/>
          </p:cNvSpPr>
          <p:nvPr/>
        </p:nvSpPr>
        <p:spPr bwMode="auto">
          <a:xfrm>
            <a:off x="107504" y="634980"/>
            <a:ext cx="8928992" cy="5706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95000"/>
              </a:lnSpc>
              <a:spcBef>
                <a:spcPct val="0"/>
              </a:spcBef>
              <a:buClrTx/>
              <a:buFontTx/>
              <a:buNone/>
            </a:pPr>
            <a:r>
              <a:rPr lang="zh-CN" altLang="en-US" sz="2400" b="1" dirty="0" smtClean="0">
                <a:solidFill>
                  <a:srgbClr val="000000"/>
                </a:solidFill>
              </a:rPr>
              <a:t>例</a:t>
            </a:r>
            <a:r>
              <a:rPr lang="en-US" altLang="zh-CN" sz="2400" b="1" dirty="0" smtClean="0">
                <a:solidFill>
                  <a:srgbClr val="000000"/>
                </a:solidFill>
              </a:rPr>
              <a:t>8  </a:t>
            </a:r>
            <a:r>
              <a:rPr lang="zh-CN" altLang="en-US" sz="2400" b="1" dirty="0" smtClean="0">
                <a:solidFill>
                  <a:srgbClr val="000000"/>
                </a:solidFill>
              </a:rPr>
              <a:t>变量</a:t>
            </a:r>
            <a:r>
              <a:rPr lang="zh-CN" altLang="en-US" sz="2400" b="1" dirty="0">
                <a:solidFill>
                  <a:srgbClr val="000000"/>
                </a:solidFill>
              </a:rPr>
              <a:t>的存储模式。</a:t>
            </a:r>
          </a:p>
          <a:p>
            <a:pPr eaLnBrk="1" hangingPunct="1">
              <a:lnSpc>
                <a:spcPct val="95000"/>
              </a:lnSpc>
              <a:spcBef>
                <a:spcPct val="0"/>
              </a:spcBef>
              <a:buClrTx/>
              <a:buFontTx/>
              <a:buNone/>
            </a:pPr>
            <a:r>
              <a:rPr lang="en-US" altLang="zh-CN" sz="2400" b="1" dirty="0">
                <a:solidFill>
                  <a:srgbClr val="000000"/>
                </a:solidFill>
              </a:rPr>
              <a:t>#pragma  small     </a:t>
            </a:r>
            <a:r>
              <a:rPr lang="en-US" altLang="zh-CN" sz="2400" b="1" dirty="0" smtClean="0">
                <a:solidFill>
                  <a:srgbClr val="000000"/>
                </a:solidFill>
              </a:rPr>
              <a:t>       </a:t>
            </a:r>
            <a:r>
              <a:rPr lang="en-US" altLang="zh-CN" sz="2000" b="1" dirty="0" smtClean="0">
                <a:solidFill>
                  <a:srgbClr val="000000"/>
                </a:solidFill>
              </a:rPr>
              <a:t>//</a:t>
            </a:r>
            <a:r>
              <a:rPr lang="zh-CN" altLang="en-US" sz="2000" b="1" dirty="0" smtClean="0">
                <a:solidFill>
                  <a:srgbClr val="000000"/>
                </a:solidFill>
              </a:rPr>
              <a:t>变量</a:t>
            </a:r>
            <a:r>
              <a:rPr lang="zh-CN" altLang="en-US" sz="2000" b="1" dirty="0">
                <a:solidFill>
                  <a:srgbClr val="000000"/>
                </a:solidFill>
              </a:rPr>
              <a:t>的存储模式为</a:t>
            </a:r>
            <a:r>
              <a:rPr lang="en-US" altLang="zh-CN" sz="2000" b="1" dirty="0" smtClean="0">
                <a:solidFill>
                  <a:srgbClr val="000000"/>
                </a:solidFill>
              </a:rPr>
              <a:t>SMALL</a:t>
            </a:r>
            <a:endParaRPr lang="en-US" altLang="zh-CN" sz="2000" b="1" dirty="0">
              <a:solidFill>
                <a:srgbClr val="000000"/>
              </a:solidFill>
            </a:endParaRPr>
          </a:p>
          <a:p>
            <a:pPr eaLnBrk="1" hangingPunct="1">
              <a:lnSpc>
                <a:spcPct val="95000"/>
              </a:lnSpc>
              <a:spcBef>
                <a:spcPct val="0"/>
              </a:spcBef>
              <a:buClrTx/>
              <a:buFontTx/>
              <a:buNone/>
            </a:pPr>
            <a:r>
              <a:rPr lang="en-US" altLang="zh-CN" sz="2400" b="1" dirty="0">
                <a:solidFill>
                  <a:srgbClr val="000000"/>
                </a:solidFill>
              </a:rPr>
              <a:t>char  k1;</a:t>
            </a:r>
          </a:p>
          <a:p>
            <a:pPr eaLnBrk="1" hangingPunct="1">
              <a:lnSpc>
                <a:spcPct val="95000"/>
              </a:lnSpc>
              <a:spcBef>
                <a:spcPct val="0"/>
              </a:spcBef>
              <a:buClrTx/>
              <a:buFontTx/>
              <a:buNone/>
            </a:pPr>
            <a:r>
              <a:rPr lang="en-US" altLang="zh-CN" sz="2400" b="1" dirty="0" err="1">
                <a:solidFill>
                  <a:srgbClr val="000000"/>
                </a:solidFill>
              </a:rPr>
              <a:t>int</a:t>
            </a:r>
            <a:r>
              <a:rPr lang="en-US" altLang="zh-CN" sz="2400" b="1" dirty="0">
                <a:solidFill>
                  <a:srgbClr val="000000"/>
                </a:solidFill>
              </a:rPr>
              <a:t>  </a:t>
            </a:r>
            <a:r>
              <a:rPr lang="en-US" altLang="zh-CN" sz="2400" b="1" dirty="0" err="1">
                <a:solidFill>
                  <a:srgbClr val="000000"/>
                </a:solidFill>
              </a:rPr>
              <a:t>xdata</a:t>
            </a:r>
            <a:r>
              <a:rPr lang="en-US" altLang="zh-CN" sz="2400" b="1" dirty="0">
                <a:solidFill>
                  <a:srgbClr val="000000"/>
                </a:solidFill>
              </a:rPr>
              <a:t>  m1;</a:t>
            </a:r>
          </a:p>
          <a:p>
            <a:pPr eaLnBrk="1" hangingPunct="1">
              <a:lnSpc>
                <a:spcPct val="95000"/>
              </a:lnSpc>
              <a:spcBef>
                <a:spcPct val="0"/>
              </a:spcBef>
              <a:buClrTx/>
              <a:buFontTx/>
              <a:buNone/>
            </a:pPr>
            <a:r>
              <a:rPr lang="en-US" altLang="zh-CN" sz="2400" b="1" dirty="0">
                <a:solidFill>
                  <a:srgbClr val="000000"/>
                </a:solidFill>
              </a:rPr>
              <a:t>#pragma  compact      </a:t>
            </a:r>
            <a:r>
              <a:rPr lang="en-US" altLang="zh-CN" sz="2000" b="1" dirty="0" smtClean="0">
                <a:solidFill>
                  <a:srgbClr val="000000"/>
                </a:solidFill>
              </a:rPr>
              <a:t>//</a:t>
            </a:r>
            <a:r>
              <a:rPr lang="zh-CN" altLang="en-US" sz="2000" b="1" dirty="0" smtClean="0">
                <a:solidFill>
                  <a:srgbClr val="000000"/>
                </a:solidFill>
              </a:rPr>
              <a:t>变量</a:t>
            </a:r>
            <a:r>
              <a:rPr lang="zh-CN" altLang="en-US" sz="2000" b="1" dirty="0">
                <a:solidFill>
                  <a:srgbClr val="000000"/>
                </a:solidFill>
              </a:rPr>
              <a:t>的存储模式为</a:t>
            </a:r>
            <a:r>
              <a:rPr lang="en-US" altLang="zh-CN" sz="2000" b="1" dirty="0" smtClean="0">
                <a:solidFill>
                  <a:srgbClr val="000000"/>
                </a:solidFill>
              </a:rPr>
              <a:t>SMALL</a:t>
            </a:r>
          </a:p>
          <a:p>
            <a:pPr eaLnBrk="1" hangingPunct="1">
              <a:lnSpc>
                <a:spcPct val="95000"/>
              </a:lnSpc>
              <a:spcBef>
                <a:spcPct val="0"/>
              </a:spcBef>
              <a:buClrTx/>
              <a:buFontTx/>
              <a:buNone/>
            </a:pPr>
            <a:r>
              <a:rPr lang="en-US" altLang="zh-CN" sz="2400" b="1" dirty="0" smtClean="0">
                <a:solidFill>
                  <a:srgbClr val="000000"/>
                </a:solidFill>
              </a:rPr>
              <a:t>char  k2;</a:t>
            </a:r>
          </a:p>
          <a:p>
            <a:pPr eaLnBrk="1" hangingPunct="1">
              <a:lnSpc>
                <a:spcPct val="95000"/>
              </a:lnSpc>
              <a:spcBef>
                <a:spcPct val="0"/>
              </a:spcBef>
              <a:buClrTx/>
              <a:buFontTx/>
              <a:buNone/>
            </a:pPr>
            <a:r>
              <a:rPr lang="en-US" altLang="zh-CN" sz="2400" b="1" dirty="0" err="1" smtClean="0">
                <a:solidFill>
                  <a:srgbClr val="000000"/>
                </a:solidFill>
              </a:rPr>
              <a:t>int</a:t>
            </a:r>
            <a:r>
              <a:rPr lang="en-US" altLang="zh-CN" sz="2400" b="1" dirty="0" smtClean="0">
                <a:solidFill>
                  <a:srgbClr val="000000"/>
                </a:solidFill>
              </a:rPr>
              <a:t>  </a:t>
            </a:r>
            <a:r>
              <a:rPr lang="en-US" altLang="zh-CN" sz="2400" b="1" dirty="0" err="1">
                <a:solidFill>
                  <a:srgbClr val="000000"/>
                </a:solidFill>
              </a:rPr>
              <a:t>xdata</a:t>
            </a:r>
            <a:r>
              <a:rPr lang="en-US" altLang="zh-CN" sz="2400" b="1" dirty="0">
                <a:solidFill>
                  <a:srgbClr val="000000"/>
                </a:solidFill>
              </a:rPr>
              <a:t>  m2;</a:t>
            </a:r>
          </a:p>
          <a:p>
            <a:pPr eaLnBrk="1" hangingPunct="1">
              <a:lnSpc>
                <a:spcPct val="95000"/>
              </a:lnSpc>
              <a:spcBef>
                <a:spcPct val="0"/>
              </a:spcBef>
              <a:buClrTx/>
              <a:buFontTx/>
              <a:buNone/>
            </a:pPr>
            <a:r>
              <a:rPr lang="en-US" altLang="zh-CN" sz="2400" b="1" dirty="0" err="1">
                <a:solidFill>
                  <a:srgbClr val="000000"/>
                </a:solidFill>
              </a:rPr>
              <a:t>int</a:t>
            </a:r>
            <a:r>
              <a:rPr lang="en-US" altLang="zh-CN" sz="2400" b="1" dirty="0">
                <a:solidFill>
                  <a:srgbClr val="000000"/>
                </a:solidFill>
              </a:rPr>
              <a:t>  func1(</a:t>
            </a:r>
            <a:r>
              <a:rPr lang="en-US" altLang="zh-CN" sz="2400" b="1" dirty="0" err="1">
                <a:solidFill>
                  <a:srgbClr val="000000"/>
                </a:solidFill>
              </a:rPr>
              <a:t>int</a:t>
            </a:r>
            <a:r>
              <a:rPr lang="en-US" altLang="zh-CN" sz="2400" b="1" dirty="0">
                <a:solidFill>
                  <a:srgbClr val="000000"/>
                </a:solidFill>
              </a:rPr>
              <a:t>  x1,int  y1)  large      </a:t>
            </a:r>
            <a:r>
              <a:rPr lang="en-US" altLang="zh-CN" sz="2000" b="1" dirty="0" smtClean="0">
                <a:solidFill>
                  <a:srgbClr val="000000"/>
                </a:solidFill>
              </a:rPr>
              <a:t>//</a:t>
            </a:r>
            <a:r>
              <a:rPr lang="zh-CN" altLang="en-US" sz="2000" b="1" dirty="0" smtClean="0">
                <a:solidFill>
                  <a:srgbClr val="000000"/>
                </a:solidFill>
              </a:rPr>
              <a:t>函数</a:t>
            </a:r>
            <a:r>
              <a:rPr lang="zh-CN" altLang="en-US" sz="2000" b="1" dirty="0">
                <a:solidFill>
                  <a:srgbClr val="000000"/>
                </a:solidFill>
              </a:rPr>
              <a:t>的存储模式为</a:t>
            </a:r>
            <a:r>
              <a:rPr lang="en-US" altLang="zh-CN" sz="2000" b="1" dirty="0" smtClean="0">
                <a:solidFill>
                  <a:srgbClr val="000000"/>
                </a:solidFill>
              </a:rPr>
              <a:t>LARGE</a:t>
            </a:r>
            <a:endParaRPr lang="en-US" altLang="zh-CN" sz="2000" b="1" dirty="0">
              <a:solidFill>
                <a:srgbClr val="000000"/>
              </a:solidFill>
            </a:endParaRPr>
          </a:p>
          <a:p>
            <a:pPr eaLnBrk="1" hangingPunct="1">
              <a:lnSpc>
                <a:spcPct val="95000"/>
              </a:lnSpc>
              <a:spcBef>
                <a:spcPct val="0"/>
              </a:spcBef>
              <a:buClrTx/>
              <a:buFontTx/>
              <a:buNone/>
            </a:pPr>
            <a:r>
              <a:rPr lang="en-US" altLang="zh-CN" sz="2400" b="1" dirty="0">
                <a:solidFill>
                  <a:srgbClr val="000000"/>
                </a:solidFill>
              </a:rPr>
              <a:t>{return(x1+y1);}</a:t>
            </a:r>
          </a:p>
          <a:p>
            <a:pPr eaLnBrk="1" hangingPunct="1">
              <a:lnSpc>
                <a:spcPct val="95000"/>
              </a:lnSpc>
              <a:spcBef>
                <a:spcPct val="0"/>
              </a:spcBef>
              <a:buClrTx/>
              <a:buFontTx/>
              <a:buNone/>
            </a:pPr>
            <a:r>
              <a:rPr lang="en-US" altLang="zh-CN" sz="2400" b="1" dirty="0" err="1">
                <a:solidFill>
                  <a:srgbClr val="000000"/>
                </a:solidFill>
              </a:rPr>
              <a:t>int</a:t>
            </a:r>
            <a:r>
              <a:rPr lang="en-US" altLang="zh-CN" sz="2400" b="1" dirty="0">
                <a:solidFill>
                  <a:srgbClr val="000000"/>
                </a:solidFill>
              </a:rPr>
              <a:t>  func2(</a:t>
            </a:r>
            <a:r>
              <a:rPr lang="en-US" altLang="zh-CN" sz="2400" b="1" dirty="0" err="1">
                <a:solidFill>
                  <a:srgbClr val="000000"/>
                </a:solidFill>
              </a:rPr>
              <a:t>int</a:t>
            </a:r>
            <a:r>
              <a:rPr lang="en-US" altLang="zh-CN" sz="2400" b="1" dirty="0">
                <a:solidFill>
                  <a:srgbClr val="000000"/>
                </a:solidFill>
              </a:rPr>
              <a:t>  x2,int  y2)     </a:t>
            </a:r>
            <a:r>
              <a:rPr lang="en-US" altLang="zh-CN" sz="2400" b="1" dirty="0" smtClean="0">
                <a:solidFill>
                  <a:srgbClr val="000000"/>
                </a:solidFill>
              </a:rPr>
              <a:t>          </a:t>
            </a:r>
            <a:r>
              <a:rPr lang="en-US" altLang="zh-CN" sz="2000" b="1" dirty="0" smtClean="0">
                <a:solidFill>
                  <a:srgbClr val="000000"/>
                </a:solidFill>
              </a:rPr>
              <a:t>//</a:t>
            </a:r>
            <a:r>
              <a:rPr lang="zh-CN" altLang="en-US" sz="2000" b="1" dirty="0" smtClean="0">
                <a:solidFill>
                  <a:srgbClr val="000000"/>
                </a:solidFill>
              </a:rPr>
              <a:t>函数</a:t>
            </a:r>
            <a:r>
              <a:rPr lang="zh-CN" altLang="en-US" sz="2000" b="1" dirty="0">
                <a:solidFill>
                  <a:srgbClr val="000000"/>
                </a:solidFill>
              </a:rPr>
              <a:t>的存储模式隐含为</a:t>
            </a:r>
            <a:r>
              <a:rPr lang="en-US" altLang="zh-CN" sz="2000" b="1" dirty="0" smtClean="0">
                <a:solidFill>
                  <a:srgbClr val="000000"/>
                </a:solidFill>
              </a:rPr>
              <a:t>SMALL</a:t>
            </a:r>
            <a:endParaRPr lang="en-US" altLang="zh-CN" sz="2000" b="1" dirty="0">
              <a:solidFill>
                <a:srgbClr val="000000"/>
              </a:solidFill>
            </a:endParaRPr>
          </a:p>
          <a:p>
            <a:pPr eaLnBrk="1" hangingPunct="1">
              <a:lnSpc>
                <a:spcPct val="95000"/>
              </a:lnSpc>
              <a:spcBef>
                <a:spcPct val="0"/>
              </a:spcBef>
              <a:buClrTx/>
              <a:buFontTx/>
              <a:buNone/>
            </a:pPr>
            <a:r>
              <a:rPr lang="en-US" altLang="zh-CN" sz="2400" b="1" dirty="0">
                <a:solidFill>
                  <a:srgbClr val="000000"/>
                </a:solidFill>
              </a:rPr>
              <a:t>{  return(x2-y2</a:t>
            </a:r>
            <a:r>
              <a:rPr lang="en-US" altLang="zh-CN" sz="2400" b="1" dirty="0" smtClean="0">
                <a:solidFill>
                  <a:srgbClr val="000000"/>
                </a:solidFill>
              </a:rPr>
              <a:t>);}</a:t>
            </a:r>
          </a:p>
          <a:p>
            <a:pPr eaLnBrk="1" hangingPunct="1">
              <a:lnSpc>
                <a:spcPct val="95000"/>
              </a:lnSpc>
              <a:spcBef>
                <a:spcPct val="0"/>
              </a:spcBef>
              <a:buClrTx/>
              <a:buFontTx/>
              <a:buNone/>
            </a:pPr>
            <a:r>
              <a:rPr lang="zh-CN" altLang="en-US" sz="2400" b="1" dirty="0" smtClean="0">
                <a:solidFill>
                  <a:srgbClr val="000000"/>
                </a:solidFill>
              </a:rPr>
              <a:t>    </a:t>
            </a:r>
            <a:r>
              <a:rPr lang="zh-CN" altLang="en-US" sz="2400" b="1" dirty="0" smtClean="0">
                <a:solidFill>
                  <a:srgbClr val="3333CC"/>
                </a:solidFill>
              </a:rPr>
              <a:t>程序</a:t>
            </a:r>
            <a:r>
              <a:rPr lang="zh-CN" altLang="en-US" sz="2400" b="1" dirty="0">
                <a:solidFill>
                  <a:srgbClr val="3333CC"/>
                </a:solidFill>
              </a:rPr>
              <a:t>编译时</a:t>
            </a:r>
            <a:r>
              <a:rPr lang="zh-CN" altLang="en-US" sz="2400" b="1" dirty="0">
                <a:solidFill>
                  <a:srgbClr val="000000"/>
                </a:solidFill>
              </a:rPr>
              <a:t>，</a:t>
            </a:r>
            <a:r>
              <a:rPr lang="en-US" altLang="zh-CN" sz="2400" b="1" dirty="0">
                <a:solidFill>
                  <a:srgbClr val="000000"/>
                </a:solidFill>
              </a:rPr>
              <a:t>k1</a:t>
            </a:r>
            <a:r>
              <a:rPr lang="zh-CN" altLang="en-US" sz="2400" b="1" dirty="0">
                <a:solidFill>
                  <a:srgbClr val="000000"/>
                </a:solidFill>
              </a:rPr>
              <a:t>变量存储器类型为</a:t>
            </a:r>
            <a:r>
              <a:rPr lang="en-US" altLang="zh-CN" sz="2400" b="1" dirty="0">
                <a:solidFill>
                  <a:srgbClr val="000000"/>
                </a:solidFill>
              </a:rPr>
              <a:t>data</a:t>
            </a:r>
            <a:r>
              <a:rPr lang="zh-CN" altLang="en-US" sz="2400" b="1" dirty="0">
                <a:solidFill>
                  <a:srgbClr val="000000"/>
                </a:solidFill>
              </a:rPr>
              <a:t>，</a:t>
            </a:r>
            <a:r>
              <a:rPr lang="en-US" altLang="zh-CN" sz="2400" b="1" dirty="0">
                <a:solidFill>
                  <a:srgbClr val="000000"/>
                </a:solidFill>
              </a:rPr>
              <a:t>k2</a:t>
            </a:r>
            <a:r>
              <a:rPr lang="zh-CN" altLang="en-US" sz="2400" b="1" dirty="0">
                <a:solidFill>
                  <a:srgbClr val="000000"/>
                </a:solidFill>
              </a:rPr>
              <a:t>变量存储器类型为</a:t>
            </a:r>
            <a:r>
              <a:rPr lang="en-US" altLang="zh-CN" sz="2400" b="1" dirty="0" err="1">
                <a:solidFill>
                  <a:srgbClr val="000000"/>
                </a:solidFill>
              </a:rPr>
              <a:t>pdata</a:t>
            </a:r>
            <a:r>
              <a:rPr lang="zh-CN" altLang="en-US" sz="2400" b="1" dirty="0">
                <a:solidFill>
                  <a:srgbClr val="000000"/>
                </a:solidFill>
              </a:rPr>
              <a:t>，而</a:t>
            </a:r>
            <a:r>
              <a:rPr lang="en-US" altLang="zh-CN" sz="2400" b="1" dirty="0">
                <a:solidFill>
                  <a:srgbClr val="000000"/>
                </a:solidFill>
              </a:rPr>
              <a:t>m1</a:t>
            </a:r>
            <a:r>
              <a:rPr lang="zh-CN" altLang="en-US" sz="2400" b="1" dirty="0">
                <a:solidFill>
                  <a:srgbClr val="000000"/>
                </a:solidFill>
              </a:rPr>
              <a:t>和</a:t>
            </a:r>
            <a:r>
              <a:rPr lang="en-US" altLang="zh-CN" sz="2400" b="1" dirty="0">
                <a:solidFill>
                  <a:srgbClr val="000000"/>
                </a:solidFill>
              </a:rPr>
              <a:t>m2</a:t>
            </a:r>
            <a:r>
              <a:rPr lang="zh-CN" altLang="en-US" sz="2400" b="1" dirty="0">
                <a:solidFill>
                  <a:srgbClr val="000000"/>
                </a:solidFill>
              </a:rPr>
              <a:t>由于定义时带了存储器类型</a:t>
            </a:r>
            <a:r>
              <a:rPr lang="en-US" altLang="zh-CN" sz="2400" b="1" dirty="0" err="1">
                <a:solidFill>
                  <a:srgbClr val="000000"/>
                </a:solidFill>
              </a:rPr>
              <a:t>xdata</a:t>
            </a:r>
            <a:r>
              <a:rPr lang="zh-CN" altLang="en-US" sz="2400" b="1" dirty="0">
                <a:solidFill>
                  <a:srgbClr val="000000"/>
                </a:solidFill>
              </a:rPr>
              <a:t>，因而它们为</a:t>
            </a:r>
            <a:r>
              <a:rPr lang="en-US" altLang="zh-CN" sz="2400" b="1" dirty="0" err="1">
                <a:solidFill>
                  <a:srgbClr val="000000"/>
                </a:solidFill>
              </a:rPr>
              <a:t>xdata</a:t>
            </a:r>
            <a:r>
              <a:rPr lang="zh-CN" altLang="en-US" sz="2400" b="1" dirty="0">
                <a:solidFill>
                  <a:srgbClr val="000000"/>
                </a:solidFill>
              </a:rPr>
              <a:t>型；函数</a:t>
            </a:r>
            <a:r>
              <a:rPr lang="en-US" altLang="zh-CN" sz="2400" b="1" dirty="0">
                <a:solidFill>
                  <a:srgbClr val="000000"/>
                </a:solidFill>
              </a:rPr>
              <a:t>func1</a:t>
            </a:r>
            <a:r>
              <a:rPr lang="zh-CN" altLang="en-US" sz="2400" b="1" dirty="0">
                <a:solidFill>
                  <a:srgbClr val="000000"/>
                </a:solidFill>
              </a:rPr>
              <a:t>的形参</a:t>
            </a:r>
            <a:r>
              <a:rPr lang="en-US" altLang="zh-CN" sz="2400" b="1" dirty="0">
                <a:solidFill>
                  <a:srgbClr val="000000"/>
                </a:solidFill>
              </a:rPr>
              <a:t>x1</a:t>
            </a:r>
            <a:r>
              <a:rPr lang="zh-CN" altLang="en-US" sz="2400" b="1" dirty="0">
                <a:solidFill>
                  <a:srgbClr val="000000"/>
                </a:solidFill>
              </a:rPr>
              <a:t>和</a:t>
            </a:r>
            <a:r>
              <a:rPr lang="en-US" altLang="zh-CN" sz="2400" b="1" dirty="0">
                <a:solidFill>
                  <a:srgbClr val="000000"/>
                </a:solidFill>
              </a:rPr>
              <a:t>y1</a:t>
            </a:r>
            <a:r>
              <a:rPr lang="zh-CN" altLang="en-US" sz="2400" b="1" dirty="0">
                <a:solidFill>
                  <a:srgbClr val="000000"/>
                </a:solidFill>
              </a:rPr>
              <a:t>的存储器类型为</a:t>
            </a:r>
            <a:r>
              <a:rPr lang="en-US" altLang="zh-CN" sz="2400" b="1" dirty="0" err="1">
                <a:solidFill>
                  <a:srgbClr val="000000"/>
                </a:solidFill>
              </a:rPr>
              <a:t>xdata</a:t>
            </a:r>
            <a:r>
              <a:rPr lang="zh-CN" altLang="en-US" sz="2400" b="1" dirty="0">
                <a:solidFill>
                  <a:srgbClr val="000000"/>
                </a:solidFill>
              </a:rPr>
              <a:t>型，而函数</a:t>
            </a:r>
            <a:r>
              <a:rPr lang="en-US" altLang="zh-CN" sz="2400" b="1" dirty="0">
                <a:solidFill>
                  <a:srgbClr val="000000"/>
                </a:solidFill>
              </a:rPr>
              <a:t>func2</a:t>
            </a:r>
            <a:r>
              <a:rPr lang="zh-CN" altLang="en-US" sz="2400" b="1" dirty="0">
                <a:solidFill>
                  <a:srgbClr val="000000"/>
                </a:solidFill>
              </a:rPr>
              <a:t>由于没有指明存储模式，隐含为</a:t>
            </a:r>
            <a:r>
              <a:rPr lang="en-US" altLang="zh-CN" sz="2400" b="1" dirty="0">
                <a:solidFill>
                  <a:srgbClr val="000000"/>
                </a:solidFill>
              </a:rPr>
              <a:t>SMALL</a:t>
            </a:r>
            <a:r>
              <a:rPr lang="zh-CN" altLang="en-US" sz="2400" b="1" dirty="0">
                <a:solidFill>
                  <a:srgbClr val="000000"/>
                </a:solidFill>
              </a:rPr>
              <a:t>模式，形参</a:t>
            </a:r>
            <a:r>
              <a:rPr lang="en-US" altLang="zh-CN" sz="2400" b="1" dirty="0">
                <a:solidFill>
                  <a:srgbClr val="000000"/>
                </a:solidFill>
              </a:rPr>
              <a:t>x2</a:t>
            </a:r>
            <a:r>
              <a:rPr lang="zh-CN" altLang="en-US" sz="2400" b="1" dirty="0">
                <a:solidFill>
                  <a:srgbClr val="000000"/>
                </a:solidFill>
              </a:rPr>
              <a:t>和</a:t>
            </a:r>
            <a:r>
              <a:rPr lang="en-US" altLang="zh-CN" sz="2400" b="1" dirty="0">
                <a:solidFill>
                  <a:srgbClr val="000000"/>
                </a:solidFill>
              </a:rPr>
              <a:t>y2</a:t>
            </a:r>
            <a:r>
              <a:rPr lang="zh-CN" altLang="en-US" sz="2400" b="1" dirty="0">
                <a:solidFill>
                  <a:srgbClr val="000000"/>
                </a:solidFill>
              </a:rPr>
              <a:t>的存储器类型为</a:t>
            </a:r>
            <a:r>
              <a:rPr lang="en-US" altLang="zh-CN" sz="2400" b="1" dirty="0">
                <a:solidFill>
                  <a:srgbClr val="000000"/>
                </a:solidFill>
              </a:rPr>
              <a:t>data</a:t>
            </a:r>
            <a:r>
              <a:rPr lang="zh-CN" altLang="en-US" sz="2400" b="1" dirty="0" smtClean="0">
                <a:solidFill>
                  <a:srgbClr val="000000"/>
                </a:solidFill>
              </a:rPr>
              <a:t>。</a:t>
            </a:r>
            <a:endParaRPr lang="zh-CN" altLang="en-US" sz="2400" b="1" dirty="0">
              <a:solidFill>
                <a:srgbClr val="000000"/>
              </a:solidFill>
            </a:endParaRPr>
          </a:p>
        </p:txBody>
      </p:sp>
      <p:sp>
        <p:nvSpPr>
          <p:cNvPr id="2" name="页脚占位符 1"/>
          <p:cNvSpPr>
            <a:spLocks noGrp="1"/>
          </p:cNvSpPr>
          <p:nvPr>
            <p:ph type="ftr" sz="quarter" idx="10"/>
          </p:nvPr>
        </p:nvSpPr>
        <p:spPr/>
        <p:txBody>
          <a:bodyPr/>
          <a:lstStyle/>
          <a:p>
            <a:pPr>
              <a:defRPr/>
            </a:pPr>
            <a:fld id="{AEC00C11-3864-4C50-B4FE-A1A585CECD67}" type="slidenum">
              <a:rPr lang="en-US" altLang="zh-CN" smtClean="0">
                <a:solidFill>
                  <a:srgbClr val="000000"/>
                </a:solidFill>
              </a:rPr>
              <a:pPr>
                <a:defRPr/>
              </a:pPr>
              <a:t>78</a:t>
            </a:fld>
            <a:endParaRPr lang="en-US" altLang="zh-CN" dirty="0">
              <a:solidFill>
                <a:srgbClr val="000000"/>
              </a:solidFill>
            </a:endParaRPr>
          </a:p>
        </p:txBody>
      </p:sp>
    </p:spTree>
    <p:extLst>
      <p:ext uri="{BB962C8B-B14F-4D97-AF65-F5344CB8AC3E}">
        <p14:creationId xmlns:p14="http://schemas.microsoft.com/office/powerpoint/2010/main" val="38725065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BA90D27F-48BB-43E1-86C9-2DF25591FFF2}" type="slidenum">
              <a:rPr lang="en-US" altLang="zh-CN" sz="1000">
                <a:solidFill>
                  <a:srgbClr val="000000"/>
                </a:solidFill>
              </a:rPr>
              <a:pPr>
                <a:spcBef>
                  <a:spcPct val="0"/>
                </a:spcBef>
                <a:buClrTx/>
                <a:buFontTx/>
                <a:buNone/>
              </a:pPr>
              <a:t>79</a:t>
            </a:fld>
            <a:endParaRPr lang="en-US" altLang="zh-CN" sz="1000">
              <a:solidFill>
                <a:srgbClr val="000000"/>
              </a:solidFill>
            </a:endParaRPr>
          </a:p>
        </p:txBody>
      </p:sp>
      <p:sp>
        <p:nvSpPr>
          <p:cNvPr id="30722" name="Rectangle 2"/>
          <p:cNvSpPr>
            <a:spLocks noChangeArrowheads="1"/>
          </p:cNvSpPr>
          <p:nvPr/>
        </p:nvSpPr>
        <p:spPr bwMode="auto">
          <a:xfrm>
            <a:off x="77390" y="188640"/>
            <a:ext cx="9001000" cy="6432530"/>
          </a:xfrm>
          <a:prstGeom prst="rect">
            <a:avLst/>
          </a:prstGeom>
          <a:noFill/>
          <a:ln w="28575">
            <a:noFill/>
            <a:miter lim="800000"/>
            <a:headEnd/>
            <a:tailEnd/>
          </a:ln>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spcBef>
                <a:spcPct val="0"/>
              </a:spcBef>
              <a:buClrTx/>
              <a:buFontTx/>
              <a:buNone/>
            </a:pPr>
            <a:r>
              <a:rPr lang="en-US" altLang="zh-CN" sz="2400" b="1" dirty="0">
                <a:solidFill>
                  <a:srgbClr val="9900FF"/>
                </a:solidFill>
              </a:rPr>
              <a:t>2</a:t>
            </a:r>
            <a:r>
              <a:rPr lang="zh-CN" altLang="en-US" sz="2400" b="1" dirty="0">
                <a:solidFill>
                  <a:srgbClr val="9900FF"/>
                </a:solidFill>
              </a:rPr>
              <a:t>．通过指针访问</a:t>
            </a:r>
          </a:p>
          <a:p>
            <a:pPr eaLnBrk="1" hangingPunct="1">
              <a:spcBef>
                <a:spcPct val="0"/>
              </a:spcBef>
              <a:buClrTx/>
              <a:buFontTx/>
              <a:buNone/>
            </a:pPr>
            <a:r>
              <a:rPr lang="zh-CN" altLang="en-US" sz="2000" b="1" dirty="0">
                <a:solidFill>
                  <a:srgbClr val="000000"/>
                </a:solidFill>
              </a:rPr>
              <a:t>      </a:t>
            </a:r>
            <a:r>
              <a:rPr lang="zh-CN" altLang="en-US" sz="2400" b="1" dirty="0" smtClean="0">
                <a:solidFill>
                  <a:srgbClr val="000000"/>
                </a:solidFill>
              </a:rPr>
              <a:t>指针实现</a:t>
            </a:r>
            <a:r>
              <a:rPr lang="zh-CN" altLang="en-US" sz="2400" b="1" dirty="0">
                <a:solidFill>
                  <a:srgbClr val="000000"/>
                </a:solidFill>
              </a:rPr>
              <a:t>在</a:t>
            </a:r>
            <a:r>
              <a:rPr lang="en-US" altLang="zh-CN" sz="2400" b="1" dirty="0">
                <a:solidFill>
                  <a:srgbClr val="000000"/>
                </a:solidFill>
              </a:rPr>
              <a:t>C51</a:t>
            </a:r>
            <a:r>
              <a:rPr lang="zh-CN" altLang="en-US" sz="2400" b="1" dirty="0">
                <a:solidFill>
                  <a:srgbClr val="000000"/>
                </a:solidFill>
              </a:rPr>
              <a:t>程序中对任意指定的存储器单元进行访问</a:t>
            </a:r>
            <a:r>
              <a:rPr lang="zh-CN" altLang="en-US" sz="2400" b="1" dirty="0" smtClean="0">
                <a:solidFill>
                  <a:srgbClr val="000000"/>
                </a:solidFill>
              </a:rPr>
              <a:t>。</a:t>
            </a:r>
            <a:endParaRPr lang="en-US" altLang="zh-CN" sz="2400" b="1" dirty="0" smtClean="0">
              <a:solidFill>
                <a:srgbClr val="000000"/>
              </a:solidFill>
            </a:endParaRPr>
          </a:p>
          <a:p>
            <a:pPr eaLnBrk="1" hangingPunct="1">
              <a:spcBef>
                <a:spcPct val="0"/>
              </a:spcBef>
              <a:buClrTx/>
              <a:buFontTx/>
              <a:buNone/>
            </a:pPr>
            <a:r>
              <a:rPr lang="zh-CN" altLang="en-US" sz="2400" b="1" dirty="0" smtClean="0">
                <a:solidFill>
                  <a:srgbClr val="3333CC"/>
                </a:solidFill>
              </a:rPr>
              <a:t>例</a:t>
            </a:r>
            <a:r>
              <a:rPr lang="en-US" altLang="zh-CN" sz="2400" b="1" dirty="0" smtClean="0">
                <a:solidFill>
                  <a:srgbClr val="3333CC"/>
                </a:solidFill>
              </a:rPr>
              <a:t>9     </a:t>
            </a:r>
            <a:r>
              <a:rPr lang="zh-CN" altLang="en-US" sz="2400" b="1" dirty="0">
                <a:solidFill>
                  <a:srgbClr val="3333CC"/>
                </a:solidFill>
              </a:rPr>
              <a:t>通过指针实现绝对地址的访问。</a:t>
            </a:r>
          </a:p>
          <a:p>
            <a:pPr eaLnBrk="1" hangingPunct="1">
              <a:spcBef>
                <a:spcPct val="0"/>
              </a:spcBef>
              <a:buClrTx/>
              <a:buFontTx/>
              <a:buNone/>
            </a:pPr>
            <a:r>
              <a:rPr lang="en-US" altLang="zh-CN" sz="2000" b="1" dirty="0">
                <a:solidFill>
                  <a:srgbClr val="000000"/>
                </a:solidFill>
              </a:rPr>
              <a:t>#define  </a:t>
            </a:r>
            <a:r>
              <a:rPr lang="en-US" altLang="zh-CN" sz="2000" b="1" dirty="0" err="1">
                <a:solidFill>
                  <a:srgbClr val="000000"/>
                </a:solidFill>
              </a:rPr>
              <a:t>uchar</a:t>
            </a:r>
            <a:r>
              <a:rPr lang="en-US" altLang="zh-CN" sz="2000" b="1" dirty="0">
                <a:solidFill>
                  <a:srgbClr val="000000"/>
                </a:solidFill>
              </a:rPr>
              <a:t>  unsigned char      </a:t>
            </a:r>
            <a:r>
              <a:rPr lang="en-US" altLang="zh-CN" sz="2000" b="1" dirty="0" smtClean="0">
                <a:solidFill>
                  <a:srgbClr val="000000"/>
                </a:solidFill>
              </a:rPr>
              <a:t>//</a:t>
            </a:r>
            <a:r>
              <a:rPr lang="zh-CN" altLang="en-US" sz="2000" b="1" dirty="0" smtClean="0">
                <a:solidFill>
                  <a:srgbClr val="000000"/>
                </a:solidFill>
              </a:rPr>
              <a:t>定义</a:t>
            </a:r>
            <a:r>
              <a:rPr lang="zh-CN" altLang="en-US" sz="2000" b="1" dirty="0">
                <a:solidFill>
                  <a:srgbClr val="000000"/>
                </a:solidFill>
              </a:rPr>
              <a:t>符号</a:t>
            </a:r>
            <a:r>
              <a:rPr lang="en-US" altLang="zh-CN" sz="2000" b="1" dirty="0" err="1">
                <a:solidFill>
                  <a:srgbClr val="000000"/>
                </a:solidFill>
              </a:rPr>
              <a:t>uchar</a:t>
            </a:r>
            <a:r>
              <a:rPr lang="zh-CN" altLang="en-US" sz="2000" b="1" dirty="0">
                <a:solidFill>
                  <a:srgbClr val="000000"/>
                </a:solidFill>
              </a:rPr>
              <a:t>为数据类</a:t>
            </a:r>
          </a:p>
          <a:p>
            <a:pPr eaLnBrk="1" hangingPunct="1">
              <a:spcBef>
                <a:spcPct val="0"/>
              </a:spcBef>
              <a:buClrTx/>
              <a:buFontTx/>
              <a:buNone/>
            </a:pPr>
            <a:r>
              <a:rPr lang="zh-CN" altLang="en-US" sz="2000" b="1" dirty="0">
                <a:solidFill>
                  <a:srgbClr val="000000"/>
                </a:solidFill>
              </a:rPr>
              <a:t>                                                                型符</a:t>
            </a:r>
            <a:r>
              <a:rPr lang="en-US" altLang="zh-CN" sz="2000" b="1" dirty="0">
                <a:solidFill>
                  <a:srgbClr val="000000"/>
                </a:solidFill>
              </a:rPr>
              <a:t>unsigned </a:t>
            </a:r>
            <a:r>
              <a:rPr lang="en-US" altLang="zh-CN" sz="2000" b="1" dirty="0" smtClean="0">
                <a:solidFill>
                  <a:srgbClr val="000000"/>
                </a:solidFill>
              </a:rPr>
              <a:t>char</a:t>
            </a:r>
            <a:endParaRPr lang="en-US" altLang="zh-CN" sz="2000" b="1" dirty="0">
              <a:solidFill>
                <a:srgbClr val="000000"/>
              </a:solidFill>
            </a:endParaRPr>
          </a:p>
          <a:p>
            <a:pPr eaLnBrk="1" hangingPunct="1">
              <a:spcBef>
                <a:spcPct val="0"/>
              </a:spcBef>
              <a:buClrTx/>
              <a:buFontTx/>
              <a:buNone/>
            </a:pPr>
            <a:r>
              <a:rPr lang="en-US" altLang="zh-CN" sz="2000" b="1" dirty="0">
                <a:solidFill>
                  <a:srgbClr val="000000"/>
                </a:solidFill>
              </a:rPr>
              <a:t>#define  </a:t>
            </a:r>
            <a:r>
              <a:rPr lang="en-US" altLang="zh-CN" sz="2000" b="1" dirty="0" err="1">
                <a:solidFill>
                  <a:srgbClr val="000000"/>
                </a:solidFill>
              </a:rPr>
              <a:t>uint</a:t>
            </a:r>
            <a:r>
              <a:rPr lang="en-US" altLang="zh-CN" sz="2000" b="1" dirty="0">
                <a:solidFill>
                  <a:srgbClr val="000000"/>
                </a:solidFill>
              </a:rPr>
              <a:t>  unsigned </a:t>
            </a:r>
            <a:r>
              <a:rPr lang="en-US" altLang="zh-CN" sz="2000" b="1" dirty="0" err="1">
                <a:solidFill>
                  <a:srgbClr val="000000"/>
                </a:solidFill>
              </a:rPr>
              <a:t>int</a:t>
            </a:r>
            <a:r>
              <a:rPr lang="en-US" altLang="zh-CN" sz="2000" b="1" dirty="0">
                <a:solidFill>
                  <a:srgbClr val="000000"/>
                </a:solidFill>
              </a:rPr>
              <a:t>            </a:t>
            </a:r>
            <a:r>
              <a:rPr lang="en-US" altLang="zh-CN" sz="2000" b="1" dirty="0" smtClean="0">
                <a:solidFill>
                  <a:srgbClr val="000000"/>
                </a:solidFill>
              </a:rPr>
              <a:t>//</a:t>
            </a:r>
            <a:r>
              <a:rPr lang="zh-CN" altLang="en-US" sz="2000" b="1" dirty="0" smtClean="0">
                <a:solidFill>
                  <a:srgbClr val="000000"/>
                </a:solidFill>
              </a:rPr>
              <a:t>定义</a:t>
            </a:r>
            <a:r>
              <a:rPr lang="zh-CN" altLang="en-US" sz="2000" b="1" dirty="0">
                <a:solidFill>
                  <a:srgbClr val="000000"/>
                </a:solidFill>
              </a:rPr>
              <a:t>符号</a:t>
            </a:r>
            <a:r>
              <a:rPr lang="en-US" altLang="zh-CN" sz="2000" b="1" dirty="0" err="1">
                <a:solidFill>
                  <a:srgbClr val="000000"/>
                </a:solidFill>
              </a:rPr>
              <a:t>uint</a:t>
            </a:r>
            <a:r>
              <a:rPr lang="zh-CN" altLang="en-US" sz="2000" b="1" dirty="0">
                <a:solidFill>
                  <a:srgbClr val="000000"/>
                </a:solidFill>
              </a:rPr>
              <a:t>为数据类型</a:t>
            </a:r>
          </a:p>
          <a:p>
            <a:pPr eaLnBrk="1" hangingPunct="1">
              <a:spcBef>
                <a:spcPct val="0"/>
              </a:spcBef>
              <a:buClrTx/>
              <a:buFontTx/>
              <a:buNone/>
            </a:pPr>
            <a:r>
              <a:rPr lang="zh-CN" altLang="en-US" sz="2000" b="1" dirty="0">
                <a:solidFill>
                  <a:srgbClr val="000000"/>
                </a:solidFill>
              </a:rPr>
              <a:t>                                                                符</a:t>
            </a:r>
            <a:r>
              <a:rPr lang="en-US" altLang="zh-CN" sz="2000" b="1" dirty="0">
                <a:solidFill>
                  <a:srgbClr val="000000"/>
                </a:solidFill>
              </a:rPr>
              <a:t>unsigned </a:t>
            </a:r>
            <a:r>
              <a:rPr lang="en-US" altLang="zh-CN" sz="2000" b="1" dirty="0" err="1" smtClean="0">
                <a:solidFill>
                  <a:srgbClr val="000000"/>
                </a:solidFill>
              </a:rPr>
              <a:t>int</a:t>
            </a:r>
            <a:endParaRPr lang="en-US" altLang="zh-CN" sz="2000" b="1" dirty="0">
              <a:solidFill>
                <a:srgbClr val="000000"/>
              </a:solidFill>
            </a:endParaRPr>
          </a:p>
          <a:p>
            <a:pPr eaLnBrk="1" hangingPunct="1">
              <a:spcBef>
                <a:spcPct val="0"/>
              </a:spcBef>
              <a:buClrTx/>
              <a:buFontTx/>
              <a:buNone/>
            </a:pPr>
            <a:r>
              <a:rPr lang="en-US" altLang="zh-CN" sz="2000" b="1" dirty="0">
                <a:solidFill>
                  <a:srgbClr val="000000"/>
                </a:solidFill>
              </a:rPr>
              <a:t>void  </a:t>
            </a:r>
            <a:r>
              <a:rPr lang="en-US" altLang="zh-CN" sz="2000" b="1" dirty="0" err="1">
                <a:solidFill>
                  <a:srgbClr val="000000"/>
                </a:solidFill>
              </a:rPr>
              <a:t>func</a:t>
            </a:r>
            <a:r>
              <a:rPr lang="en-US" altLang="zh-CN" sz="2000" b="1" dirty="0">
                <a:solidFill>
                  <a:srgbClr val="000000"/>
                </a:solidFill>
              </a:rPr>
              <a:t>(void)</a:t>
            </a:r>
          </a:p>
          <a:p>
            <a:pPr eaLnBrk="1" hangingPunct="1">
              <a:spcBef>
                <a:spcPct val="0"/>
              </a:spcBef>
              <a:buClrTx/>
              <a:buFontTx/>
              <a:buNone/>
            </a:pPr>
            <a:r>
              <a:rPr lang="en-US" altLang="zh-CN" sz="2000" b="1" dirty="0">
                <a:solidFill>
                  <a:srgbClr val="000000"/>
                </a:solidFill>
              </a:rPr>
              <a:t>{</a:t>
            </a:r>
          </a:p>
          <a:p>
            <a:pPr eaLnBrk="1" hangingPunct="1">
              <a:spcBef>
                <a:spcPct val="0"/>
              </a:spcBef>
              <a:buClrTx/>
              <a:buFontTx/>
              <a:buNone/>
            </a:pPr>
            <a:r>
              <a:rPr lang="en-US" altLang="zh-CN" sz="2000" b="1" dirty="0" err="1">
                <a:solidFill>
                  <a:srgbClr val="000000"/>
                </a:solidFill>
              </a:rPr>
              <a:t>uchar</a:t>
            </a:r>
            <a:r>
              <a:rPr lang="en-US" altLang="zh-CN" sz="2000" b="1" dirty="0">
                <a:solidFill>
                  <a:srgbClr val="000000"/>
                </a:solidFill>
              </a:rPr>
              <a:t>  data  var1;</a:t>
            </a:r>
          </a:p>
          <a:p>
            <a:pPr eaLnBrk="1" hangingPunct="1">
              <a:spcBef>
                <a:spcPct val="0"/>
              </a:spcBef>
              <a:buClrTx/>
              <a:buFontTx/>
              <a:buNone/>
            </a:pPr>
            <a:r>
              <a:rPr lang="en-US" altLang="zh-CN" sz="2000" b="1" dirty="0" err="1">
                <a:solidFill>
                  <a:srgbClr val="000000"/>
                </a:solidFill>
              </a:rPr>
              <a:t>uchar</a:t>
            </a:r>
            <a:r>
              <a:rPr lang="en-US" altLang="zh-CN" sz="2000" b="1" dirty="0">
                <a:solidFill>
                  <a:srgbClr val="000000"/>
                </a:solidFill>
              </a:rPr>
              <a:t>  </a:t>
            </a:r>
            <a:r>
              <a:rPr lang="en-US" altLang="zh-CN" sz="2000" b="1" dirty="0" err="1">
                <a:solidFill>
                  <a:srgbClr val="000000"/>
                </a:solidFill>
              </a:rPr>
              <a:t>pdata</a:t>
            </a:r>
            <a:r>
              <a:rPr lang="en-US" altLang="zh-CN" sz="2000" b="1" dirty="0">
                <a:solidFill>
                  <a:srgbClr val="000000"/>
                </a:solidFill>
              </a:rPr>
              <a:t>  *dp1;      </a:t>
            </a:r>
            <a:r>
              <a:rPr lang="en-US" altLang="zh-CN" sz="2000" b="1" dirty="0" smtClean="0">
                <a:solidFill>
                  <a:srgbClr val="000000"/>
                </a:solidFill>
              </a:rPr>
              <a:t>//</a:t>
            </a:r>
            <a:r>
              <a:rPr lang="zh-CN" altLang="en-US" sz="2000" b="1" dirty="0" smtClean="0">
                <a:solidFill>
                  <a:srgbClr val="000000"/>
                </a:solidFill>
              </a:rPr>
              <a:t>定义</a:t>
            </a:r>
            <a:r>
              <a:rPr lang="zh-CN" altLang="en-US" sz="2000" b="1" dirty="0">
                <a:solidFill>
                  <a:srgbClr val="000000"/>
                </a:solidFill>
              </a:rPr>
              <a:t>一个指向</a:t>
            </a:r>
            <a:r>
              <a:rPr lang="en-US" altLang="zh-CN" sz="2000" b="1" dirty="0" err="1">
                <a:solidFill>
                  <a:srgbClr val="000000"/>
                </a:solidFill>
              </a:rPr>
              <a:t>pdata</a:t>
            </a:r>
            <a:r>
              <a:rPr lang="zh-CN" altLang="en-US" sz="2000" b="1" dirty="0">
                <a:solidFill>
                  <a:srgbClr val="000000"/>
                </a:solidFill>
              </a:rPr>
              <a:t>区的指针</a:t>
            </a:r>
            <a:r>
              <a:rPr lang="en-US" altLang="zh-CN" sz="2000" b="1" dirty="0" smtClean="0">
                <a:solidFill>
                  <a:srgbClr val="000000"/>
                </a:solidFill>
              </a:rPr>
              <a:t>dp1</a:t>
            </a:r>
            <a:endParaRPr lang="en-US" altLang="zh-CN" sz="2000" b="1" dirty="0">
              <a:solidFill>
                <a:srgbClr val="000000"/>
              </a:solidFill>
            </a:endParaRPr>
          </a:p>
          <a:p>
            <a:pPr eaLnBrk="1" hangingPunct="1">
              <a:spcBef>
                <a:spcPct val="0"/>
              </a:spcBef>
              <a:buClrTx/>
              <a:buFontTx/>
              <a:buNone/>
            </a:pPr>
            <a:r>
              <a:rPr lang="en-US" altLang="zh-CN" sz="2000" b="1" dirty="0" err="1">
                <a:solidFill>
                  <a:srgbClr val="000000"/>
                </a:solidFill>
              </a:rPr>
              <a:t>uint</a:t>
            </a:r>
            <a:r>
              <a:rPr lang="en-US" altLang="zh-CN" sz="2000" b="1" dirty="0">
                <a:solidFill>
                  <a:srgbClr val="000000"/>
                </a:solidFill>
              </a:rPr>
              <a:t>     </a:t>
            </a:r>
            <a:r>
              <a:rPr lang="en-US" altLang="zh-CN" sz="2000" b="1" dirty="0" err="1">
                <a:solidFill>
                  <a:srgbClr val="000000"/>
                </a:solidFill>
              </a:rPr>
              <a:t>xdata</a:t>
            </a:r>
            <a:r>
              <a:rPr lang="en-US" altLang="zh-CN" sz="2000" b="1" dirty="0">
                <a:solidFill>
                  <a:srgbClr val="000000"/>
                </a:solidFill>
              </a:rPr>
              <a:t>  *dp2;      </a:t>
            </a:r>
            <a:r>
              <a:rPr lang="en-US" altLang="zh-CN" sz="2000" b="1" dirty="0" smtClean="0">
                <a:solidFill>
                  <a:srgbClr val="000000"/>
                </a:solidFill>
              </a:rPr>
              <a:t>//</a:t>
            </a:r>
            <a:r>
              <a:rPr lang="zh-CN" altLang="en-US" sz="2000" b="1" dirty="0" smtClean="0">
                <a:solidFill>
                  <a:srgbClr val="000000"/>
                </a:solidFill>
              </a:rPr>
              <a:t>定义</a:t>
            </a:r>
            <a:r>
              <a:rPr lang="zh-CN" altLang="en-US" sz="2000" b="1" dirty="0">
                <a:solidFill>
                  <a:srgbClr val="000000"/>
                </a:solidFill>
              </a:rPr>
              <a:t>一个指向</a:t>
            </a:r>
            <a:r>
              <a:rPr lang="en-US" altLang="zh-CN" sz="2000" b="1" dirty="0" err="1">
                <a:solidFill>
                  <a:srgbClr val="000000"/>
                </a:solidFill>
              </a:rPr>
              <a:t>xdata</a:t>
            </a:r>
            <a:r>
              <a:rPr lang="zh-CN" altLang="en-US" sz="2000" b="1" dirty="0">
                <a:solidFill>
                  <a:srgbClr val="000000"/>
                </a:solidFill>
              </a:rPr>
              <a:t>区的指针</a:t>
            </a:r>
            <a:r>
              <a:rPr lang="en-US" altLang="zh-CN" sz="2000" b="1" dirty="0" smtClean="0">
                <a:solidFill>
                  <a:srgbClr val="000000"/>
                </a:solidFill>
              </a:rPr>
              <a:t>dp2</a:t>
            </a:r>
            <a:endParaRPr lang="en-US" altLang="zh-CN" sz="2000" b="1" dirty="0">
              <a:solidFill>
                <a:srgbClr val="000000"/>
              </a:solidFill>
            </a:endParaRPr>
          </a:p>
          <a:p>
            <a:pPr eaLnBrk="1" hangingPunct="1">
              <a:spcBef>
                <a:spcPct val="0"/>
              </a:spcBef>
              <a:buClrTx/>
              <a:buFontTx/>
              <a:buNone/>
            </a:pPr>
            <a:r>
              <a:rPr lang="en-US" altLang="zh-CN" sz="2000" b="1" dirty="0" err="1">
                <a:solidFill>
                  <a:srgbClr val="000000"/>
                </a:solidFill>
              </a:rPr>
              <a:t>uchar</a:t>
            </a:r>
            <a:r>
              <a:rPr lang="en-US" altLang="zh-CN" sz="2000" b="1" dirty="0">
                <a:solidFill>
                  <a:srgbClr val="000000"/>
                </a:solidFill>
              </a:rPr>
              <a:t>  data    *dp3;      </a:t>
            </a:r>
            <a:r>
              <a:rPr lang="en-US" altLang="zh-CN" sz="2000" b="1" dirty="0" smtClean="0">
                <a:solidFill>
                  <a:srgbClr val="000000"/>
                </a:solidFill>
              </a:rPr>
              <a:t>//</a:t>
            </a:r>
            <a:r>
              <a:rPr lang="zh-CN" altLang="en-US" sz="2000" b="1" dirty="0" smtClean="0">
                <a:solidFill>
                  <a:srgbClr val="000000"/>
                </a:solidFill>
              </a:rPr>
              <a:t>定义</a:t>
            </a:r>
            <a:r>
              <a:rPr lang="zh-CN" altLang="en-US" sz="2000" b="1" dirty="0">
                <a:solidFill>
                  <a:srgbClr val="000000"/>
                </a:solidFill>
              </a:rPr>
              <a:t>一个指向</a:t>
            </a:r>
            <a:r>
              <a:rPr lang="en-US" altLang="zh-CN" sz="2000" b="1" dirty="0">
                <a:solidFill>
                  <a:srgbClr val="000000"/>
                </a:solidFill>
              </a:rPr>
              <a:t>data</a:t>
            </a:r>
            <a:r>
              <a:rPr lang="zh-CN" altLang="en-US" sz="2000" b="1" dirty="0">
                <a:solidFill>
                  <a:srgbClr val="000000"/>
                </a:solidFill>
              </a:rPr>
              <a:t>区的指针</a:t>
            </a:r>
            <a:r>
              <a:rPr lang="en-US" altLang="zh-CN" sz="2000" b="1" dirty="0" smtClean="0">
                <a:solidFill>
                  <a:srgbClr val="000000"/>
                </a:solidFill>
              </a:rPr>
              <a:t>dp3</a:t>
            </a:r>
            <a:endParaRPr lang="en-US" altLang="zh-CN" sz="2000" b="1" dirty="0">
              <a:solidFill>
                <a:srgbClr val="000000"/>
              </a:solidFill>
            </a:endParaRPr>
          </a:p>
          <a:p>
            <a:pPr eaLnBrk="1" hangingPunct="1">
              <a:spcBef>
                <a:spcPct val="0"/>
              </a:spcBef>
              <a:buClrTx/>
              <a:buFontTx/>
              <a:buNone/>
            </a:pPr>
            <a:r>
              <a:rPr lang="en-US" altLang="zh-CN" sz="2000" b="1" dirty="0">
                <a:solidFill>
                  <a:srgbClr val="000000"/>
                </a:solidFill>
              </a:rPr>
              <a:t>dp1=0x30;          </a:t>
            </a:r>
            <a:r>
              <a:rPr lang="en-US" altLang="zh-CN" sz="2000" b="1" dirty="0" smtClean="0">
                <a:solidFill>
                  <a:srgbClr val="000000"/>
                </a:solidFill>
              </a:rPr>
              <a:t>//dp1</a:t>
            </a:r>
            <a:r>
              <a:rPr lang="zh-CN" altLang="en-US" sz="2000" b="1" dirty="0">
                <a:solidFill>
                  <a:srgbClr val="000000"/>
                </a:solidFill>
              </a:rPr>
              <a:t>指针赋值，指向</a:t>
            </a:r>
            <a:r>
              <a:rPr lang="en-US" altLang="zh-CN" sz="2000" b="1" dirty="0" err="1">
                <a:solidFill>
                  <a:srgbClr val="000000"/>
                </a:solidFill>
              </a:rPr>
              <a:t>pdata</a:t>
            </a:r>
            <a:r>
              <a:rPr lang="zh-CN" altLang="en-US" sz="2000" b="1" dirty="0">
                <a:solidFill>
                  <a:srgbClr val="000000"/>
                </a:solidFill>
              </a:rPr>
              <a:t>区的</a:t>
            </a:r>
            <a:r>
              <a:rPr lang="en-US" altLang="zh-CN" sz="2000" b="1" dirty="0">
                <a:solidFill>
                  <a:srgbClr val="000000"/>
                </a:solidFill>
              </a:rPr>
              <a:t>30H</a:t>
            </a:r>
            <a:r>
              <a:rPr lang="zh-CN" altLang="en-US" sz="2000" b="1" dirty="0" smtClean="0">
                <a:solidFill>
                  <a:srgbClr val="000000"/>
                </a:solidFill>
              </a:rPr>
              <a:t>单元</a:t>
            </a:r>
            <a:endParaRPr lang="en-US" altLang="zh-CN" sz="2000" b="1" dirty="0">
              <a:solidFill>
                <a:srgbClr val="000000"/>
              </a:solidFill>
            </a:endParaRPr>
          </a:p>
          <a:p>
            <a:pPr eaLnBrk="1" hangingPunct="1">
              <a:spcBef>
                <a:spcPct val="0"/>
              </a:spcBef>
              <a:buClrTx/>
              <a:buFontTx/>
              <a:buNone/>
            </a:pPr>
            <a:r>
              <a:rPr lang="en-US" altLang="zh-CN" sz="2000" b="1" dirty="0">
                <a:solidFill>
                  <a:srgbClr val="000000"/>
                </a:solidFill>
              </a:rPr>
              <a:t>dp2=0x1000;      </a:t>
            </a:r>
            <a:r>
              <a:rPr lang="en-US" altLang="zh-CN" sz="2000" b="1" dirty="0" smtClean="0">
                <a:solidFill>
                  <a:srgbClr val="000000"/>
                </a:solidFill>
              </a:rPr>
              <a:t>//dp2</a:t>
            </a:r>
            <a:r>
              <a:rPr lang="zh-CN" altLang="en-US" sz="2000" b="1" dirty="0">
                <a:solidFill>
                  <a:srgbClr val="000000"/>
                </a:solidFill>
              </a:rPr>
              <a:t>指针赋值，指向</a:t>
            </a:r>
            <a:r>
              <a:rPr lang="en-US" altLang="zh-CN" sz="2000" b="1" dirty="0" err="1">
                <a:solidFill>
                  <a:srgbClr val="000000"/>
                </a:solidFill>
              </a:rPr>
              <a:t>xdata</a:t>
            </a:r>
            <a:r>
              <a:rPr lang="zh-CN" altLang="en-US" sz="2000" b="1" dirty="0">
                <a:solidFill>
                  <a:srgbClr val="000000"/>
                </a:solidFill>
              </a:rPr>
              <a:t>区的</a:t>
            </a:r>
            <a:r>
              <a:rPr lang="en-US" altLang="zh-CN" sz="2000" b="1" dirty="0">
                <a:solidFill>
                  <a:srgbClr val="000000"/>
                </a:solidFill>
              </a:rPr>
              <a:t>1000H</a:t>
            </a:r>
            <a:r>
              <a:rPr lang="zh-CN" altLang="en-US" sz="2000" b="1" dirty="0" smtClean="0">
                <a:solidFill>
                  <a:srgbClr val="000000"/>
                </a:solidFill>
              </a:rPr>
              <a:t>单元</a:t>
            </a:r>
            <a:endParaRPr lang="en-US" altLang="zh-CN" sz="2000" b="1" dirty="0">
              <a:solidFill>
                <a:srgbClr val="000000"/>
              </a:solidFill>
            </a:endParaRPr>
          </a:p>
          <a:p>
            <a:pPr eaLnBrk="1" hangingPunct="1">
              <a:spcBef>
                <a:spcPct val="0"/>
              </a:spcBef>
              <a:buClrTx/>
              <a:buFontTx/>
              <a:buNone/>
            </a:pPr>
            <a:r>
              <a:rPr lang="en-US" altLang="zh-CN" sz="2000" b="1" dirty="0">
                <a:solidFill>
                  <a:srgbClr val="000000"/>
                </a:solidFill>
              </a:rPr>
              <a:t>*dp1=0xff;          </a:t>
            </a:r>
            <a:r>
              <a:rPr lang="en-US" altLang="zh-CN" sz="2000" b="1" dirty="0" smtClean="0">
                <a:solidFill>
                  <a:srgbClr val="000000"/>
                </a:solidFill>
              </a:rPr>
              <a:t>//</a:t>
            </a:r>
            <a:r>
              <a:rPr lang="zh-CN" altLang="en-US" sz="2000" b="1" dirty="0" smtClean="0">
                <a:solidFill>
                  <a:srgbClr val="000000"/>
                </a:solidFill>
              </a:rPr>
              <a:t>将</a:t>
            </a:r>
            <a:r>
              <a:rPr lang="zh-CN" altLang="en-US" sz="2000" b="1" dirty="0">
                <a:solidFill>
                  <a:srgbClr val="000000"/>
                </a:solidFill>
              </a:rPr>
              <a:t>数据</a:t>
            </a:r>
            <a:r>
              <a:rPr lang="en-US" altLang="zh-CN" sz="2000" b="1" dirty="0">
                <a:solidFill>
                  <a:srgbClr val="000000"/>
                </a:solidFill>
              </a:rPr>
              <a:t>0xff</a:t>
            </a:r>
            <a:r>
              <a:rPr lang="zh-CN" altLang="en-US" sz="2000" b="1" dirty="0">
                <a:solidFill>
                  <a:srgbClr val="000000"/>
                </a:solidFill>
              </a:rPr>
              <a:t>送到片外</a:t>
            </a:r>
            <a:r>
              <a:rPr lang="en-US" altLang="zh-CN" sz="2000" b="1" dirty="0">
                <a:solidFill>
                  <a:srgbClr val="000000"/>
                </a:solidFill>
              </a:rPr>
              <a:t>RAM30H</a:t>
            </a:r>
            <a:r>
              <a:rPr lang="zh-CN" altLang="en-US" sz="2000" b="1" dirty="0" smtClean="0">
                <a:solidFill>
                  <a:srgbClr val="000000"/>
                </a:solidFill>
              </a:rPr>
              <a:t>单元</a:t>
            </a:r>
            <a:endParaRPr lang="en-US" altLang="zh-CN" sz="2000" b="1" dirty="0">
              <a:solidFill>
                <a:srgbClr val="000000"/>
              </a:solidFill>
            </a:endParaRPr>
          </a:p>
          <a:p>
            <a:pPr eaLnBrk="1" hangingPunct="1">
              <a:spcBef>
                <a:spcPct val="0"/>
              </a:spcBef>
              <a:buClrTx/>
              <a:buFontTx/>
              <a:buNone/>
            </a:pPr>
            <a:r>
              <a:rPr lang="en-US" altLang="zh-CN" sz="2000" b="1" dirty="0">
                <a:solidFill>
                  <a:srgbClr val="000000"/>
                </a:solidFill>
              </a:rPr>
              <a:t>*dp2=0x1234;    </a:t>
            </a:r>
            <a:r>
              <a:rPr lang="en-US" altLang="zh-CN" sz="2000" b="1" dirty="0" smtClean="0">
                <a:solidFill>
                  <a:srgbClr val="000000"/>
                </a:solidFill>
              </a:rPr>
              <a:t>//</a:t>
            </a:r>
            <a:r>
              <a:rPr lang="zh-CN" altLang="en-US" sz="2000" b="1" dirty="0" smtClean="0">
                <a:solidFill>
                  <a:srgbClr val="000000"/>
                </a:solidFill>
              </a:rPr>
              <a:t>将</a:t>
            </a:r>
            <a:r>
              <a:rPr lang="zh-CN" altLang="en-US" sz="2000" b="1" dirty="0">
                <a:solidFill>
                  <a:srgbClr val="000000"/>
                </a:solidFill>
              </a:rPr>
              <a:t>数据</a:t>
            </a:r>
            <a:r>
              <a:rPr lang="en-US" altLang="zh-CN" sz="2000" b="1" dirty="0">
                <a:solidFill>
                  <a:srgbClr val="000000"/>
                </a:solidFill>
              </a:rPr>
              <a:t>0x1234</a:t>
            </a:r>
            <a:r>
              <a:rPr lang="zh-CN" altLang="en-US" sz="2000" b="1" dirty="0">
                <a:solidFill>
                  <a:srgbClr val="000000"/>
                </a:solidFill>
              </a:rPr>
              <a:t>送到片外</a:t>
            </a:r>
            <a:r>
              <a:rPr lang="en-US" altLang="zh-CN" sz="2000" b="1" dirty="0">
                <a:solidFill>
                  <a:srgbClr val="000000"/>
                </a:solidFill>
              </a:rPr>
              <a:t>RAM1000H</a:t>
            </a:r>
            <a:r>
              <a:rPr lang="zh-CN" altLang="en-US" sz="2000" b="1" dirty="0" smtClean="0">
                <a:solidFill>
                  <a:srgbClr val="000000"/>
                </a:solidFill>
              </a:rPr>
              <a:t>单元</a:t>
            </a:r>
            <a:endParaRPr lang="en-US" altLang="zh-CN" sz="2000" b="1" dirty="0">
              <a:solidFill>
                <a:srgbClr val="000000"/>
              </a:solidFill>
            </a:endParaRPr>
          </a:p>
          <a:p>
            <a:pPr eaLnBrk="1" hangingPunct="1">
              <a:spcBef>
                <a:spcPct val="0"/>
              </a:spcBef>
              <a:buClrTx/>
              <a:buFontTx/>
              <a:buNone/>
            </a:pPr>
            <a:r>
              <a:rPr lang="en-US" altLang="zh-CN" sz="2000" b="1" dirty="0">
                <a:solidFill>
                  <a:srgbClr val="000000"/>
                </a:solidFill>
              </a:rPr>
              <a:t>dp3=&amp;var1;       </a:t>
            </a:r>
            <a:r>
              <a:rPr lang="en-US" altLang="zh-CN" sz="2000" b="1" dirty="0" smtClean="0">
                <a:solidFill>
                  <a:srgbClr val="000000"/>
                </a:solidFill>
              </a:rPr>
              <a:t>//dp3</a:t>
            </a:r>
            <a:r>
              <a:rPr lang="zh-CN" altLang="en-US" sz="2000" b="1" dirty="0">
                <a:solidFill>
                  <a:srgbClr val="000000"/>
                </a:solidFill>
              </a:rPr>
              <a:t>指针指向</a:t>
            </a:r>
            <a:r>
              <a:rPr lang="en-US" altLang="zh-CN" sz="2000" b="1" dirty="0">
                <a:solidFill>
                  <a:srgbClr val="000000"/>
                </a:solidFill>
              </a:rPr>
              <a:t>data</a:t>
            </a:r>
            <a:r>
              <a:rPr lang="zh-CN" altLang="en-US" sz="2000" b="1" dirty="0">
                <a:solidFill>
                  <a:srgbClr val="000000"/>
                </a:solidFill>
              </a:rPr>
              <a:t>区的</a:t>
            </a:r>
            <a:r>
              <a:rPr lang="en-US" altLang="zh-CN" sz="2000" b="1" dirty="0">
                <a:solidFill>
                  <a:srgbClr val="000000"/>
                </a:solidFill>
              </a:rPr>
              <a:t>var1</a:t>
            </a:r>
            <a:r>
              <a:rPr lang="zh-CN" altLang="en-US" sz="2000" b="1" dirty="0" smtClean="0">
                <a:solidFill>
                  <a:srgbClr val="000000"/>
                </a:solidFill>
              </a:rPr>
              <a:t>变量</a:t>
            </a:r>
            <a:endParaRPr lang="en-US" altLang="zh-CN" sz="2000" b="1" dirty="0">
              <a:solidFill>
                <a:srgbClr val="000000"/>
              </a:solidFill>
            </a:endParaRPr>
          </a:p>
          <a:p>
            <a:pPr eaLnBrk="1" hangingPunct="1">
              <a:spcBef>
                <a:spcPct val="0"/>
              </a:spcBef>
              <a:buClrTx/>
              <a:buFontTx/>
              <a:buNone/>
            </a:pPr>
            <a:r>
              <a:rPr lang="en-US" altLang="zh-CN" sz="2000" b="1" dirty="0">
                <a:solidFill>
                  <a:srgbClr val="000000"/>
                </a:solidFill>
              </a:rPr>
              <a:t>*dp3=0x20;        </a:t>
            </a:r>
            <a:r>
              <a:rPr lang="en-US" altLang="zh-CN" sz="2000" b="1" dirty="0" smtClean="0">
                <a:solidFill>
                  <a:srgbClr val="000000"/>
                </a:solidFill>
              </a:rPr>
              <a:t>//</a:t>
            </a:r>
            <a:r>
              <a:rPr lang="zh-CN" altLang="en-US" sz="2000" b="1" dirty="0" smtClean="0">
                <a:solidFill>
                  <a:srgbClr val="000000"/>
                </a:solidFill>
              </a:rPr>
              <a:t>给</a:t>
            </a:r>
            <a:r>
              <a:rPr lang="zh-CN" altLang="en-US" sz="2000" b="1" dirty="0">
                <a:solidFill>
                  <a:srgbClr val="000000"/>
                </a:solidFill>
              </a:rPr>
              <a:t>变量</a:t>
            </a:r>
            <a:r>
              <a:rPr lang="en-US" altLang="zh-CN" sz="2000" b="1" dirty="0">
                <a:solidFill>
                  <a:srgbClr val="000000"/>
                </a:solidFill>
              </a:rPr>
              <a:t>var1</a:t>
            </a:r>
            <a:r>
              <a:rPr lang="zh-CN" altLang="en-US" sz="2000" b="1" dirty="0">
                <a:solidFill>
                  <a:srgbClr val="000000"/>
                </a:solidFill>
              </a:rPr>
              <a:t>赋值</a:t>
            </a:r>
            <a:r>
              <a:rPr lang="en-US" altLang="zh-CN" sz="2000" b="1" dirty="0" smtClean="0">
                <a:solidFill>
                  <a:srgbClr val="000000"/>
                </a:solidFill>
              </a:rPr>
              <a:t>0x20</a:t>
            </a:r>
            <a:endParaRPr lang="en-US" altLang="zh-CN" sz="2000" b="1" dirty="0">
              <a:solidFill>
                <a:srgbClr val="000000"/>
              </a:solidFill>
            </a:endParaRPr>
          </a:p>
          <a:p>
            <a:pPr eaLnBrk="1" hangingPunct="1">
              <a:spcBef>
                <a:spcPct val="0"/>
              </a:spcBef>
              <a:buClrTx/>
              <a:buFontTx/>
              <a:buNone/>
            </a:pPr>
            <a:r>
              <a:rPr lang="en-US" altLang="zh-CN" sz="2000" b="1" dirty="0">
                <a:solidFill>
                  <a:srgbClr val="000000"/>
                </a:solidFill>
              </a:rPr>
              <a:t>}</a:t>
            </a:r>
          </a:p>
        </p:txBody>
      </p:sp>
      <p:sp>
        <p:nvSpPr>
          <p:cNvPr id="2" name="页脚占位符 1"/>
          <p:cNvSpPr>
            <a:spLocks noGrp="1"/>
          </p:cNvSpPr>
          <p:nvPr>
            <p:ph type="ftr" sz="quarter" idx="10"/>
          </p:nvPr>
        </p:nvSpPr>
        <p:spPr/>
        <p:txBody>
          <a:bodyPr/>
          <a:lstStyle/>
          <a:p>
            <a:pPr>
              <a:defRPr/>
            </a:pPr>
            <a:fld id="{8971332E-64D9-4D8A-AC3B-F5FB27AE875D}" type="slidenum">
              <a:rPr lang="en-US" altLang="zh-CN" smtClean="0">
                <a:solidFill>
                  <a:srgbClr val="000000"/>
                </a:solidFill>
              </a:rPr>
              <a:pPr>
                <a:defRPr/>
              </a:pPr>
              <a:t>79</a:t>
            </a:fld>
            <a:endParaRPr lang="en-US" altLang="zh-CN" dirty="0">
              <a:solidFill>
                <a:srgbClr val="000000"/>
              </a:solidFill>
            </a:endParaRPr>
          </a:p>
        </p:txBody>
      </p:sp>
    </p:spTree>
    <p:extLst>
      <p:ext uri="{BB962C8B-B14F-4D97-AF65-F5344CB8AC3E}">
        <p14:creationId xmlns:p14="http://schemas.microsoft.com/office/powerpoint/2010/main" val="36882133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0722"/>
                                        </p:tgtEl>
                                        <p:attrNameLst>
                                          <p:attrName>style.visibility</p:attrName>
                                        </p:attrNameLst>
                                      </p:cBhvr>
                                      <p:to>
                                        <p:strVal val="visible"/>
                                      </p:to>
                                    </p:set>
                                    <p:anim calcmode="lin" valueType="num">
                                      <p:cBhvr additive="base">
                                        <p:cTn id="7" dur="500" fill="hold"/>
                                        <p:tgtEl>
                                          <p:spTgt spid="30722"/>
                                        </p:tgtEl>
                                        <p:attrNameLst>
                                          <p:attrName>ppt_x</p:attrName>
                                        </p:attrNameLst>
                                      </p:cBhvr>
                                      <p:tavLst>
                                        <p:tav tm="0">
                                          <p:val>
                                            <p:strVal val="0-#ppt_w/2"/>
                                          </p:val>
                                        </p:tav>
                                        <p:tav tm="100000">
                                          <p:val>
                                            <p:strVal val="#ppt_x"/>
                                          </p:val>
                                        </p:tav>
                                      </p:tavLst>
                                    </p:anim>
                                    <p:anim calcmode="lin" valueType="num">
                                      <p:cBhvr additive="base">
                                        <p:cTn id="8" dur="500" fill="hold"/>
                                        <p:tgtEl>
                                          <p:spTgt spid="307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2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62CFD644-471C-4311-8949-49FCE537C3C5}" type="slidenum">
              <a:rPr lang="en-US" altLang="zh-CN" sz="1000">
                <a:solidFill>
                  <a:srgbClr val="000000"/>
                </a:solidFill>
              </a:rPr>
              <a:pPr>
                <a:spcBef>
                  <a:spcPct val="0"/>
                </a:spcBef>
                <a:buClrTx/>
                <a:buFontTx/>
                <a:buNone/>
              </a:pPr>
              <a:t>8</a:t>
            </a:fld>
            <a:endParaRPr lang="en-US" altLang="zh-CN" sz="1000">
              <a:solidFill>
                <a:srgbClr val="000000"/>
              </a:solidFill>
            </a:endParaRPr>
          </a:p>
        </p:txBody>
      </p:sp>
      <p:sp>
        <p:nvSpPr>
          <p:cNvPr id="9219" name="Rectangle 1026"/>
          <p:cNvSpPr>
            <a:spLocks noChangeArrowheads="1"/>
          </p:cNvSpPr>
          <p:nvPr/>
        </p:nvSpPr>
        <p:spPr bwMode="auto">
          <a:xfrm>
            <a:off x="179512" y="476672"/>
            <a:ext cx="8712968" cy="4693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ts val="600"/>
              </a:spcBef>
              <a:buClrTx/>
              <a:buFont typeface="Wingdings" pitchFamily="2" charset="2"/>
              <a:buNone/>
            </a:pPr>
            <a:r>
              <a:rPr lang="en-US" altLang="zh-CN" sz="2800" b="1" dirty="0">
                <a:solidFill>
                  <a:srgbClr val="9900FF"/>
                </a:solidFill>
                <a:latin typeface="+mn-ea"/>
                <a:ea typeface="+mn-ea"/>
              </a:rPr>
              <a:t>   </a:t>
            </a:r>
            <a:r>
              <a:rPr lang="en-US" altLang="zh-CN" b="1" kern="0" dirty="0" smtClean="0">
                <a:solidFill>
                  <a:srgbClr val="9900FF"/>
                </a:solidFill>
                <a:latin typeface="+mn-ea"/>
                <a:ea typeface="+mn-ea"/>
              </a:rPr>
              <a:t>3. </a:t>
            </a:r>
            <a:r>
              <a:rPr lang="en-US" altLang="zh-CN" b="1" kern="0" dirty="0">
                <a:solidFill>
                  <a:srgbClr val="9900FF"/>
                </a:solidFill>
                <a:latin typeface="+mn-ea"/>
                <a:ea typeface="+mn-ea"/>
              </a:rPr>
              <a:t>C51</a:t>
            </a:r>
            <a:r>
              <a:rPr lang="zh-CN" altLang="en-US" b="1" kern="0" dirty="0">
                <a:solidFill>
                  <a:srgbClr val="9900FF"/>
                </a:solidFill>
                <a:latin typeface="+mn-ea"/>
                <a:ea typeface="+mn-ea"/>
              </a:rPr>
              <a:t>语言与</a:t>
            </a:r>
            <a:r>
              <a:rPr lang="en-US" altLang="zh-CN" b="1" kern="0" dirty="0">
                <a:solidFill>
                  <a:srgbClr val="9900FF"/>
                </a:solidFill>
                <a:latin typeface="+mn-ea"/>
                <a:ea typeface="+mn-ea"/>
              </a:rPr>
              <a:t>MCS-51</a:t>
            </a:r>
            <a:r>
              <a:rPr lang="zh-CN" altLang="en-US" b="1" kern="0" dirty="0">
                <a:solidFill>
                  <a:srgbClr val="9900FF"/>
                </a:solidFill>
                <a:latin typeface="+mn-ea"/>
                <a:ea typeface="+mn-ea"/>
              </a:rPr>
              <a:t>单片机</a:t>
            </a:r>
            <a:endParaRPr lang="en-US" altLang="zh-CN" b="1" kern="0" dirty="0">
              <a:solidFill>
                <a:srgbClr val="9900FF"/>
              </a:solidFill>
              <a:latin typeface="+mn-ea"/>
              <a:ea typeface="+mn-ea"/>
            </a:endParaRPr>
          </a:p>
          <a:p>
            <a:pPr>
              <a:lnSpc>
                <a:spcPct val="150000"/>
              </a:lnSpc>
              <a:spcBef>
                <a:spcPts val="600"/>
              </a:spcBef>
              <a:buClrTx/>
              <a:buFont typeface="Wingdings" pitchFamily="2" charset="2"/>
              <a:buNone/>
            </a:pPr>
            <a:r>
              <a:rPr lang="zh-CN" altLang="en-US" sz="2400" b="1" kern="0" dirty="0" smtClean="0">
                <a:solidFill>
                  <a:srgbClr val="000000"/>
                </a:solidFill>
                <a:latin typeface="Calibri"/>
                <a:ea typeface="宋体"/>
              </a:rPr>
              <a:t>         在</a:t>
            </a:r>
            <a:r>
              <a:rPr lang="en-US" altLang="zh-CN" sz="2400" b="1" kern="0" dirty="0" smtClean="0">
                <a:solidFill>
                  <a:srgbClr val="000000"/>
                </a:solidFill>
                <a:latin typeface="Calibri"/>
                <a:ea typeface="宋体"/>
              </a:rPr>
              <a:t>C51</a:t>
            </a:r>
            <a:r>
              <a:rPr lang="zh-CN" altLang="en-US" sz="2400" b="1" kern="0" dirty="0" smtClean="0">
                <a:solidFill>
                  <a:srgbClr val="000000"/>
                </a:solidFill>
                <a:latin typeface="Calibri"/>
                <a:ea typeface="宋体"/>
              </a:rPr>
              <a:t>语言</a:t>
            </a:r>
            <a:r>
              <a:rPr lang="zh-CN" altLang="en-US" sz="2400" b="1" kern="0" dirty="0">
                <a:solidFill>
                  <a:srgbClr val="000000"/>
                </a:solidFill>
                <a:latin typeface="Calibri"/>
                <a:ea typeface="宋体"/>
              </a:rPr>
              <a:t>编程中，对数据类型与变量的定义，必须</a:t>
            </a:r>
            <a:r>
              <a:rPr lang="zh-CN" altLang="en-US" sz="2400" b="1" kern="0" dirty="0">
                <a:solidFill>
                  <a:schemeClr val="accent2"/>
                </a:solidFill>
                <a:latin typeface="Calibri"/>
                <a:ea typeface="宋体"/>
              </a:rPr>
              <a:t>要与单片机的存储结构相关联</a:t>
            </a:r>
            <a:r>
              <a:rPr lang="zh-CN" altLang="en-US" sz="2400" b="1" kern="0" dirty="0">
                <a:solidFill>
                  <a:srgbClr val="000000"/>
                </a:solidFill>
                <a:latin typeface="Calibri"/>
                <a:ea typeface="宋体"/>
              </a:rPr>
              <a:t>，否则编译器不能正确地映射定位。</a:t>
            </a:r>
            <a:endParaRPr lang="en-US" altLang="zh-CN" sz="2400" b="1" dirty="0" smtClean="0">
              <a:solidFill>
                <a:srgbClr val="000000"/>
              </a:solidFill>
            </a:endParaRPr>
          </a:p>
          <a:p>
            <a:pPr indent="612000" eaLnBrk="1" hangingPunct="1">
              <a:lnSpc>
                <a:spcPct val="150000"/>
              </a:lnSpc>
              <a:spcBef>
                <a:spcPts val="600"/>
              </a:spcBef>
              <a:buClrTx/>
              <a:buFontTx/>
              <a:buNone/>
            </a:pPr>
            <a:r>
              <a:rPr lang="zh-CN" altLang="en-US" sz="2400" b="1" dirty="0" smtClean="0">
                <a:solidFill>
                  <a:srgbClr val="000000"/>
                </a:solidFill>
              </a:rPr>
              <a:t>现在</a:t>
            </a:r>
            <a:r>
              <a:rPr lang="zh-CN" altLang="en-US" sz="2400" b="1" dirty="0">
                <a:solidFill>
                  <a:srgbClr val="000000"/>
                </a:solidFill>
              </a:rPr>
              <a:t>支持</a:t>
            </a:r>
            <a:r>
              <a:rPr lang="en-US" altLang="zh-CN" sz="2400" b="1" dirty="0">
                <a:solidFill>
                  <a:srgbClr val="000000"/>
                </a:solidFill>
              </a:rPr>
              <a:t>MCS-51</a:t>
            </a:r>
            <a:r>
              <a:rPr lang="zh-CN" altLang="en-US" sz="2400" b="1" dirty="0">
                <a:solidFill>
                  <a:srgbClr val="000000"/>
                </a:solidFill>
              </a:rPr>
              <a:t>系列单片机的</a:t>
            </a:r>
            <a:r>
              <a:rPr lang="en-US" altLang="zh-CN" sz="2400" b="1" dirty="0">
                <a:solidFill>
                  <a:srgbClr val="000000"/>
                </a:solidFill>
              </a:rPr>
              <a:t>C</a:t>
            </a:r>
            <a:r>
              <a:rPr lang="zh-CN" altLang="en-US" sz="2400" b="1" dirty="0">
                <a:solidFill>
                  <a:srgbClr val="000000"/>
                </a:solidFill>
              </a:rPr>
              <a:t>语言编译器有很多种，</a:t>
            </a:r>
            <a:r>
              <a:rPr lang="zh-CN" altLang="en-US" sz="2400" b="1" dirty="0">
                <a:solidFill>
                  <a:srgbClr val="0000FF"/>
                </a:solidFill>
              </a:rPr>
              <a:t>如</a:t>
            </a:r>
            <a:r>
              <a:rPr lang="en-US" altLang="zh-CN" sz="2400" b="1" dirty="0" smtClean="0">
                <a:solidFill>
                  <a:srgbClr val="0000FF"/>
                </a:solidFill>
              </a:rPr>
              <a:t>Keil-C51</a:t>
            </a:r>
            <a:r>
              <a:rPr lang="zh-CN" altLang="en-US" sz="2400" b="1" dirty="0" smtClean="0">
                <a:solidFill>
                  <a:srgbClr val="000000"/>
                </a:solidFill>
              </a:rPr>
              <a:t>、</a:t>
            </a:r>
            <a:r>
              <a:rPr lang="en-US" altLang="zh-CN" sz="2400" b="1" dirty="0" smtClean="0">
                <a:solidFill>
                  <a:srgbClr val="000000"/>
                </a:solidFill>
              </a:rPr>
              <a:t>American</a:t>
            </a:r>
            <a:r>
              <a:rPr lang="zh-CN" altLang="en-US" sz="2400" b="1" dirty="0" smtClean="0">
                <a:solidFill>
                  <a:srgbClr val="000000"/>
                </a:solidFill>
              </a:rPr>
              <a:t>、</a:t>
            </a:r>
            <a:r>
              <a:rPr lang="en-US" altLang="zh-CN" sz="2400" b="1" dirty="0" smtClean="0">
                <a:solidFill>
                  <a:srgbClr val="000000"/>
                </a:solidFill>
              </a:rPr>
              <a:t>  Automation</a:t>
            </a:r>
            <a:r>
              <a:rPr lang="zh-CN" altLang="en-US" sz="2400" b="1" dirty="0" smtClean="0">
                <a:solidFill>
                  <a:srgbClr val="000000"/>
                </a:solidFill>
              </a:rPr>
              <a:t>等。</a:t>
            </a:r>
            <a:endParaRPr lang="en-US" altLang="zh-CN" sz="2400" b="1" dirty="0" smtClean="0">
              <a:solidFill>
                <a:srgbClr val="000000"/>
              </a:solidFill>
            </a:endParaRPr>
          </a:p>
          <a:p>
            <a:pPr indent="612000" eaLnBrk="1" hangingPunct="1">
              <a:lnSpc>
                <a:spcPct val="150000"/>
              </a:lnSpc>
              <a:spcBef>
                <a:spcPts val="600"/>
              </a:spcBef>
              <a:buClrTx/>
              <a:buFontTx/>
              <a:buNone/>
            </a:pPr>
            <a:r>
              <a:rPr lang="zh-CN" altLang="en-US" sz="2400" b="1" dirty="0" smtClean="0">
                <a:solidFill>
                  <a:srgbClr val="000000"/>
                </a:solidFill>
              </a:rPr>
              <a:t>各种</a:t>
            </a:r>
            <a:r>
              <a:rPr lang="zh-CN" altLang="en-US" sz="2400" b="1" dirty="0">
                <a:solidFill>
                  <a:srgbClr val="000000"/>
                </a:solidFill>
              </a:rPr>
              <a:t>编译器的基本情况相同，但具体处理时有一定的区别，</a:t>
            </a:r>
            <a:r>
              <a:rPr lang="zh-CN" altLang="en-US" sz="2400" b="1" dirty="0">
                <a:solidFill>
                  <a:srgbClr val="0000FF"/>
                </a:solidFill>
              </a:rPr>
              <a:t>其中</a:t>
            </a:r>
            <a:r>
              <a:rPr lang="en-US" altLang="zh-CN" sz="2400" b="1" dirty="0" smtClean="0">
                <a:solidFill>
                  <a:srgbClr val="0000FF"/>
                </a:solidFill>
              </a:rPr>
              <a:t>Keil-C51</a:t>
            </a:r>
            <a:r>
              <a:rPr lang="zh-CN" altLang="en-US" sz="2400" b="1" dirty="0" smtClean="0">
                <a:solidFill>
                  <a:srgbClr val="0000FF"/>
                </a:solidFill>
              </a:rPr>
              <a:t>以</a:t>
            </a:r>
            <a:r>
              <a:rPr lang="zh-CN" altLang="en-US" sz="2400" b="1" dirty="0">
                <a:solidFill>
                  <a:srgbClr val="0000FF"/>
                </a:solidFill>
              </a:rPr>
              <a:t>它的代码紧凑和使用方便等特点优于其它编译器，</a:t>
            </a:r>
            <a:r>
              <a:rPr lang="zh-CN" altLang="en-US" sz="2400" b="1" dirty="0">
                <a:solidFill>
                  <a:srgbClr val="000000"/>
                </a:solidFill>
              </a:rPr>
              <a:t>现在使用特别广泛。</a:t>
            </a:r>
          </a:p>
        </p:txBody>
      </p:sp>
      <p:sp>
        <p:nvSpPr>
          <p:cNvPr id="2" name="页脚占位符 1"/>
          <p:cNvSpPr>
            <a:spLocks noGrp="1"/>
          </p:cNvSpPr>
          <p:nvPr>
            <p:ph type="ftr" sz="quarter" idx="10"/>
          </p:nvPr>
        </p:nvSpPr>
        <p:spPr/>
        <p:txBody>
          <a:bodyPr/>
          <a:lstStyle/>
          <a:p>
            <a:pPr>
              <a:defRPr/>
            </a:pPr>
            <a:fld id="{E5420F2C-56A4-4320-B019-620B79917748}" type="slidenum">
              <a:rPr lang="en-US" altLang="zh-CN" smtClean="0">
                <a:solidFill>
                  <a:srgbClr val="000000"/>
                </a:solidFill>
              </a:rPr>
              <a:t>8</a:t>
            </a:fld>
            <a:endParaRPr lang="en-US" altLang="zh-CN" dirty="0">
              <a:solidFill>
                <a:srgbClr val="000000"/>
              </a:solidFill>
            </a:endParaRPr>
          </a:p>
        </p:txBody>
      </p:sp>
    </p:spTree>
    <p:extLst>
      <p:ext uri="{BB962C8B-B14F-4D97-AF65-F5344CB8AC3E}">
        <p14:creationId xmlns:p14="http://schemas.microsoft.com/office/powerpoint/2010/main" val="37210969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5A804D7F-D767-4FCD-AFB4-07606033A6A3}" type="slidenum">
              <a:rPr lang="en-US" altLang="zh-CN" sz="1000">
                <a:solidFill>
                  <a:srgbClr val="000000"/>
                </a:solidFill>
              </a:rPr>
              <a:pPr>
                <a:spcBef>
                  <a:spcPct val="0"/>
                </a:spcBef>
                <a:buClrTx/>
                <a:buFontTx/>
                <a:buNone/>
              </a:pPr>
              <a:t>80</a:t>
            </a:fld>
            <a:endParaRPr lang="en-US" altLang="zh-CN" sz="1000">
              <a:solidFill>
                <a:srgbClr val="000000"/>
              </a:solidFill>
            </a:endParaRPr>
          </a:p>
        </p:txBody>
      </p:sp>
      <p:sp>
        <p:nvSpPr>
          <p:cNvPr id="31747" name="Text Box 3"/>
          <p:cNvSpPr txBox="1">
            <a:spLocks noChangeArrowheads="1"/>
          </p:cNvSpPr>
          <p:nvPr/>
        </p:nvSpPr>
        <p:spPr bwMode="auto">
          <a:xfrm>
            <a:off x="304800" y="620688"/>
            <a:ext cx="8534400" cy="4191917"/>
          </a:xfrm>
          <a:prstGeom prst="rect">
            <a:avLst/>
          </a:prstGeom>
          <a:noFill/>
          <a:ln w="28575">
            <a:noFill/>
            <a:miter lim="800000"/>
            <a:headEnd/>
            <a:tailEnd/>
          </a:ln>
        </p:spPr>
        <p:txBody>
          <a:bodyPr>
            <a:spAutoFit/>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lnSpc>
                <a:spcPct val="120000"/>
              </a:lnSpc>
              <a:spcBef>
                <a:spcPct val="0"/>
              </a:spcBef>
              <a:buClrTx/>
              <a:buFontTx/>
              <a:buNone/>
            </a:pPr>
            <a:r>
              <a:rPr lang="en-US" altLang="zh-CN" sz="2800" b="1" dirty="0" smtClean="0">
                <a:solidFill>
                  <a:srgbClr val="9900FF"/>
                </a:solidFill>
              </a:rPr>
              <a:t>    3</a:t>
            </a:r>
            <a:r>
              <a:rPr lang="zh-CN" altLang="en-US" sz="2800" b="1" dirty="0" smtClean="0">
                <a:solidFill>
                  <a:srgbClr val="9900FF"/>
                </a:solidFill>
              </a:rPr>
              <a:t>．</a:t>
            </a:r>
            <a:r>
              <a:rPr lang="zh-CN" altLang="en-US" sz="2800" b="1" dirty="0">
                <a:solidFill>
                  <a:srgbClr val="9900FF"/>
                </a:solidFill>
              </a:rPr>
              <a:t>使用</a:t>
            </a:r>
            <a:r>
              <a:rPr lang="en-US" altLang="zh-CN" sz="2800" b="1" dirty="0">
                <a:solidFill>
                  <a:srgbClr val="9900FF"/>
                </a:solidFill>
              </a:rPr>
              <a:t>C51</a:t>
            </a:r>
            <a:r>
              <a:rPr lang="zh-CN" altLang="en-US" sz="2800" b="1" dirty="0">
                <a:solidFill>
                  <a:srgbClr val="9900FF"/>
                </a:solidFill>
              </a:rPr>
              <a:t>扩展关键字</a:t>
            </a:r>
            <a:r>
              <a:rPr lang="en-US" altLang="zh-CN" sz="2800" b="1" dirty="0">
                <a:solidFill>
                  <a:srgbClr val="9900FF"/>
                </a:solidFill>
              </a:rPr>
              <a:t>_at_</a:t>
            </a:r>
          </a:p>
          <a:p>
            <a:pPr eaLnBrk="1" hangingPunct="1">
              <a:lnSpc>
                <a:spcPct val="120000"/>
              </a:lnSpc>
              <a:spcBef>
                <a:spcPct val="0"/>
              </a:spcBef>
              <a:buClrTx/>
              <a:buFontTx/>
              <a:buNone/>
            </a:pPr>
            <a:r>
              <a:rPr lang="en-US" altLang="zh-CN" sz="2600" b="1" dirty="0">
                <a:solidFill>
                  <a:srgbClr val="000000"/>
                </a:solidFill>
              </a:rPr>
              <a:t>     </a:t>
            </a:r>
            <a:r>
              <a:rPr lang="zh-CN" altLang="en-US" sz="2400" b="1" dirty="0">
                <a:solidFill>
                  <a:srgbClr val="000000"/>
                </a:solidFill>
              </a:rPr>
              <a:t>使用</a:t>
            </a:r>
            <a:r>
              <a:rPr lang="en-US" altLang="zh-CN" sz="2400" b="1" dirty="0">
                <a:solidFill>
                  <a:srgbClr val="000000"/>
                </a:solidFill>
              </a:rPr>
              <a:t>_at_</a:t>
            </a:r>
            <a:r>
              <a:rPr lang="zh-CN" altLang="en-US" sz="2400" b="1" dirty="0">
                <a:solidFill>
                  <a:srgbClr val="000000"/>
                </a:solidFill>
              </a:rPr>
              <a:t>对指定的存储器空间的绝对地址进行访问，一般格式如下：</a:t>
            </a:r>
          </a:p>
          <a:p>
            <a:pPr eaLnBrk="1" hangingPunct="1">
              <a:lnSpc>
                <a:spcPct val="120000"/>
              </a:lnSpc>
              <a:spcBef>
                <a:spcPct val="0"/>
              </a:spcBef>
              <a:buClrTx/>
              <a:buFontTx/>
              <a:buNone/>
            </a:pPr>
            <a:r>
              <a:rPr lang="zh-CN" altLang="en-US" sz="2400" b="1" dirty="0">
                <a:solidFill>
                  <a:srgbClr val="000000"/>
                </a:solidFill>
              </a:rPr>
              <a:t>    </a:t>
            </a:r>
            <a:r>
              <a:rPr lang="en-US" altLang="zh-CN" sz="2400" b="1" dirty="0">
                <a:solidFill>
                  <a:srgbClr val="000099"/>
                </a:solidFill>
              </a:rPr>
              <a:t>[</a:t>
            </a:r>
            <a:r>
              <a:rPr lang="zh-CN" altLang="en-US" sz="2400" b="1" dirty="0">
                <a:solidFill>
                  <a:srgbClr val="000099"/>
                </a:solidFill>
              </a:rPr>
              <a:t>存储器类型</a:t>
            </a:r>
            <a:r>
              <a:rPr lang="en-US" altLang="zh-CN" sz="2400" b="1" dirty="0">
                <a:solidFill>
                  <a:srgbClr val="000099"/>
                </a:solidFill>
              </a:rPr>
              <a:t>]  </a:t>
            </a:r>
            <a:r>
              <a:rPr lang="zh-CN" altLang="en-US" sz="2400" b="1" dirty="0">
                <a:solidFill>
                  <a:srgbClr val="000099"/>
                </a:solidFill>
              </a:rPr>
              <a:t>数据类型说明符  变量名  </a:t>
            </a:r>
            <a:r>
              <a:rPr lang="en-US" altLang="zh-CN" sz="2400" b="1" dirty="0">
                <a:solidFill>
                  <a:srgbClr val="000099"/>
                </a:solidFill>
              </a:rPr>
              <a:t>_at_  </a:t>
            </a:r>
            <a:r>
              <a:rPr lang="zh-CN" altLang="en-US" sz="2400" b="1" dirty="0">
                <a:solidFill>
                  <a:srgbClr val="000099"/>
                </a:solidFill>
              </a:rPr>
              <a:t>地址常数；</a:t>
            </a:r>
          </a:p>
          <a:p>
            <a:pPr eaLnBrk="1" hangingPunct="1">
              <a:lnSpc>
                <a:spcPct val="120000"/>
              </a:lnSpc>
              <a:spcBef>
                <a:spcPct val="0"/>
              </a:spcBef>
              <a:buClrTx/>
              <a:buFontTx/>
              <a:buNone/>
            </a:pPr>
            <a:r>
              <a:rPr lang="zh-CN" altLang="en-US" sz="2400" b="1" dirty="0">
                <a:solidFill>
                  <a:srgbClr val="000000"/>
                </a:solidFill>
              </a:rPr>
              <a:t>     其中，存储器类型为</a:t>
            </a:r>
            <a:r>
              <a:rPr lang="en-US" altLang="zh-CN" sz="2400" b="1" dirty="0">
                <a:solidFill>
                  <a:srgbClr val="000000"/>
                </a:solidFill>
              </a:rPr>
              <a:t>data</a:t>
            </a:r>
            <a:r>
              <a:rPr lang="zh-CN" altLang="en-US" sz="2400" b="1" dirty="0">
                <a:solidFill>
                  <a:srgbClr val="000000"/>
                </a:solidFill>
              </a:rPr>
              <a:t>、</a:t>
            </a:r>
            <a:r>
              <a:rPr lang="en-US" altLang="zh-CN" sz="2400" b="1" dirty="0" err="1">
                <a:solidFill>
                  <a:srgbClr val="000000"/>
                </a:solidFill>
              </a:rPr>
              <a:t>bdata</a:t>
            </a:r>
            <a:r>
              <a:rPr lang="zh-CN" altLang="en-US" sz="2400" b="1" dirty="0">
                <a:solidFill>
                  <a:srgbClr val="000000"/>
                </a:solidFill>
              </a:rPr>
              <a:t>、</a:t>
            </a:r>
            <a:r>
              <a:rPr lang="en-US" altLang="zh-CN" sz="2400" b="1" dirty="0" err="1">
                <a:solidFill>
                  <a:srgbClr val="000000"/>
                </a:solidFill>
              </a:rPr>
              <a:t>idata</a:t>
            </a:r>
            <a:r>
              <a:rPr lang="zh-CN" altLang="en-US" sz="2400" b="1" dirty="0">
                <a:solidFill>
                  <a:srgbClr val="000000"/>
                </a:solidFill>
              </a:rPr>
              <a:t>、</a:t>
            </a:r>
            <a:r>
              <a:rPr lang="en-US" altLang="zh-CN" sz="2400" b="1" dirty="0" err="1">
                <a:solidFill>
                  <a:srgbClr val="000000"/>
                </a:solidFill>
              </a:rPr>
              <a:t>pdata</a:t>
            </a:r>
            <a:r>
              <a:rPr lang="zh-CN" altLang="en-US" sz="2400" b="1" dirty="0">
                <a:solidFill>
                  <a:srgbClr val="000000"/>
                </a:solidFill>
              </a:rPr>
              <a:t>等</a:t>
            </a:r>
            <a:r>
              <a:rPr lang="en-US" altLang="zh-CN" sz="2400" b="1" dirty="0">
                <a:solidFill>
                  <a:srgbClr val="000000"/>
                </a:solidFill>
              </a:rPr>
              <a:t>C51</a:t>
            </a:r>
            <a:r>
              <a:rPr lang="zh-CN" altLang="en-US" sz="2400" b="1" dirty="0">
                <a:solidFill>
                  <a:srgbClr val="000000"/>
                </a:solidFill>
              </a:rPr>
              <a:t>能识别的</a:t>
            </a:r>
            <a:r>
              <a:rPr lang="zh-CN" altLang="en-US" sz="2400" b="1" dirty="0" smtClean="0">
                <a:solidFill>
                  <a:srgbClr val="000000"/>
                </a:solidFill>
              </a:rPr>
              <a:t>数据类型。如</a:t>
            </a:r>
            <a:r>
              <a:rPr lang="zh-CN" altLang="en-US" sz="2400" b="1" dirty="0">
                <a:solidFill>
                  <a:srgbClr val="000000"/>
                </a:solidFill>
              </a:rPr>
              <a:t>省略则按存储模式规定的默认存储器类型确定变量的存储器</a:t>
            </a:r>
            <a:r>
              <a:rPr lang="zh-CN" altLang="en-US" sz="2400" b="1" dirty="0" smtClean="0">
                <a:solidFill>
                  <a:srgbClr val="000000"/>
                </a:solidFill>
              </a:rPr>
              <a:t>区域，数据类型</a:t>
            </a:r>
            <a:r>
              <a:rPr lang="zh-CN" altLang="en-US" sz="2400" b="1" dirty="0">
                <a:solidFill>
                  <a:srgbClr val="000000"/>
                </a:solidFill>
              </a:rPr>
              <a:t>为</a:t>
            </a:r>
            <a:r>
              <a:rPr lang="en-US" altLang="zh-CN" sz="2400" b="1" dirty="0">
                <a:solidFill>
                  <a:srgbClr val="000000"/>
                </a:solidFill>
              </a:rPr>
              <a:t>C51</a:t>
            </a:r>
            <a:r>
              <a:rPr lang="zh-CN" altLang="en-US" sz="2400" b="1" dirty="0">
                <a:solidFill>
                  <a:srgbClr val="000000"/>
                </a:solidFill>
              </a:rPr>
              <a:t>支持的数据类型</a:t>
            </a:r>
            <a:r>
              <a:rPr lang="zh-CN" altLang="en-US" sz="2400" b="1" dirty="0" smtClean="0">
                <a:solidFill>
                  <a:srgbClr val="000000"/>
                </a:solidFill>
              </a:rPr>
              <a:t>。</a:t>
            </a:r>
            <a:endParaRPr lang="en-US" altLang="zh-CN" sz="2400" b="1" dirty="0" smtClean="0">
              <a:solidFill>
                <a:srgbClr val="000000"/>
              </a:solidFill>
            </a:endParaRPr>
          </a:p>
          <a:p>
            <a:pPr eaLnBrk="1" hangingPunct="1">
              <a:lnSpc>
                <a:spcPct val="120000"/>
              </a:lnSpc>
              <a:spcBef>
                <a:spcPct val="0"/>
              </a:spcBef>
              <a:buClrTx/>
              <a:buFontTx/>
              <a:buNone/>
            </a:pPr>
            <a:r>
              <a:rPr lang="en-US" altLang="zh-CN" sz="2400" b="1" dirty="0">
                <a:solidFill>
                  <a:srgbClr val="000000"/>
                </a:solidFill>
              </a:rPr>
              <a:t> </a:t>
            </a:r>
            <a:r>
              <a:rPr lang="en-US" altLang="zh-CN" sz="2400" b="1" dirty="0" smtClean="0">
                <a:solidFill>
                  <a:srgbClr val="000000"/>
                </a:solidFill>
              </a:rPr>
              <a:t>      </a:t>
            </a:r>
            <a:r>
              <a:rPr lang="zh-CN" altLang="en-US" sz="2400" b="1" dirty="0" smtClean="0">
                <a:solidFill>
                  <a:srgbClr val="000000"/>
                </a:solidFill>
              </a:rPr>
              <a:t>地址常数</a:t>
            </a:r>
            <a:r>
              <a:rPr lang="zh-CN" altLang="en-US" sz="2400" b="1" dirty="0">
                <a:solidFill>
                  <a:srgbClr val="000000"/>
                </a:solidFill>
              </a:rPr>
              <a:t>用于指定变量的绝对地址，必须位于有效的存储器空间</a:t>
            </a:r>
            <a:r>
              <a:rPr lang="zh-CN" altLang="en-US" sz="2400" b="1" dirty="0" smtClean="0">
                <a:solidFill>
                  <a:srgbClr val="000000"/>
                </a:solidFill>
              </a:rPr>
              <a:t>之内，使用</a:t>
            </a:r>
            <a:r>
              <a:rPr lang="en-US" altLang="zh-CN" sz="2400" b="1" dirty="0">
                <a:solidFill>
                  <a:srgbClr val="000000"/>
                </a:solidFill>
              </a:rPr>
              <a:t>_at_</a:t>
            </a:r>
            <a:r>
              <a:rPr lang="zh-CN" altLang="en-US" sz="2400" b="1" dirty="0">
                <a:solidFill>
                  <a:srgbClr val="000000"/>
                </a:solidFill>
              </a:rPr>
              <a:t>定义的变量必须为全局变量。</a:t>
            </a:r>
          </a:p>
        </p:txBody>
      </p:sp>
      <p:sp>
        <p:nvSpPr>
          <p:cNvPr id="2" name="页脚占位符 1"/>
          <p:cNvSpPr>
            <a:spLocks noGrp="1"/>
          </p:cNvSpPr>
          <p:nvPr>
            <p:ph type="ftr" sz="quarter" idx="10"/>
          </p:nvPr>
        </p:nvSpPr>
        <p:spPr/>
        <p:txBody>
          <a:bodyPr/>
          <a:lstStyle/>
          <a:p>
            <a:pPr>
              <a:defRPr/>
            </a:pPr>
            <a:fld id="{3ED21973-B29A-4164-A6D9-A28B9DD806E9}" type="slidenum">
              <a:rPr lang="en-US" altLang="zh-CN" smtClean="0">
                <a:solidFill>
                  <a:srgbClr val="000000"/>
                </a:solidFill>
              </a:rPr>
              <a:pPr>
                <a:defRPr/>
              </a:pPr>
              <a:t>80</a:t>
            </a:fld>
            <a:endParaRPr lang="en-US" altLang="zh-CN" dirty="0">
              <a:solidFill>
                <a:srgbClr val="000000"/>
              </a:solidFill>
            </a:endParaRPr>
          </a:p>
        </p:txBody>
      </p:sp>
    </p:spTree>
    <p:extLst>
      <p:ext uri="{BB962C8B-B14F-4D97-AF65-F5344CB8AC3E}">
        <p14:creationId xmlns:p14="http://schemas.microsoft.com/office/powerpoint/2010/main" val="13878944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1747"/>
                                        </p:tgtEl>
                                        <p:attrNameLst>
                                          <p:attrName>style.visibility</p:attrName>
                                        </p:attrNameLst>
                                      </p:cBhvr>
                                      <p:to>
                                        <p:strVal val="visible"/>
                                      </p:to>
                                    </p:set>
                                    <p:anim calcmode="lin" valueType="num">
                                      <p:cBhvr additive="base">
                                        <p:cTn id="7" dur="500" fill="hold"/>
                                        <p:tgtEl>
                                          <p:spTgt spid="31747"/>
                                        </p:tgtEl>
                                        <p:attrNameLst>
                                          <p:attrName>ppt_x</p:attrName>
                                        </p:attrNameLst>
                                      </p:cBhvr>
                                      <p:tavLst>
                                        <p:tav tm="0">
                                          <p:val>
                                            <p:strVal val="0-#ppt_w/2"/>
                                          </p:val>
                                        </p:tav>
                                        <p:tav tm="100000">
                                          <p:val>
                                            <p:strVal val="#ppt_x"/>
                                          </p:val>
                                        </p:tav>
                                      </p:tavLst>
                                    </p:anim>
                                    <p:anim calcmode="lin" valueType="num">
                                      <p:cBhvr additive="base">
                                        <p:cTn id="8" dur="500" fill="hold"/>
                                        <p:tgtEl>
                                          <p:spTgt spid="317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7"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D1B6985D-862A-46B9-91E2-8C3F1D4B3D16}" type="slidenum">
              <a:rPr lang="en-US" altLang="zh-CN" sz="1000">
                <a:solidFill>
                  <a:srgbClr val="000000"/>
                </a:solidFill>
              </a:rPr>
              <a:pPr>
                <a:spcBef>
                  <a:spcPct val="0"/>
                </a:spcBef>
                <a:buClrTx/>
                <a:buFontTx/>
                <a:buNone/>
              </a:pPr>
              <a:t>81</a:t>
            </a:fld>
            <a:endParaRPr lang="en-US" altLang="zh-CN" sz="1000">
              <a:solidFill>
                <a:srgbClr val="000000"/>
              </a:solidFill>
            </a:endParaRPr>
          </a:p>
        </p:txBody>
      </p:sp>
      <p:sp>
        <p:nvSpPr>
          <p:cNvPr id="117762" name="Rectangle 1026"/>
          <p:cNvSpPr>
            <a:spLocks noChangeArrowheads="1"/>
          </p:cNvSpPr>
          <p:nvPr/>
        </p:nvSpPr>
        <p:spPr bwMode="auto">
          <a:xfrm>
            <a:off x="240746" y="548680"/>
            <a:ext cx="8588375" cy="5940088"/>
          </a:xfrm>
          <a:prstGeom prst="rect">
            <a:avLst/>
          </a:prstGeom>
          <a:noFill/>
          <a:ln w="28575">
            <a:noFill/>
            <a:miter lim="800000"/>
            <a:headEnd/>
            <a:tailEnd/>
          </a:ln>
        </p:spPr>
        <p:txBody>
          <a:bodyPr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spcBef>
                <a:spcPct val="0"/>
              </a:spcBef>
              <a:buClrTx/>
              <a:buFontTx/>
              <a:buNone/>
            </a:pPr>
            <a:r>
              <a:rPr lang="zh-CN" altLang="en-US" sz="2800" b="1" dirty="0" smtClean="0">
                <a:solidFill>
                  <a:srgbClr val="3333CC"/>
                </a:solidFill>
              </a:rPr>
              <a:t>例</a:t>
            </a:r>
            <a:r>
              <a:rPr lang="en-US" altLang="zh-CN" sz="2800" b="1" dirty="0" smtClean="0">
                <a:solidFill>
                  <a:srgbClr val="3333CC"/>
                </a:solidFill>
              </a:rPr>
              <a:t>10    </a:t>
            </a:r>
            <a:r>
              <a:rPr lang="zh-CN" altLang="en-US" sz="2800" b="1" dirty="0" smtClean="0">
                <a:solidFill>
                  <a:srgbClr val="3333CC"/>
                </a:solidFill>
              </a:rPr>
              <a:t>通过</a:t>
            </a:r>
            <a:r>
              <a:rPr lang="en-US" altLang="zh-CN" sz="2800" b="1" dirty="0">
                <a:solidFill>
                  <a:srgbClr val="3333CC"/>
                </a:solidFill>
              </a:rPr>
              <a:t>_at_</a:t>
            </a:r>
            <a:r>
              <a:rPr lang="zh-CN" altLang="en-US" sz="2800" b="1" dirty="0">
                <a:solidFill>
                  <a:srgbClr val="3333CC"/>
                </a:solidFill>
              </a:rPr>
              <a:t>实现绝对地址的访问。</a:t>
            </a:r>
          </a:p>
          <a:p>
            <a:pPr eaLnBrk="1" hangingPunct="1">
              <a:spcBef>
                <a:spcPct val="0"/>
              </a:spcBef>
              <a:buClrTx/>
              <a:buFontTx/>
              <a:buNone/>
            </a:pPr>
            <a:r>
              <a:rPr lang="en-US" altLang="zh-CN" sz="2400" b="1" dirty="0">
                <a:solidFill>
                  <a:srgbClr val="000000"/>
                </a:solidFill>
              </a:rPr>
              <a:t>#define  </a:t>
            </a:r>
            <a:r>
              <a:rPr lang="en-US" altLang="zh-CN" sz="2400" b="1" dirty="0" err="1">
                <a:solidFill>
                  <a:srgbClr val="000000"/>
                </a:solidFill>
              </a:rPr>
              <a:t>uchar</a:t>
            </a:r>
            <a:r>
              <a:rPr lang="en-US" altLang="zh-CN" sz="2400" b="1" dirty="0">
                <a:solidFill>
                  <a:srgbClr val="000000"/>
                </a:solidFill>
              </a:rPr>
              <a:t>  unsigned char      </a:t>
            </a:r>
            <a:r>
              <a:rPr lang="en-US" altLang="zh-CN" sz="2200" b="1" dirty="0" smtClean="0">
                <a:solidFill>
                  <a:srgbClr val="000000"/>
                </a:solidFill>
              </a:rPr>
              <a:t>//</a:t>
            </a:r>
            <a:r>
              <a:rPr lang="zh-CN" altLang="en-US" sz="2200" b="1" dirty="0" smtClean="0">
                <a:solidFill>
                  <a:srgbClr val="000000"/>
                </a:solidFill>
              </a:rPr>
              <a:t>定义</a:t>
            </a:r>
            <a:r>
              <a:rPr lang="zh-CN" altLang="en-US" sz="2200" b="1" dirty="0">
                <a:solidFill>
                  <a:srgbClr val="000000"/>
                </a:solidFill>
              </a:rPr>
              <a:t>符号</a:t>
            </a:r>
            <a:r>
              <a:rPr lang="en-US" altLang="zh-CN" sz="2200" b="1" dirty="0" err="1">
                <a:solidFill>
                  <a:srgbClr val="000000"/>
                </a:solidFill>
              </a:rPr>
              <a:t>uchar</a:t>
            </a:r>
            <a:r>
              <a:rPr lang="zh-CN" altLang="en-US" sz="2200" b="1" dirty="0">
                <a:solidFill>
                  <a:srgbClr val="000000"/>
                </a:solidFill>
              </a:rPr>
              <a:t>为数据类</a:t>
            </a:r>
          </a:p>
          <a:p>
            <a:pPr eaLnBrk="1" hangingPunct="1">
              <a:spcBef>
                <a:spcPct val="0"/>
              </a:spcBef>
              <a:buClrTx/>
              <a:buFontTx/>
              <a:buNone/>
            </a:pPr>
            <a:r>
              <a:rPr lang="zh-CN" altLang="en-US" sz="2200" b="1" dirty="0">
                <a:solidFill>
                  <a:srgbClr val="000000"/>
                </a:solidFill>
              </a:rPr>
              <a:t>                                                                型符</a:t>
            </a:r>
            <a:r>
              <a:rPr lang="en-US" altLang="zh-CN" sz="2200" b="1" dirty="0">
                <a:solidFill>
                  <a:srgbClr val="000000"/>
                </a:solidFill>
              </a:rPr>
              <a:t>unsigned </a:t>
            </a:r>
            <a:r>
              <a:rPr lang="en-US" altLang="zh-CN" sz="2200" b="1" dirty="0" smtClean="0">
                <a:solidFill>
                  <a:srgbClr val="000000"/>
                </a:solidFill>
              </a:rPr>
              <a:t>char</a:t>
            </a:r>
            <a:endParaRPr lang="en-US" altLang="zh-CN" sz="2200" b="1" dirty="0">
              <a:solidFill>
                <a:srgbClr val="000000"/>
              </a:solidFill>
            </a:endParaRPr>
          </a:p>
          <a:p>
            <a:pPr eaLnBrk="1" hangingPunct="1">
              <a:spcBef>
                <a:spcPct val="0"/>
              </a:spcBef>
              <a:buClrTx/>
              <a:buFontTx/>
              <a:buNone/>
            </a:pPr>
            <a:r>
              <a:rPr lang="en-US" altLang="zh-CN" sz="2400" b="1" dirty="0">
                <a:solidFill>
                  <a:srgbClr val="000000"/>
                </a:solidFill>
              </a:rPr>
              <a:t>#define  </a:t>
            </a:r>
            <a:r>
              <a:rPr lang="en-US" altLang="zh-CN" sz="2400" b="1" dirty="0" err="1">
                <a:solidFill>
                  <a:srgbClr val="000000"/>
                </a:solidFill>
              </a:rPr>
              <a:t>uint</a:t>
            </a:r>
            <a:r>
              <a:rPr lang="en-US" altLang="zh-CN" sz="2400" b="1" dirty="0">
                <a:solidFill>
                  <a:srgbClr val="000000"/>
                </a:solidFill>
              </a:rPr>
              <a:t>  unsigned </a:t>
            </a:r>
            <a:r>
              <a:rPr lang="en-US" altLang="zh-CN" sz="2400" b="1" dirty="0" err="1">
                <a:solidFill>
                  <a:srgbClr val="000000"/>
                </a:solidFill>
              </a:rPr>
              <a:t>int</a:t>
            </a:r>
            <a:r>
              <a:rPr lang="en-US" altLang="zh-CN" sz="2400" b="1" dirty="0">
                <a:solidFill>
                  <a:srgbClr val="000000"/>
                </a:solidFill>
              </a:rPr>
              <a:t>            </a:t>
            </a:r>
            <a:r>
              <a:rPr lang="en-US" altLang="zh-CN" sz="2200" b="1" dirty="0" smtClean="0">
                <a:solidFill>
                  <a:srgbClr val="000000"/>
                </a:solidFill>
              </a:rPr>
              <a:t>//</a:t>
            </a:r>
            <a:r>
              <a:rPr lang="zh-CN" altLang="en-US" sz="2200" b="1" dirty="0" smtClean="0">
                <a:solidFill>
                  <a:srgbClr val="000000"/>
                </a:solidFill>
              </a:rPr>
              <a:t>定义</a:t>
            </a:r>
            <a:r>
              <a:rPr lang="zh-CN" altLang="en-US" sz="2200" b="1" dirty="0">
                <a:solidFill>
                  <a:srgbClr val="000000"/>
                </a:solidFill>
              </a:rPr>
              <a:t>符号</a:t>
            </a:r>
            <a:r>
              <a:rPr lang="en-US" altLang="zh-CN" sz="2200" b="1" dirty="0" err="1">
                <a:solidFill>
                  <a:srgbClr val="000000"/>
                </a:solidFill>
              </a:rPr>
              <a:t>uint</a:t>
            </a:r>
            <a:r>
              <a:rPr lang="zh-CN" altLang="en-US" sz="2200" b="1" dirty="0">
                <a:solidFill>
                  <a:srgbClr val="000000"/>
                </a:solidFill>
              </a:rPr>
              <a:t>为数据类型</a:t>
            </a:r>
          </a:p>
          <a:p>
            <a:pPr eaLnBrk="1" hangingPunct="1">
              <a:spcBef>
                <a:spcPct val="0"/>
              </a:spcBef>
              <a:buClrTx/>
              <a:buFontTx/>
              <a:buNone/>
            </a:pPr>
            <a:r>
              <a:rPr lang="zh-CN" altLang="en-US" sz="2200" b="1" dirty="0">
                <a:solidFill>
                  <a:srgbClr val="000000"/>
                </a:solidFill>
              </a:rPr>
              <a:t>                                                                符</a:t>
            </a:r>
            <a:r>
              <a:rPr lang="en-US" altLang="zh-CN" sz="2200" b="1" dirty="0">
                <a:solidFill>
                  <a:srgbClr val="000000"/>
                </a:solidFill>
              </a:rPr>
              <a:t>unsigned </a:t>
            </a:r>
            <a:r>
              <a:rPr lang="en-US" altLang="zh-CN" sz="2200" b="1" dirty="0" err="1" smtClean="0">
                <a:solidFill>
                  <a:srgbClr val="000000"/>
                </a:solidFill>
              </a:rPr>
              <a:t>int</a:t>
            </a:r>
            <a:endParaRPr lang="en-US" altLang="zh-CN" sz="2200" b="1" dirty="0">
              <a:solidFill>
                <a:srgbClr val="000000"/>
              </a:solidFill>
            </a:endParaRPr>
          </a:p>
          <a:p>
            <a:pPr eaLnBrk="1" hangingPunct="1">
              <a:spcBef>
                <a:spcPct val="0"/>
              </a:spcBef>
              <a:buClrTx/>
              <a:buFontTx/>
              <a:buNone/>
            </a:pPr>
            <a:r>
              <a:rPr lang="en-US" altLang="zh-CN" sz="2400" b="1" dirty="0">
                <a:solidFill>
                  <a:srgbClr val="000000"/>
                </a:solidFill>
              </a:rPr>
              <a:t>void  main(void)</a:t>
            </a:r>
          </a:p>
          <a:p>
            <a:pPr eaLnBrk="1" hangingPunct="1">
              <a:spcBef>
                <a:spcPct val="0"/>
              </a:spcBef>
              <a:buClrTx/>
              <a:buFontTx/>
              <a:buNone/>
            </a:pPr>
            <a:r>
              <a:rPr lang="en-US" altLang="zh-CN" sz="2400" b="1" dirty="0">
                <a:solidFill>
                  <a:srgbClr val="000000"/>
                </a:solidFill>
              </a:rPr>
              <a:t>{</a:t>
            </a:r>
          </a:p>
          <a:p>
            <a:pPr eaLnBrk="1" hangingPunct="1">
              <a:spcBef>
                <a:spcPct val="0"/>
              </a:spcBef>
              <a:buClrTx/>
              <a:buFontTx/>
              <a:buNone/>
            </a:pPr>
            <a:r>
              <a:rPr lang="en-US" altLang="zh-CN" sz="2400" b="1" dirty="0">
                <a:solidFill>
                  <a:srgbClr val="000000"/>
                </a:solidFill>
              </a:rPr>
              <a:t>data  </a:t>
            </a:r>
            <a:r>
              <a:rPr lang="en-US" altLang="zh-CN" sz="2400" b="1" dirty="0" err="1">
                <a:solidFill>
                  <a:srgbClr val="000000"/>
                </a:solidFill>
              </a:rPr>
              <a:t>uchar</a:t>
            </a:r>
            <a:r>
              <a:rPr lang="en-US" altLang="zh-CN" sz="2400" b="1" dirty="0">
                <a:solidFill>
                  <a:srgbClr val="000000"/>
                </a:solidFill>
              </a:rPr>
              <a:t>  x1  _at_  0x40;           </a:t>
            </a:r>
            <a:r>
              <a:rPr lang="en-US" altLang="zh-CN" sz="2200" b="1" dirty="0" smtClean="0">
                <a:solidFill>
                  <a:srgbClr val="000000"/>
                </a:solidFill>
              </a:rPr>
              <a:t>//</a:t>
            </a:r>
            <a:r>
              <a:rPr lang="zh-CN" altLang="en-US" sz="2200" b="1" dirty="0" smtClean="0">
                <a:solidFill>
                  <a:srgbClr val="000000"/>
                </a:solidFill>
              </a:rPr>
              <a:t>在</a:t>
            </a:r>
            <a:r>
              <a:rPr lang="en-US" altLang="zh-CN" sz="2200" b="1" dirty="0">
                <a:solidFill>
                  <a:srgbClr val="000000"/>
                </a:solidFill>
              </a:rPr>
              <a:t>data</a:t>
            </a:r>
            <a:r>
              <a:rPr lang="zh-CN" altLang="en-US" sz="2200" b="1" dirty="0">
                <a:solidFill>
                  <a:srgbClr val="000000"/>
                </a:solidFill>
              </a:rPr>
              <a:t>区中定义字节变量</a:t>
            </a:r>
          </a:p>
          <a:p>
            <a:pPr eaLnBrk="1" hangingPunct="1">
              <a:spcBef>
                <a:spcPct val="0"/>
              </a:spcBef>
              <a:buClrTx/>
              <a:buFontTx/>
              <a:buNone/>
            </a:pPr>
            <a:r>
              <a:rPr lang="zh-CN" altLang="en-US" sz="2200" b="1" dirty="0">
                <a:solidFill>
                  <a:srgbClr val="000000"/>
                </a:solidFill>
              </a:rPr>
              <a:t>                                                                </a:t>
            </a:r>
            <a:r>
              <a:rPr lang="en-US" altLang="zh-CN" sz="2200" b="1" dirty="0">
                <a:solidFill>
                  <a:srgbClr val="000000"/>
                </a:solidFill>
              </a:rPr>
              <a:t>x1,</a:t>
            </a:r>
            <a:r>
              <a:rPr lang="zh-CN" altLang="en-US" sz="2200" b="1" dirty="0">
                <a:solidFill>
                  <a:srgbClr val="000000"/>
                </a:solidFill>
              </a:rPr>
              <a:t>它的地址为</a:t>
            </a:r>
            <a:r>
              <a:rPr lang="en-US" altLang="zh-CN" sz="2200" b="1" dirty="0" smtClean="0">
                <a:solidFill>
                  <a:srgbClr val="000000"/>
                </a:solidFill>
              </a:rPr>
              <a:t>40H</a:t>
            </a:r>
            <a:endParaRPr lang="en-US" altLang="zh-CN" sz="2200" b="1" dirty="0">
              <a:solidFill>
                <a:srgbClr val="000000"/>
              </a:solidFill>
            </a:endParaRPr>
          </a:p>
          <a:p>
            <a:pPr eaLnBrk="1" hangingPunct="1">
              <a:spcBef>
                <a:spcPct val="0"/>
              </a:spcBef>
              <a:buClrTx/>
              <a:buFontTx/>
              <a:buNone/>
            </a:pPr>
            <a:r>
              <a:rPr lang="en-US" altLang="zh-CN" sz="2400" b="1" dirty="0" err="1">
                <a:solidFill>
                  <a:srgbClr val="000000"/>
                </a:solidFill>
              </a:rPr>
              <a:t>xdata</a:t>
            </a:r>
            <a:r>
              <a:rPr lang="en-US" altLang="zh-CN" sz="2400" b="1" dirty="0">
                <a:solidFill>
                  <a:srgbClr val="000000"/>
                </a:solidFill>
              </a:rPr>
              <a:t>  </a:t>
            </a:r>
            <a:r>
              <a:rPr lang="en-US" altLang="zh-CN" sz="2400" b="1" dirty="0" err="1">
                <a:solidFill>
                  <a:srgbClr val="000000"/>
                </a:solidFill>
              </a:rPr>
              <a:t>uint</a:t>
            </a:r>
            <a:r>
              <a:rPr lang="en-US" altLang="zh-CN" sz="2400" b="1" dirty="0">
                <a:solidFill>
                  <a:srgbClr val="000000"/>
                </a:solidFill>
              </a:rPr>
              <a:t>  x2  _at_  0x2000;        </a:t>
            </a:r>
            <a:r>
              <a:rPr lang="en-US" altLang="zh-CN" sz="2200" b="1" dirty="0" smtClean="0">
                <a:solidFill>
                  <a:srgbClr val="000000"/>
                </a:solidFill>
              </a:rPr>
              <a:t>//</a:t>
            </a:r>
            <a:r>
              <a:rPr lang="zh-CN" altLang="en-US" sz="2200" b="1" dirty="0" smtClean="0">
                <a:solidFill>
                  <a:srgbClr val="000000"/>
                </a:solidFill>
              </a:rPr>
              <a:t>在</a:t>
            </a:r>
            <a:r>
              <a:rPr lang="en-US" altLang="zh-CN" sz="2200" b="1" dirty="0" err="1">
                <a:solidFill>
                  <a:srgbClr val="000000"/>
                </a:solidFill>
              </a:rPr>
              <a:t>xdata</a:t>
            </a:r>
            <a:r>
              <a:rPr lang="zh-CN" altLang="en-US" sz="2200" b="1" dirty="0">
                <a:solidFill>
                  <a:srgbClr val="000000"/>
                </a:solidFill>
              </a:rPr>
              <a:t>区中定义字变量</a:t>
            </a:r>
          </a:p>
          <a:p>
            <a:pPr eaLnBrk="1" hangingPunct="1">
              <a:spcBef>
                <a:spcPct val="0"/>
              </a:spcBef>
              <a:buClrTx/>
              <a:buFontTx/>
              <a:buNone/>
            </a:pPr>
            <a:r>
              <a:rPr lang="zh-CN" altLang="en-US" sz="2200" b="1" dirty="0">
                <a:solidFill>
                  <a:srgbClr val="000000"/>
                </a:solidFill>
              </a:rPr>
              <a:t>                                                                </a:t>
            </a:r>
            <a:r>
              <a:rPr lang="en-US" altLang="zh-CN" sz="2200" b="1" dirty="0">
                <a:solidFill>
                  <a:srgbClr val="000000"/>
                </a:solidFill>
              </a:rPr>
              <a:t>x2,</a:t>
            </a:r>
            <a:r>
              <a:rPr lang="zh-CN" altLang="en-US" sz="2200" b="1" dirty="0">
                <a:solidFill>
                  <a:srgbClr val="000000"/>
                </a:solidFill>
              </a:rPr>
              <a:t>它的地址为</a:t>
            </a:r>
            <a:r>
              <a:rPr lang="en-US" altLang="zh-CN" sz="2200" b="1" dirty="0" smtClean="0">
                <a:solidFill>
                  <a:srgbClr val="000000"/>
                </a:solidFill>
              </a:rPr>
              <a:t>2000H</a:t>
            </a:r>
            <a:endParaRPr lang="en-US" altLang="zh-CN" sz="2200" b="1" dirty="0">
              <a:solidFill>
                <a:srgbClr val="000000"/>
              </a:solidFill>
            </a:endParaRPr>
          </a:p>
          <a:p>
            <a:pPr eaLnBrk="1" hangingPunct="1">
              <a:spcBef>
                <a:spcPct val="0"/>
              </a:spcBef>
              <a:buClrTx/>
              <a:buFontTx/>
              <a:buNone/>
            </a:pPr>
            <a:r>
              <a:rPr lang="en-US" altLang="zh-CN" sz="2400" b="1" dirty="0">
                <a:solidFill>
                  <a:srgbClr val="000000"/>
                </a:solidFill>
              </a:rPr>
              <a:t>x1=0xff;</a:t>
            </a:r>
          </a:p>
          <a:p>
            <a:pPr eaLnBrk="1" hangingPunct="1">
              <a:spcBef>
                <a:spcPct val="0"/>
              </a:spcBef>
              <a:buClrTx/>
              <a:buFontTx/>
              <a:buNone/>
            </a:pPr>
            <a:r>
              <a:rPr lang="en-US" altLang="zh-CN" sz="2400" b="1" dirty="0">
                <a:solidFill>
                  <a:srgbClr val="000000"/>
                </a:solidFill>
              </a:rPr>
              <a:t>x2=0x1234;</a:t>
            </a:r>
          </a:p>
          <a:p>
            <a:pPr eaLnBrk="1" hangingPunct="1">
              <a:spcBef>
                <a:spcPct val="0"/>
              </a:spcBef>
              <a:buClrTx/>
              <a:buFontTx/>
              <a:buNone/>
            </a:pPr>
            <a:r>
              <a:rPr lang="en-US" altLang="zh-CN" sz="2400" b="1" dirty="0">
                <a:solidFill>
                  <a:srgbClr val="000000"/>
                </a:solidFill>
              </a:rPr>
              <a:t>......</a:t>
            </a:r>
          </a:p>
          <a:p>
            <a:pPr eaLnBrk="1" hangingPunct="1">
              <a:spcBef>
                <a:spcPct val="0"/>
              </a:spcBef>
              <a:buClrTx/>
              <a:buFontTx/>
              <a:buNone/>
            </a:pPr>
            <a:r>
              <a:rPr lang="en-US" altLang="zh-CN" sz="2400" b="1" dirty="0">
                <a:solidFill>
                  <a:srgbClr val="000000"/>
                </a:solidFill>
              </a:rPr>
              <a:t>while(1);</a:t>
            </a:r>
          </a:p>
          <a:p>
            <a:pPr eaLnBrk="1" hangingPunct="1">
              <a:spcBef>
                <a:spcPct val="0"/>
              </a:spcBef>
              <a:buClrTx/>
              <a:buFontTx/>
              <a:buNone/>
            </a:pPr>
            <a:r>
              <a:rPr lang="en-US" altLang="zh-CN" sz="2400" b="1" dirty="0">
                <a:solidFill>
                  <a:srgbClr val="000000"/>
                </a:solidFill>
              </a:rPr>
              <a:t>}</a:t>
            </a:r>
          </a:p>
        </p:txBody>
      </p:sp>
      <p:sp>
        <p:nvSpPr>
          <p:cNvPr id="2" name="页脚占位符 1"/>
          <p:cNvSpPr>
            <a:spLocks noGrp="1"/>
          </p:cNvSpPr>
          <p:nvPr>
            <p:ph type="ftr" sz="quarter" idx="10"/>
          </p:nvPr>
        </p:nvSpPr>
        <p:spPr/>
        <p:txBody>
          <a:bodyPr/>
          <a:lstStyle/>
          <a:p>
            <a:pPr>
              <a:defRPr/>
            </a:pPr>
            <a:fld id="{0BF021AC-D2FC-43F3-B59E-D0DE698819FE}" type="slidenum">
              <a:rPr lang="en-US" altLang="zh-CN" smtClean="0">
                <a:solidFill>
                  <a:srgbClr val="000000"/>
                </a:solidFill>
              </a:rPr>
              <a:pPr>
                <a:defRPr/>
              </a:pPr>
              <a:t>81</a:t>
            </a:fld>
            <a:endParaRPr lang="en-US" altLang="zh-CN" dirty="0">
              <a:solidFill>
                <a:srgbClr val="000000"/>
              </a:solidFill>
            </a:endParaRPr>
          </a:p>
        </p:txBody>
      </p:sp>
    </p:spTree>
    <p:extLst>
      <p:ext uri="{BB962C8B-B14F-4D97-AF65-F5344CB8AC3E}">
        <p14:creationId xmlns:p14="http://schemas.microsoft.com/office/powerpoint/2010/main" val="1101343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7762"/>
                                        </p:tgtEl>
                                        <p:attrNameLst>
                                          <p:attrName>style.visibility</p:attrName>
                                        </p:attrNameLst>
                                      </p:cBhvr>
                                      <p:to>
                                        <p:strVal val="visible"/>
                                      </p:to>
                                    </p:set>
                                    <p:anim calcmode="lin" valueType="num">
                                      <p:cBhvr additive="base">
                                        <p:cTn id="7" dur="500" fill="hold"/>
                                        <p:tgtEl>
                                          <p:spTgt spid="117762"/>
                                        </p:tgtEl>
                                        <p:attrNameLst>
                                          <p:attrName>ppt_x</p:attrName>
                                        </p:attrNameLst>
                                      </p:cBhvr>
                                      <p:tavLst>
                                        <p:tav tm="0">
                                          <p:val>
                                            <p:strVal val="0-#ppt_w/2"/>
                                          </p:val>
                                        </p:tav>
                                        <p:tav tm="100000">
                                          <p:val>
                                            <p:strVal val="#ppt_x"/>
                                          </p:val>
                                        </p:tav>
                                      </p:tavLst>
                                    </p:anim>
                                    <p:anim calcmode="lin" valueType="num">
                                      <p:cBhvr additive="base">
                                        <p:cTn id="8" dur="500" fill="hold"/>
                                        <p:tgtEl>
                                          <p:spTgt spid="117762"/>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117762"/>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762"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灯片编号占位符 3"/>
          <p:cNvSpPr>
            <a:spLocks noGrp="1"/>
          </p:cNvSpPr>
          <p:nvPr>
            <p:ph type="sldNum" sz="quarter" idx="4294967295"/>
          </p:nvPr>
        </p:nvSpPr>
        <p:spPr>
          <a:xfrm>
            <a:off x="6553200" y="6248400"/>
            <a:ext cx="2133600" cy="457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a:spcBef>
                <a:spcPct val="0"/>
              </a:spcBef>
              <a:buClrTx/>
              <a:buFontTx/>
              <a:buNone/>
            </a:pPr>
            <a:fld id="{0E278E4A-406D-44F0-B70D-BB502BED07EB}" type="slidenum">
              <a:rPr lang="en-US" altLang="zh-CN" sz="1000">
                <a:solidFill>
                  <a:srgbClr val="000000"/>
                </a:solidFill>
              </a:rPr>
              <a:pPr>
                <a:spcBef>
                  <a:spcPct val="0"/>
                </a:spcBef>
                <a:buClrTx/>
                <a:buFontTx/>
                <a:buNone/>
              </a:pPr>
              <a:t>82</a:t>
            </a:fld>
            <a:endParaRPr lang="en-US" altLang="zh-CN" sz="1000">
              <a:solidFill>
                <a:srgbClr val="000000"/>
              </a:solidFill>
            </a:endParaRPr>
          </a:p>
        </p:txBody>
      </p:sp>
      <p:sp>
        <p:nvSpPr>
          <p:cNvPr id="49157" name="Rectangle 5"/>
          <p:cNvSpPr>
            <a:spLocks noChangeArrowheads="1"/>
          </p:cNvSpPr>
          <p:nvPr/>
        </p:nvSpPr>
        <p:spPr bwMode="auto">
          <a:xfrm>
            <a:off x="80727" y="1124744"/>
            <a:ext cx="9001002"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indent="266700">
              <a:spcBef>
                <a:spcPct val="20000"/>
              </a:spcBef>
              <a:buClr>
                <a:schemeClr val="accent1"/>
              </a:buClr>
              <a:buFont typeface="Wingdings" pitchFamily="2" charset="2"/>
              <a:buChar char="l"/>
              <a:defRPr sz="3200">
                <a:solidFill>
                  <a:schemeClr val="tx1"/>
                </a:solidFill>
                <a:latin typeface="Arial" charset="0"/>
                <a:ea typeface="宋体" pitchFamily="2" charset="-122"/>
              </a:defRPr>
            </a:lvl1pPr>
            <a:lvl2pPr marL="742950" indent="-285750">
              <a:spcBef>
                <a:spcPct val="20000"/>
              </a:spcBef>
              <a:buClr>
                <a:schemeClr val="accent1"/>
              </a:buClr>
              <a:buFont typeface="Wingdings" pitchFamily="2" charset="2"/>
              <a:buChar char="¡"/>
              <a:defRPr sz="2700">
                <a:solidFill>
                  <a:schemeClr val="tx1"/>
                </a:solidFill>
                <a:latin typeface="Arial" charset="0"/>
                <a:ea typeface="宋体" pitchFamily="2" charset="-122"/>
              </a:defRPr>
            </a:lvl2pPr>
            <a:lvl3pPr marL="1143000" indent="-228600">
              <a:spcBef>
                <a:spcPct val="20000"/>
              </a:spcBef>
              <a:buClr>
                <a:schemeClr val="accent1"/>
              </a:buClr>
              <a:buFont typeface="Wingdings" pitchFamily="2" charset="2"/>
              <a:buChar char="l"/>
              <a:defRPr sz="2300">
                <a:solidFill>
                  <a:schemeClr val="tx1"/>
                </a:solidFill>
                <a:latin typeface="Arial" charset="0"/>
                <a:ea typeface="宋体" pitchFamily="2" charset="-122"/>
              </a:defRPr>
            </a:lvl3pPr>
            <a:lvl4pPr marL="1600200" indent="-228600">
              <a:spcBef>
                <a:spcPct val="20000"/>
              </a:spcBef>
              <a:buClr>
                <a:schemeClr val="accent1"/>
              </a:buClr>
              <a:buChar char="•"/>
              <a:defRPr sz="2000">
                <a:solidFill>
                  <a:schemeClr val="tx1"/>
                </a:solidFill>
                <a:latin typeface="Arial" charset="0"/>
                <a:ea typeface="宋体" pitchFamily="2" charset="-122"/>
              </a:defRPr>
            </a:lvl4pPr>
            <a:lvl5pPr marL="2057400" indent="-228600">
              <a:spcBef>
                <a:spcPct val="20000"/>
              </a:spcBef>
              <a:buClr>
                <a:schemeClr val="accent1"/>
              </a:buClr>
              <a:buFont typeface="Wingdings" pitchFamily="2" charset="2"/>
              <a:buChar char=""/>
              <a:defRPr sz="2000">
                <a:solidFill>
                  <a:schemeClr val="tx1"/>
                </a:solidFill>
                <a:latin typeface="Arial" charset="0"/>
                <a:ea typeface="宋体" pitchFamily="2" charset="-122"/>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ea typeface="宋体" pitchFamily="2" charset="-122"/>
              </a:defRPr>
            </a:lvl9pPr>
          </a:lstStyle>
          <a:p>
            <a:pPr eaLnBrk="1" hangingPunct="1">
              <a:spcBef>
                <a:spcPct val="0"/>
              </a:spcBef>
              <a:buClrTx/>
              <a:buFontTx/>
              <a:buNone/>
            </a:pPr>
            <a:r>
              <a:rPr lang="zh-CN" altLang="en-US" sz="2400" b="1" dirty="0">
                <a:solidFill>
                  <a:srgbClr val="000000"/>
                </a:solidFill>
              </a:rPr>
              <a:t>函数定义的一般格式如下：</a:t>
            </a:r>
          </a:p>
          <a:p>
            <a:pPr eaLnBrk="1" hangingPunct="1">
              <a:spcBef>
                <a:spcPct val="0"/>
              </a:spcBef>
              <a:buClrTx/>
              <a:buFontTx/>
              <a:buNone/>
            </a:pPr>
            <a:r>
              <a:rPr lang="zh-CN" altLang="en-US" sz="2400" b="1" dirty="0" smtClean="0">
                <a:solidFill>
                  <a:srgbClr val="000000"/>
                </a:solidFill>
              </a:rPr>
              <a:t>  函数</a:t>
            </a:r>
            <a:r>
              <a:rPr lang="zh-CN" altLang="en-US" sz="2400" b="1" dirty="0">
                <a:solidFill>
                  <a:srgbClr val="000000"/>
                </a:solidFill>
              </a:rPr>
              <a:t>类型  函数名（形式参数表）  </a:t>
            </a:r>
            <a:endParaRPr lang="en-US" altLang="zh-CN" sz="2400" b="1" dirty="0" smtClean="0">
              <a:solidFill>
                <a:srgbClr val="000000"/>
              </a:solidFill>
            </a:endParaRPr>
          </a:p>
          <a:p>
            <a:pPr eaLnBrk="1" hangingPunct="1">
              <a:spcBef>
                <a:spcPct val="0"/>
              </a:spcBef>
              <a:buClrTx/>
              <a:buFontTx/>
              <a:buNone/>
            </a:pPr>
            <a:r>
              <a:rPr lang="en-US" altLang="zh-CN" sz="2400" b="1" dirty="0">
                <a:solidFill>
                  <a:srgbClr val="000000"/>
                </a:solidFill>
              </a:rPr>
              <a:t> </a:t>
            </a:r>
            <a:r>
              <a:rPr lang="en-US" altLang="zh-CN" sz="2400" b="1" dirty="0" smtClean="0">
                <a:solidFill>
                  <a:srgbClr val="000000"/>
                </a:solidFill>
              </a:rPr>
              <a:t>                                 [</a:t>
            </a:r>
            <a:r>
              <a:rPr lang="en-US" altLang="zh-CN" sz="2400" b="1" dirty="0">
                <a:solidFill>
                  <a:srgbClr val="000000"/>
                </a:solidFill>
              </a:rPr>
              <a:t>reentrant][interrupt  m</a:t>
            </a:r>
            <a:r>
              <a:rPr lang="en-US" altLang="zh-CN" sz="2400" b="1" dirty="0" smtClean="0">
                <a:solidFill>
                  <a:srgbClr val="000000"/>
                </a:solidFill>
              </a:rPr>
              <a:t>] [</a:t>
            </a:r>
            <a:r>
              <a:rPr lang="en-US" altLang="zh-CN" sz="2400" b="1" dirty="0">
                <a:solidFill>
                  <a:srgbClr val="000000"/>
                </a:solidFill>
              </a:rPr>
              <a:t>using  n]</a:t>
            </a:r>
          </a:p>
          <a:p>
            <a:pPr eaLnBrk="1" hangingPunct="1">
              <a:spcBef>
                <a:spcPct val="0"/>
              </a:spcBef>
              <a:buClrTx/>
              <a:buFontTx/>
              <a:buNone/>
            </a:pPr>
            <a:r>
              <a:rPr lang="zh-CN" altLang="en-US" sz="2400" b="1" dirty="0">
                <a:solidFill>
                  <a:srgbClr val="000000"/>
                </a:solidFill>
              </a:rPr>
              <a:t>形式参数说明</a:t>
            </a:r>
          </a:p>
          <a:p>
            <a:pPr eaLnBrk="1" hangingPunct="1">
              <a:spcBef>
                <a:spcPct val="0"/>
              </a:spcBef>
              <a:buClrTx/>
              <a:buFontTx/>
              <a:buNone/>
            </a:pPr>
            <a:r>
              <a:rPr lang="en-US" altLang="zh-CN" sz="2400" b="1" dirty="0">
                <a:solidFill>
                  <a:srgbClr val="000000"/>
                </a:solidFill>
              </a:rPr>
              <a:t>{</a:t>
            </a:r>
          </a:p>
          <a:p>
            <a:pPr eaLnBrk="1" hangingPunct="1">
              <a:spcBef>
                <a:spcPct val="0"/>
              </a:spcBef>
              <a:buClrTx/>
              <a:buFontTx/>
              <a:buNone/>
            </a:pPr>
            <a:r>
              <a:rPr lang="en-US" altLang="zh-CN" sz="2400" b="1" dirty="0">
                <a:solidFill>
                  <a:srgbClr val="000000"/>
                </a:solidFill>
              </a:rPr>
              <a:t>	</a:t>
            </a:r>
            <a:r>
              <a:rPr lang="zh-CN" altLang="en-US" sz="2400" b="1" dirty="0">
                <a:solidFill>
                  <a:srgbClr val="000000"/>
                </a:solidFill>
              </a:rPr>
              <a:t>局部变量定义</a:t>
            </a:r>
          </a:p>
          <a:p>
            <a:pPr eaLnBrk="1" hangingPunct="1">
              <a:spcBef>
                <a:spcPct val="0"/>
              </a:spcBef>
              <a:buClrTx/>
              <a:buFontTx/>
              <a:buNone/>
            </a:pPr>
            <a:r>
              <a:rPr lang="zh-CN" altLang="en-US" sz="2400" b="1" dirty="0">
                <a:solidFill>
                  <a:srgbClr val="000000"/>
                </a:solidFill>
              </a:rPr>
              <a:t>	函数体</a:t>
            </a:r>
          </a:p>
          <a:p>
            <a:pPr eaLnBrk="1" hangingPunct="1">
              <a:spcBef>
                <a:spcPct val="0"/>
              </a:spcBef>
              <a:buClrTx/>
              <a:buFontTx/>
              <a:buNone/>
            </a:pPr>
            <a:r>
              <a:rPr lang="en-US" altLang="zh-CN" sz="2400" b="1" dirty="0" smtClean="0">
                <a:solidFill>
                  <a:srgbClr val="000000"/>
                </a:solidFill>
              </a:rPr>
              <a:t>}</a:t>
            </a:r>
          </a:p>
          <a:p>
            <a:pPr eaLnBrk="1" hangingPunct="1">
              <a:spcBef>
                <a:spcPct val="0"/>
              </a:spcBef>
              <a:buClrTx/>
              <a:buFontTx/>
              <a:buNone/>
            </a:pPr>
            <a:r>
              <a:rPr lang="zh-CN" altLang="en-US" sz="2400" b="1" dirty="0" smtClean="0">
                <a:solidFill>
                  <a:srgbClr val="000000"/>
                </a:solidFill>
              </a:rPr>
              <a:t>     前面</a:t>
            </a:r>
            <a:r>
              <a:rPr lang="zh-CN" altLang="en-US" sz="2400" b="1" dirty="0">
                <a:solidFill>
                  <a:srgbClr val="000000"/>
                </a:solidFill>
              </a:rPr>
              <a:t>部件称为函数的首部，后面称为函数的尾部，格式说明</a:t>
            </a:r>
            <a:r>
              <a:rPr lang="zh-CN" altLang="en-US" sz="2400" b="1" dirty="0" smtClean="0">
                <a:solidFill>
                  <a:srgbClr val="000000"/>
                </a:solidFill>
              </a:rPr>
              <a:t>：</a:t>
            </a:r>
            <a:endParaRPr lang="zh-CN" altLang="en-US" sz="2400" b="1" dirty="0">
              <a:solidFill>
                <a:srgbClr val="0000FF"/>
              </a:solidFill>
            </a:endParaRPr>
          </a:p>
          <a:p>
            <a:pPr eaLnBrk="1" hangingPunct="1">
              <a:spcBef>
                <a:spcPct val="0"/>
              </a:spcBef>
              <a:buClrTx/>
              <a:buFontTx/>
              <a:buNone/>
            </a:pPr>
            <a:r>
              <a:rPr lang="zh-CN" altLang="en-US" sz="2400" b="1" dirty="0" smtClean="0">
                <a:solidFill>
                  <a:srgbClr val="0000FF"/>
                </a:solidFill>
              </a:rPr>
              <a:t>    函数</a:t>
            </a:r>
            <a:r>
              <a:rPr lang="zh-CN" altLang="en-US" sz="2400" b="1" dirty="0">
                <a:solidFill>
                  <a:srgbClr val="0000FF"/>
                </a:solidFill>
              </a:rPr>
              <a:t>类型</a:t>
            </a:r>
            <a:r>
              <a:rPr lang="zh-CN" altLang="en-US" sz="2400" b="1" dirty="0">
                <a:solidFill>
                  <a:srgbClr val="000000"/>
                </a:solidFill>
              </a:rPr>
              <a:t>说明了函数返回值的类型</a:t>
            </a:r>
            <a:r>
              <a:rPr lang="zh-CN" altLang="en-US" sz="2400" b="1" dirty="0" smtClean="0">
                <a:solidFill>
                  <a:srgbClr val="000000"/>
                </a:solidFill>
              </a:rPr>
              <a:t>。</a:t>
            </a:r>
            <a:endParaRPr lang="zh-CN" altLang="en-US" sz="2400" b="1" dirty="0">
              <a:solidFill>
                <a:srgbClr val="0000FF"/>
              </a:solidFill>
            </a:endParaRPr>
          </a:p>
          <a:p>
            <a:pPr eaLnBrk="1" hangingPunct="1">
              <a:spcBef>
                <a:spcPct val="0"/>
              </a:spcBef>
              <a:buClrTx/>
              <a:buFontTx/>
              <a:buNone/>
            </a:pPr>
            <a:r>
              <a:rPr lang="zh-CN" altLang="en-US" sz="2400" b="1" dirty="0" smtClean="0">
                <a:solidFill>
                  <a:srgbClr val="0000FF"/>
                </a:solidFill>
              </a:rPr>
              <a:t>    函数</a:t>
            </a:r>
            <a:r>
              <a:rPr lang="zh-CN" altLang="en-US" sz="2400" b="1" dirty="0">
                <a:solidFill>
                  <a:srgbClr val="0000FF"/>
                </a:solidFill>
              </a:rPr>
              <a:t>名</a:t>
            </a:r>
            <a:r>
              <a:rPr lang="zh-CN" altLang="en-US" sz="2400" b="1" dirty="0">
                <a:solidFill>
                  <a:srgbClr val="000000"/>
                </a:solidFill>
              </a:rPr>
              <a:t>是用户为自定义函数取的名字以便调用函数时使用</a:t>
            </a:r>
            <a:r>
              <a:rPr lang="zh-CN" altLang="en-US" sz="2400" b="1" dirty="0" smtClean="0">
                <a:solidFill>
                  <a:srgbClr val="000000"/>
                </a:solidFill>
              </a:rPr>
              <a:t>。</a:t>
            </a:r>
            <a:endParaRPr lang="zh-CN" altLang="en-US" sz="2400" b="1" dirty="0">
              <a:solidFill>
                <a:srgbClr val="0000FF"/>
              </a:solidFill>
            </a:endParaRPr>
          </a:p>
          <a:p>
            <a:pPr eaLnBrk="1" hangingPunct="1">
              <a:spcBef>
                <a:spcPct val="0"/>
              </a:spcBef>
              <a:buClrTx/>
              <a:buFontTx/>
              <a:buNone/>
            </a:pPr>
            <a:r>
              <a:rPr lang="zh-CN" altLang="en-US" sz="2400" b="1" dirty="0" smtClean="0">
                <a:solidFill>
                  <a:srgbClr val="0000FF"/>
                </a:solidFill>
              </a:rPr>
              <a:t>    形式参数</a:t>
            </a:r>
            <a:r>
              <a:rPr lang="zh-CN" altLang="en-US" sz="2400" b="1" dirty="0">
                <a:solidFill>
                  <a:srgbClr val="0000FF"/>
                </a:solidFill>
              </a:rPr>
              <a:t>表</a:t>
            </a:r>
            <a:r>
              <a:rPr lang="zh-CN" altLang="en-US" sz="2400" b="1" dirty="0">
                <a:solidFill>
                  <a:srgbClr val="000000"/>
                </a:solidFill>
              </a:rPr>
              <a:t>用于列录在主调函数与被调用函数之间进行数据传递的形式参数。</a:t>
            </a:r>
          </a:p>
        </p:txBody>
      </p:sp>
      <p:sp>
        <p:nvSpPr>
          <p:cNvPr id="49158" name="Rectangle 6"/>
          <p:cNvSpPr>
            <a:spLocks noGrp="1" noChangeArrowheads="1"/>
          </p:cNvSpPr>
          <p:nvPr>
            <p:ph type="title" idx="4294967295"/>
          </p:nvPr>
        </p:nvSpPr>
        <p:spPr>
          <a:xfrm>
            <a:off x="467544" y="404664"/>
            <a:ext cx="4475162" cy="692597"/>
          </a:xfrm>
        </p:spPr>
        <p:txBody>
          <a:bodyPr/>
          <a:lstStyle/>
          <a:p>
            <a:pPr algn="l" eaLnBrk="1" hangingPunct="1"/>
            <a:r>
              <a:rPr lang="zh-CN" altLang="en-US" b="1" dirty="0" smtClean="0">
                <a:solidFill>
                  <a:srgbClr val="990000"/>
                </a:solidFill>
              </a:rPr>
              <a:t>基础</a:t>
            </a:r>
            <a:r>
              <a:rPr lang="en-US" altLang="zh-CN" b="1" dirty="0" smtClean="0">
                <a:solidFill>
                  <a:srgbClr val="990000"/>
                </a:solidFill>
              </a:rPr>
              <a:t>4.  </a:t>
            </a:r>
            <a:r>
              <a:rPr lang="zh-CN" altLang="en-US" b="1" dirty="0" smtClean="0">
                <a:solidFill>
                  <a:srgbClr val="990000"/>
                </a:solidFill>
              </a:rPr>
              <a:t>函数的定义</a:t>
            </a:r>
          </a:p>
        </p:txBody>
      </p:sp>
      <p:sp>
        <p:nvSpPr>
          <p:cNvPr id="2" name="页脚占位符 1"/>
          <p:cNvSpPr>
            <a:spLocks noGrp="1"/>
          </p:cNvSpPr>
          <p:nvPr>
            <p:ph type="ftr" sz="quarter" idx="10"/>
          </p:nvPr>
        </p:nvSpPr>
        <p:spPr/>
        <p:txBody>
          <a:bodyPr/>
          <a:lstStyle/>
          <a:p>
            <a:pPr>
              <a:defRPr/>
            </a:pPr>
            <a:fld id="{F736E2F6-1AF1-4983-88AD-EF374F9AB71A}" type="slidenum">
              <a:rPr lang="en-US" altLang="zh-CN" smtClean="0">
                <a:solidFill>
                  <a:srgbClr val="000000"/>
                </a:solidFill>
              </a:rPr>
              <a:pPr>
                <a:defRPr/>
              </a:pPr>
              <a:t>82</a:t>
            </a:fld>
            <a:endParaRPr lang="en-US" altLang="zh-CN" dirty="0">
              <a:solidFill>
                <a:srgbClr val="000000"/>
              </a:solidFill>
            </a:endParaRPr>
          </a:p>
        </p:txBody>
      </p:sp>
    </p:spTree>
    <p:extLst>
      <p:ext uri="{BB962C8B-B14F-4D97-AF65-F5344CB8AC3E}">
        <p14:creationId xmlns:p14="http://schemas.microsoft.com/office/powerpoint/2010/main" val="3532278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683568" y="476672"/>
            <a:ext cx="7673975" cy="609600"/>
          </a:xfrm>
        </p:spPr>
        <p:txBody>
          <a:bodyPr/>
          <a:lstStyle/>
          <a:p>
            <a:pPr algn="l"/>
            <a:r>
              <a:rPr lang="en-US" altLang="zh-CN" b="1" dirty="0" smtClean="0">
                <a:solidFill>
                  <a:srgbClr val="9900FF"/>
                </a:solidFill>
              </a:rPr>
              <a:t>4.  C</a:t>
            </a:r>
            <a:r>
              <a:rPr lang="zh-CN" altLang="en-US" b="1" dirty="0">
                <a:solidFill>
                  <a:srgbClr val="9900FF"/>
                </a:solidFill>
              </a:rPr>
              <a:t>程序开发步骤</a:t>
            </a:r>
          </a:p>
        </p:txBody>
      </p:sp>
      <p:sp>
        <p:nvSpPr>
          <p:cNvPr id="4" name="内容占位符 3"/>
          <p:cNvSpPr>
            <a:spLocks noGrp="1"/>
          </p:cNvSpPr>
          <p:nvPr>
            <p:ph idx="1"/>
          </p:nvPr>
        </p:nvSpPr>
        <p:spPr/>
        <p:txBody>
          <a:bodyPr/>
          <a:lstStyle/>
          <a:p>
            <a:r>
              <a:rPr lang="zh-CN" altLang="en-US" sz="2400" dirty="0">
                <a:solidFill>
                  <a:schemeClr val="tx1"/>
                </a:solidFill>
              </a:rPr>
              <a:t>开发一个</a:t>
            </a:r>
            <a:r>
              <a:rPr lang="en-US" altLang="zh-CN" sz="2400" dirty="0">
                <a:solidFill>
                  <a:schemeClr val="tx1"/>
                </a:solidFill>
              </a:rPr>
              <a:t>C</a:t>
            </a:r>
            <a:r>
              <a:rPr lang="zh-CN" altLang="en-US" sz="2400" dirty="0">
                <a:solidFill>
                  <a:schemeClr val="tx1"/>
                </a:solidFill>
              </a:rPr>
              <a:t>程序，按照顺序</a:t>
            </a:r>
            <a:r>
              <a:rPr lang="zh-CN" altLang="en-US" sz="2400" dirty="0">
                <a:solidFill>
                  <a:srgbClr val="C00000"/>
                </a:solidFill>
              </a:rPr>
              <a:t>包括以下四步：</a:t>
            </a:r>
          </a:p>
          <a:p>
            <a:r>
              <a:rPr lang="en-US" altLang="zh-CN" sz="2400" dirty="0" smtClean="0">
                <a:solidFill>
                  <a:schemeClr val="accent2"/>
                </a:solidFill>
              </a:rPr>
              <a:t>(</a:t>
            </a:r>
            <a:r>
              <a:rPr lang="en-US" altLang="zh-CN" sz="2400" dirty="0">
                <a:solidFill>
                  <a:schemeClr val="accent2"/>
                </a:solidFill>
              </a:rPr>
              <a:t>1)</a:t>
            </a:r>
            <a:r>
              <a:rPr lang="zh-CN" altLang="en-US" sz="2400" dirty="0">
                <a:solidFill>
                  <a:schemeClr val="accent2"/>
                </a:solidFill>
              </a:rPr>
              <a:t>编辑</a:t>
            </a:r>
            <a:r>
              <a:rPr lang="zh-CN" altLang="en-US" sz="2400" dirty="0">
                <a:solidFill>
                  <a:schemeClr val="tx1"/>
                </a:solidFill>
              </a:rPr>
              <a:t>。程序员用任一编辑软件（编辑器）将编写</a:t>
            </a:r>
            <a:r>
              <a:rPr lang="zh-CN" altLang="en-US" sz="2400" dirty="0" smtClean="0">
                <a:solidFill>
                  <a:schemeClr val="tx1"/>
                </a:solidFill>
              </a:rPr>
              <a:t>好的</a:t>
            </a:r>
            <a:r>
              <a:rPr lang="en-US" altLang="zh-CN" sz="2400" dirty="0" smtClean="0">
                <a:solidFill>
                  <a:schemeClr val="tx1"/>
                </a:solidFill>
              </a:rPr>
              <a:t>C</a:t>
            </a:r>
            <a:r>
              <a:rPr lang="zh-CN" altLang="en-US" sz="2400" dirty="0" smtClean="0">
                <a:solidFill>
                  <a:schemeClr val="tx1"/>
                </a:solidFill>
              </a:rPr>
              <a:t>程序输入计算机</a:t>
            </a:r>
            <a:r>
              <a:rPr lang="zh-CN" altLang="en-US" sz="2400" dirty="0">
                <a:solidFill>
                  <a:schemeClr val="tx1"/>
                </a:solidFill>
              </a:rPr>
              <a:t>，并以</a:t>
            </a:r>
            <a:r>
              <a:rPr lang="zh-CN" altLang="en-US" sz="2400" dirty="0" smtClean="0">
                <a:solidFill>
                  <a:schemeClr val="tx1"/>
                </a:solidFill>
              </a:rPr>
              <a:t>文本文件</a:t>
            </a:r>
            <a:r>
              <a:rPr lang="zh-CN" altLang="en-US" sz="2400" dirty="0">
                <a:solidFill>
                  <a:schemeClr val="tx1"/>
                </a:solidFill>
              </a:rPr>
              <a:t>的形式保存在计算机的磁盘上。编辑的结果是建立</a:t>
            </a:r>
            <a:r>
              <a:rPr lang="en-US" altLang="zh-CN" sz="2400" dirty="0">
                <a:solidFill>
                  <a:schemeClr val="tx1"/>
                </a:solidFill>
              </a:rPr>
              <a:t>C</a:t>
            </a:r>
            <a:r>
              <a:rPr lang="zh-CN" altLang="en-US" sz="2400" dirty="0">
                <a:solidFill>
                  <a:schemeClr val="tx1"/>
                </a:solidFill>
              </a:rPr>
              <a:t>源程序文件，扩展名为</a:t>
            </a:r>
            <a:r>
              <a:rPr lang="en-US" altLang="zh-CN" sz="2400" dirty="0">
                <a:solidFill>
                  <a:schemeClr val="tx1"/>
                </a:solidFill>
              </a:rPr>
              <a:t>c(</a:t>
            </a:r>
            <a:r>
              <a:rPr lang="zh-CN" altLang="en-US" sz="2400" dirty="0" smtClean="0">
                <a:solidFill>
                  <a:schemeClr val="tx1"/>
                </a:solidFill>
              </a:rPr>
              <a:t>如</a:t>
            </a:r>
            <a:r>
              <a:rPr lang="en-US" altLang="zh-CN" sz="2400" dirty="0" err="1" smtClean="0">
                <a:solidFill>
                  <a:schemeClr val="tx1"/>
                </a:solidFill>
              </a:rPr>
              <a:t>welcome.c</a:t>
            </a:r>
            <a:r>
              <a:rPr lang="en-US" altLang="zh-CN" sz="2400" dirty="0" smtClean="0">
                <a:solidFill>
                  <a:schemeClr val="tx1"/>
                </a:solidFill>
              </a:rPr>
              <a:t>);</a:t>
            </a:r>
            <a:endParaRPr lang="zh-CN" altLang="en-US" sz="2400" dirty="0">
              <a:solidFill>
                <a:schemeClr val="tx1"/>
              </a:solidFill>
            </a:endParaRPr>
          </a:p>
          <a:p>
            <a:r>
              <a:rPr lang="en-US" altLang="zh-CN" sz="2400" dirty="0" smtClean="0">
                <a:solidFill>
                  <a:schemeClr val="accent2"/>
                </a:solidFill>
              </a:rPr>
              <a:t>(</a:t>
            </a:r>
            <a:r>
              <a:rPr lang="en-US" altLang="zh-CN" sz="2400" dirty="0">
                <a:solidFill>
                  <a:schemeClr val="accent2"/>
                </a:solidFill>
              </a:rPr>
              <a:t>2)</a:t>
            </a:r>
            <a:r>
              <a:rPr lang="zh-CN" altLang="en-US" sz="2400" dirty="0">
                <a:solidFill>
                  <a:schemeClr val="accent2"/>
                </a:solidFill>
              </a:rPr>
              <a:t>编译</a:t>
            </a:r>
            <a:r>
              <a:rPr lang="zh-CN" altLang="en-US" sz="2400" dirty="0">
                <a:solidFill>
                  <a:schemeClr val="tx1"/>
                </a:solidFill>
              </a:rPr>
              <a:t>。</a:t>
            </a:r>
            <a:r>
              <a:rPr lang="zh-CN" altLang="en-US" sz="2400" dirty="0" smtClean="0">
                <a:solidFill>
                  <a:schemeClr val="tx1"/>
                </a:solidFill>
              </a:rPr>
              <a:t>编译指是将编辑好的</a:t>
            </a:r>
            <a:r>
              <a:rPr lang="zh-CN" altLang="en-US" sz="2400" dirty="0">
                <a:solidFill>
                  <a:schemeClr val="tx1"/>
                </a:solidFill>
              </a:rPr>
              <a:t>源文件翻译</a:t>
            </a:r>
            <a:r>
              <a:rPr lang="zh-CN" altLang="en-US" sz="2400" dirty="0" smtClean="0">
                <a:solidFill>
                  <a:schemeClr val="tx1"/>
                </a:solidFill>
              </a:rPr>
              <a:t>成二进制目标代码</a:t>
            </a:r>
            <a:r>
              <a:rPr lang="zh-CN" altLang="en-US" sz="2400" dirty="0">
                <a:solidFill>
                  <a:schemeClr val="tx1"/>
                </a:solidFill>
              </a:rPr>
              <a:t>的过程。编译</a:t>
            </a:r>
            <a:r>
              <a:rPr lang="zh-CN" altLang="en-US" sz="2400" dirty="0" smtClean="0">
                <a:solidFill>
                  <a:schemeClr val="tx1"/>
                </a:solidFill>
              </a:rPr>
              <a:t>过程是使用</a:t>
            </a:r>
            <a:r>
              <a:rPr lang="zh-CN" altLang="en-US" sz="2400" dirty="0">
                <a:solidFill>
                  <a:schemeClr val="tx1"/>
                </a:solidFill>
              </a:rPr>
              <a:t>特定环境的编译程序（编译器）完成</a:t>
            </a:r>
            <a:r>
              <a:rPr lang="zh-CN" altLang="en-US" sz="2400" dirty="0" smtClean="0">
                <a:solidFill>
                  <a:schemeClr val="tx1"/>
                </a:solidFill>
              </a:rPr>
              <a:t>的。不同</a:t>
            </a:r>
            <a:r>
              <a:rPr lang="zh-CN" altLang="en-US" sz="2400" dirty="0">
                <a:solidFill>
                  <a:schemeClr val="tx1"/>
                </a:solidFill>
              </a:rPr>
              <a:t>操作系统下的各种编译器</a:t>
            </a:r>
            <a:r>
              <a:rPr lang="zh-CN" altLang="en-US" sz="2400" dirty="0" smtClean="0">
                <a:solidFill>
                  <a:schemeClr val="tx1"/>
                </a:solidFill>
              </a:rPr>
              <a:t>的使用</a:t>
            </a:r>
            <a:r>
              <a:rPr lang="zh-CN" altLang="en-US" sz="2400" dirty="0">
                <a:solidFill>
                  <a:schemeClr val="tx1"/>
                </a:solidFill>
              </a:rPr>
              <a:t>命令</a:t>
            </a:r>
            <a:r>
              <a:rPr lang="zh-CN" altLang="en-US" sz="2400" dirty="0" smtClean="0">
                <a:solidFill>
                  <a:schemeClr val="tx1"/>
                </a:solidFill>
              </a:rPr>
              <a:t>不完全相同，使用时应注意</a:t>
            </a:r>
            <a:r>
              <a:rPr lang="zh-CN" altLang="en-US" sz="2400" dirty="0">
                <a:solidFill>
                  <a:schemeClr val="tx1"/>
                </a:solidFill>
              </a:rPr>
              <a:t>计算机环境。</a:t>
            </a:r>
            <a:r>
              <a:rPr lang="zh-CN" altLang="en-US" sz="2400" dirty="0" smtClean="0">
                <a:solidFill>
                  <a:schemeClr val="tx1"/>
                </a:solidFill>
              </a:rPr>
              <a:t>编译时</a:t>
            </a:r>
            <a:r>
              <a:rPr lang="zh-CN" altLang="en-US" sz="2400" dirty="0">
                <a:solidFill>
                  <a:schemeClr val="tx1"/>
                </a:solidFill>
              </a:rPr>
              <a:t>，</a:t>
            </a:r>
            <a:r>
              <a:rPr lang="zh-CN" altLang="en-US" sz="2400" dirty="0" smtClean="0">
                <a:solidFill>
                  <a:schemeClr val="tx1"/>
                </a:solidFill>
              </a:rPr>
              <a:t>编译器首先要对源程序中的每一个语句检查语法错误。</a:t>
            </a:r>
            <a:endParaRPr lang="en-US" altLang="zh-CN" sz="2400" dirty="0" smtClean="0">
              <a:solidFill>
                <a:schemeClr val="tx1"/>
              </a:solidFill>
            </a:endParaRPr>
          </a:p>
          <a:p>
            <a:r>
              <a:rPr lang="zh-CN" altLang="en-US" sz="2400" dirty="0" smtClean="0">
                <a:solidFill>
                  <a:schemeClr val="tx1"/>
                </a:solidFill>
              </a:rPr>
              <a:t>当发</a:t>
            </a:r>
            <a:r>
              <a:rPr lang="zh-CN" altLang="en-US" sz="2400" dirty="0">
                <a:solidFill>
                  <a:schemeClr val="tx1"/>
                </a:solidFill>
              </a:rPr>
              <a:t>则错误时</a:t>
            </a:r>
            <a:r>
              <a:rPr lang="zh-CN" altLang="en-US" sz="2400" dirty="0" smtClean="0">
                <a:solidFill>
                  <a:schemeClr val="tx1"/>
                </a:solidFill>
              </a:rPr>
              <a:t>，编译器可以提示</a:t>
            </a:r>
            <a:r>
              <a:rPr lang="zh-CN" altLang="en-US" sz="2400" dirty="0">
                <a:solidFill>
                  <a:schemeClr val="tx1"/>
                </a:solidFill>
              </a:rPr>
              <a:t>错误的位置和错误类型的信息。</a:t>
            </a:r>
            <a:r>
              <a:rPr lang="zh-CN" altLang="en-US" sz="2400" dirty="0" smtClean="0">
                <a:solidFill>
                  <a:schemeClr val="tx1"/>
                </a:solidFill>
              </a:rPr>
              <a:t>此时要再次利用编辑器进行查</a:t>
            </a:r>
            <a:r>
              <a:rPr lang="zh-CN" altLang="en-US" sz="2400" dirty="0">
                <a:solidFill>
                  <a:schemeClr val="tx1"/>
                </a:solidFill>
              </a:rPr>
              <a:t>错</a:t>
            </a:r>
            <a:r>
              <a:rPr lang="zh-CN" altLang="en-US" sz="2400" dirty="0" smtClean="0">
                <a:solidFill>
                  <a:schemeClr val="tx1"/>
                </a:solidFill>
              </a:rPr>
              <a:t>修改，然后再</a:t>
            </a:r>
            <a:r>
              <a:rPr lang="zh-CN" altLang="en-US" sz="2400" dirty="0">
                <a:solidFill>
                  <a:schemeClr val="tx1"/>
                </a:solidFill>
              </a:rPr>
              <a:t>进行编译</a:t>
            </a:r>
            <a:r>
              <a:rPr lang="zh-CN" altLang="en-US" sz="2400" dirty="0" smtClean="0">
                <a:solidFill>
                  <a:schemeClr val="tx1"/>
                </a:solidFill>
              </a:rPr>
              <a:t>，直至排除</a:t>
            </a:r>
            <a:r>
              <a:rPr lang="zh-CN" altLang="en-US" sz="2400" dirty="0">
                <a:solidFill>
                  <a:schemeClr val="tx1"/>
                </a:solidFill>
              </a:rPr>
              <a:t>所有语法和讲义错误</a:t>
            </a:r>
            <a:r>
              <a:rPr lang="zh-CN" altLang="en-US" sz="2400" dirty="0" smtClean="0">
                <a:solidFill>
                  <a:schemeClr val="tx1"/>
                </a:solidFill>
              </a:rPr>
              <a:t>。正确</a:t>
            </a:r>
            <a:r>
              <a:rPr lang="zh-CN" altLang="en-US" sz="2400" dirty="0">
                <a:solidFill>
                  <a:schemeClr val="tx1"/>
                </a:solidFill>
              </a:rPr>
              <a:t>的源程序文件经过编译后在</a:t>
            </a:r>
            <a:r>
              <a:rPr lang="zh-CN" altLang="en-US" sz="2400" dirty="0" smtClean="0">
                <a:solidFill>
                  <a:schemeClr val="tx1"/>
                </a:solidFill>
              </a:rPr>
              <a:t>磁盘上生成目标</a:t>
            </a:r>
            <a:r>
              <a:rPr lang="zh-CN" altLang="en-US" sz="2400" dirty="0">
                <a:solidFill>
                  <a:schemeClr val="tx1"/>
                </a:solidFill>
              </a:rPr>
              <a:t>文件，如</a:t>
            </a:r>
            <a:r>
              <a:rPr lang="en-US" altLang="zh-CN" sz="2400" dirty="0" smtClean="0">
                <a:solidFill>
                  <a:schemeClr val="tx1"/>
                </a:solidFill>
              </a:rPr>
              <a:t>welcome. </a:t>
            </a:r>
            <a:r>
              <a:rPr lang="en-US" altLang="zh-CN" sz="2400" dirty="0" err="1">
                <a:solidFill>
                  <a:schemeClr val="tx1"/>
                </a:solidFill>
              </a:rPr>
              <a:t>obj</a:t>
            </a:r>
            <a:r>
              <a:rPr lang="zh-CN" altLang="en-US" sz="2400" dirty="0">
                <a:solidFill>
                  <a:schemeClr val="tx1"/>
                </a:solidFill>
              </a:rPr>
              <a:t>。</a:t>
            </a:r>
          </a:p>
        </p:txBody>
      </p:sp>
      <p:sp>
        <p:nvSpPr>
          <p:cNvPr id="2" name="页脚占位符 1"/>
          <p:cNvSpPr>
            <a:spLocks noGrp="1"/>
          </p:cNvSpPr>
          <p:nvPr>
            <p:ph type="ftr" sz="quarter" idx="10"/>
          </p:nvPr>
        </p:nvSpPr>
        <p:spPr/>
        <p:txBody>
          <a:bodyPr/>
          <a:lstStyle/>
          <a:p>
            <a:pPr>
              <a:defRPr/>
            </a:pPr>
            <a:fld id="{DB6DD8AE-F6D7-4371-A748-0DC620A13961}" type="slidenum">
              <a:rPr lang="en-US" altLang="zh-CN" smtClean="0">
                <a:solidFill>
                  <a:srgbClr val="FFFF00"/>
                </a:solidFill>
              </a:rPr>
              <a:t>9</a:t>
            </a:fld>
            <a:endParaRPr lang="en-US" altLang="zh-CN" dirty="0">
              <a:solidFill>
                <a:srgbClr val="FFFF00"/>
              </a:solidFill>
            </a:endParaRPr>
          </a:p>
        </p:txBody>
      </p:sp>
    </p:spTree>
    <p:extLst>
      <p:ext uri="{BB962C8B-B14F-4D97-AF65-F5344CB8AC3E}">
        <p14:creationId xmlns:p14="http://schemas.microsoft.com/office/powerpoint/2010/main" val="3956529356"/>
      </p:ext>
    </p:extLst>
  </p:cSld>
  <p:clrMapOvr>
    <a:masterClrMapping/>
  </p:clrMapOvr>
</p:sld>
</file>

<file path=ppt/theme/theme1.xml><?xml version="1.0" encoding="utf-8"?>
<a:theme xmlns:a="http://schemas.openxmlformats.org/drawingml/2006/main" name="1_默认设计模板">
  <a:themeElements>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演示文稿4">
  <a:themeElements>
    <a:clrScheme name="演示文稿4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演示文稿4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演示文稿4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演示文稿4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演示文稿4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演示文稿4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演示文稿4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演示文稿4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4851</TotalTime>
  <Words>8598</Words>
  <Application>Microsoft Office PowerPoint</Application>
  <PresentationFormat>全屏显示(4:3)</PresentationFormat>
  <Paragraphs>620</Paragraphs>
  <Slides>82</Slides>
  <Notes>7</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82</vt:i4>
      </vt:variant>
    </vt:vector>
  </HeadingPairs>
  <TitlesOfParts>
    <vt:vector size="93" baseType="lpstr">
      <vt:lpstr>黑体</vt:lpstr>
      <vt:lpstr>宋体</vt:lpstr>
      <vt:lpstr>Arial</vt:lpstr>
      <vt:lpstr>Arial Black</vt:lpstr>
      <vt:lpstr>Calibri</vt:lpstr>
      <vt:lpstr>Cambria Math</vt:lpstr>
      <vt:lpstr>Symbol</vt:lpstr>
      <vt:lpstr>Times New Roman</vt:lpstr>
      <vt:lpstr>Wingdings</vt:lpstr>
      <vt:lpstr>1_默认设计模板</vt:lpstr>
      <vt:lpstr>演示文稿4</vt:lpstr>
      <vt:lpstr>第3章 C51语言程序设计及软件开发环境简介</vt:lpstr>
      <vt:lpstr>3.1    C51编程语言简介</vt:lpstr>
      <vt:lpstr>PowerPoint 演示文稿</vt:lpstr>
      <vt:lpstr>1.  C51语言的特点</vt:lpstr>
      <vt:lpstr>PowerPoint 演示文稿</vt:lpstr>
      <vt:lpstr>2.  C51语言与C语言的区别 </vt:lpstr>
      <vt:lpstr>PowerPoint 演示文稿</vt:lpstr>
      <vt:lpstr>PowerPoint 演示文稿</vt:lpstr>
      <vt:lpstr>4.  C程序开发步骤</vt:lpstr>
      <vt:lpstr>PowerPoint 演示文稿</vt:lpstr>
      <vt:lpstr>3.1.2  C51语言基础知识                                      </vt:lpstr>
      <vt:lpstr>PowerPoint 演示文稿</vt:lpstr>
      <vt:lpstr>2.  C语言的数据类型</vt:lpstr>
      <vt:lpstr> 图3.1  C51语言的数据类型</vt:lpstr>
      <vt:lpstr>表3.1  C51语言中的数据类型详表</vt:lpstr>
      <vt:lpstr>3.  C51语言的分支与循环程序结构</vt:lpstr>
      <vt:lpstr>PowerPoint 演示文稿</vt:lpstr>
      <vt:lpstr>PowerPoint 演示文稿</vt:lpstr>
      <vt:lpstr>（3）break语句、continue语句和goto语句</vt:lpstr>
      <vt:lpstr>4.  C51语言的运算符</vt:lpstr>
      <vt:lpstr>PowerPoint 演示文稿</vt:lpstr>
      <vt:lpstr>5．C51语言数据的存储方式</vt:lpstr>
      <vt:lpstr>（2）存储器类型                   存储器类型与存储种类完全不同。存储器类型用于指明数据或变量所处的单片机存储器区域情况。C51编译器能识别的存储器类型说明见表3.2所示：</vt:lpstr>
      <vt:lpstr>（3）数据的存储模式 </vt:lpstr>
      <vt:lpstr>6.  算法</vt:lpstr>
      <vt:lpstr>编写程序流程图</vt:lpstr>
      <vt:lpstr>3.2   C51语言程序设计概述</vt:lpstr>
      <vt:lpstr>PowerPoint 演示文稿</vt:lpstr>
      <vt:lpstr>PowerPoint 演示文稿</vt:lpstr>
      <vt:lpstr>PowerPoint 演示文稿</vt:lpstr>
      <vt:lpstr>例 2    计算10+24=34的编程</vt:lpstr>
      <vt:lpstr> 2. C程序的上机步骤，如图3.4所示。</vt:lpstr>
      <vt:lpstr>3.3  Keil C51集成开发环境简介</vt:lpstr>
      <vt:lpstr>PowerPoint 演示文稿</vt:lpstr>
      <vt:lpstr>3.3.2  Keil C51集成开发环境</vt:lpstr>
      <vt:lpstr>PowerPoint 演示文稿</vt:lpstr>
      <vt:lpstr>3.3.3  Keil C51功能模块简介</vt:lpstr>
      <vt:lpstr>PowerPoint 演示文稿</vt:lpstr>
      <vt:lpstr>PowerPoint 演示文稿</vt:lpstr>
      <vt:lpstr>3.4  Proteus 虚拟仿真平台简介</vt:lpstr>
      <vt:lpstr>3.4.1  Proteus 功能概述</vt:lpstr>
      <vt:lpstr>PowerPoint 演示文稿</vt:lpstr>
      <vt:lpstr>3.4.2  ProteusS的虚拟仿真平台简介</vt:lpstr>
      <vt:lpstr>PowerPoint 演示文稿</vt:lpstr>
      <vt:lpstr>PowerPoint 演示文稿</vt:lpstr>
      <vt:lpstr>3.4.3 Proteus 的PCB设计平台简介</vt:lpstr>
      <vt:lpstr>3.4.4  原理电路设计与虚拟仿真的步骤</vt:lpstr>
      <vt:lpstr>Proteus电路设计与仿真流程图</vt:lpstr>
      <vt:lpstr>PowerPoint 演示文稿</vt:lpstr>
      <vt:lpstr>小结：</vt:lpstr>
      <vt:lpstr>#附件：基础1.  C51语言的基本数据类型（自学）</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基础2.  C51的运算量</vt:lpstr>
      <vt:lpstr>PowerPoint 演示文稿</vt:lpstr>
      <vt:lpstr>PowerPoint 演示文稿</vt:lpstr>
      <vt:lpstr>PowerPoint 演示文稿</vt:lpstr>
      <vt:lpstr>       2.  变量</vt:lpstr>
      <vt:lpstr>PowerPoint 演示文稿</vt:lpstr>
      <vt:lpstr>2）变量名</vt:lpstr>
      <vt:lpstr>     3）存储种类</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基础3.      存储模式</vt:lpstr>
      <vt:lpstr>PowerPoint 演示文稿</vt:lpstr>
      <vt:lpstr>PowerPoint 演示文稿</vt:lpstr>
      <vt:lpstr>PowerPoint 演示文稿</vt:lpstr>
      <vt:lpstr>PowerPoint 演示文稿</vt:lpstr>
      <vt:lpstr>基础4.  函数的定义</vt:lpstr>
    </vt:vector>
  </TitlesOfParts>
  <Company>番茄花园</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番茄花园</dc:creator>
  <cp:lastModifiedBy>OurEDA</cp:lastModifiedBy>
  <cp:revision>319</cp:revision>
  <dcterms:created xsi:type="dcterms:W3CDTF">2006-07-28T07:49:57Z</dcterms:created>
  <dcterms:modified xsi:type="dcterms:W3CDTF">2020-10-19T00:46:42Z</dcterms:modified>
</cp:coreProperties>
</file>

<file path=docProps/thumbnail.jpeg>
</file>